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7" r:id="rId2"/>
    <p:sldId id="258" r:id="rId3"/>
    <p:sldId id="259" r:id="rId4"/>
    <p:sldId id="263" r:id="rId5"/>
    <p:sldId id="292" r:id="rId6"/>
    <p:sldId id="293" r:id="rId7"/>
    <p:sldId id="294" r:id="rId8"/>
    <p:sldId id="29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9" r:id="rId19"/>
    <p:sldId id="29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117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24A2E-1C3F-4EC7-B240-1B77EC7531E8}" type="doc">
      <dgm:prSet loTypeId="urn:microsoft.com/office/officeart/2005/8/layout/matrix2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399D84B-C6CD-4C39-B754-A1474650A160}">
      <dgm:prSet phldrT="[Текст]"/>
      <dgm:spPr/>
      <dgm:t>
        <a:bodyPr/>
        <a:lstStyle/>
        <a:p>
          <a:pPr rtl="0"/>
          <a:r>
            <a:rPr kumimoji="0" lang="ru-RU" b="1" i="0" u="none" strike="noStrike" cap="none" spc="0" normalizeH="0" baseline="0" noProof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 Math" pitchFamily="18" charset="0"/>
              <a:ea typeface="Cambria Math" pitchFamily="18" charset="0"/>
              <a:cs typeface="+mn-cs"/>
            </a:rPr>
            <a:t>По характеру учебной мотивации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itchFamily="18" charset="0"/>
            <a:ea typeface="Cambria Math" pitchFamily="18" charset="0"/>
          </a:endParaRPr>
        </a:p>
      </dgm:t>
    </dgm:pt>
    <dgm:pt modelId="{E7B249BF-890C-4133-A60D-DFB9BA6DBDEB}" type="parTrans" cxnId="{FC95EF73-9BA1-48D6-BB18-6BD3D0EC1D66}">
      <dgm:prSet/>
      <dgm:spPr/>
      <dgm:t>
        <a:bodyPr/>
        <a:lstStyle/>
        <a:p>
          <a:endParaRPr lang="ru-RU"/>
        </a:p>
      </dgm:t>
    </dgm:pt>
    <dgm:pt modelId="{B1EDCCD1-A645-4ADE-A342-14F007B552B7}" type="sibTrans" cxnId="{FC95EF73-9BA1-48D6-BB18-6BD3D0EC1D66}">
      <dgm:prSet/>
      <dgm:spPr/>
      <dgm:t>
        <a:bodyPr/>
        <a:lstStyle/>
        <a:p>
          <a:endParaRPr lang="ru-RU"/>
        </a:p>
      </dgm:t>
    </dgm:pt>
    <dgm:pt modelId="{AF7BF714-F6FF-48D1-9E4A-3AA448688118}">
      <dgm:prSet phldrT="[Текст]"/>
      <dgm:spPr/>
      <dgm:t>
        <a:bodyPr/>
        <a:lstStyle/>
        <a:p>
          <a:r>
            <a:rPr lang="ru-RU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По сформированности навыков учебной деятельности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itchFamily="18" charset="0"/>
            <a:ea typeface="Cambria Math" pitchFamily="18" charset="0"/>
          </a:endParaRPr>
        </a:p>
      </dgm:t>
    </dgm:pt>
    <dgm:pt modelId="{C072AA7D-ADEA-4ADF-AAA5-E1BC327719F5}" type="parTrans" cxnId="{A2259299-CDF4-4C1A-BE10-D8C5A6EFC7EF}">
      <dgm:prSet/>
      <dgm:spPr/>
      <dgm:t>
        <a:bodyPr/>
        <a:lstStyle/>
        <a:p>
          <a:endParaRPr lang="ru-RU"/>
        </a:p>
      </dgm:t>
    </dgm:pt>
    <dgm:pt modelId="{2DACAC06-D276-4AB4-AD49-28F4A27846ED}" type="sibTrans" cxnId="{A2259299-CDF4-4C1A-BE10-D8C5A6EFC7EF}">
      <dgm:prSet/>
      <dgm:spPr/>
      <dgm:t>
        <a:bodyPr/>
        <a:lstStyle/>
        <a:p>
          <a:endParaRPr lang="ru-RU"/>
        </a:p>
      </dgm:t>
    </dgm:pt>
    <dgm:pt modelId="{20464D3E-2B7D-4AAB-A2EA-090158CA8F85}">
      <dgm:prSet phldrT="[Текст]"/>
      <dgm:spPr/>
      <dgm:t>
        <a:bodyPr/>
        <a:lstStyle/>
        <a:p>
          <a:r>
            <a:rPr kumimoji="0" lang="ru-RU" b="1" i="0" u="none" strike="noStrike" cap="none" spc="0" normalizeH="0" baseline="0" noProof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 Math" pitchFamily="18" charset="0"/>
              <a:ea typeface="Cambria Math" pitchFamily="18" charset="0"/>
            </a:rPr>
            <a:t>У учащихся класса преобладает эмоциональная и познавательная мотивация в обучении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itchFamily="18" charset="0"/>
            <a:ea typeface="Cambria Math" pitchFamily="18" charset="0"/>
          </a:endParaRPr>
        </a:p>
      </dgm:t>
    </dgm:pt>
    <dgm:pt modelId="{CBE870D2-A22C-4C9A-BC94-96922889E289}" type="parTrans" cxnId="{36F87279-BFDD-4B38-8FB1-8226C6D5015A}">
      <dgm:prSet/>
      <dgm:spPr/>
      <dgm:t>
        <a:bodyPr/>
        <a:lstStyle/>
        <a:p>
          <a:endParaRPr lang="ru-RU"/>
        </a:p>
      </dgm:t>
    </dgm:pt>
    <dgm:pt modelId="{07135B54-79DD-4296-AD32-86A4ACB6E07C}" type="sibTrans" cxnId="{36F87279-BFDD-4B38-8FB1-8226C6D5015A}">
      <dgm:prSet/>
      <dgm:spPr/>
      <dgm:t>
        <a:bodyPr/>
        <a:lstStyle/>
        <a:p>
          <a:endParaRPr lang="ru-RU"/>
        </a:p>
      </dgm:t>
    </dgm:pt>
    <dgm:pt modelId="{6ECA60D0-B15B-4623-BB98-2AFB591E8960}">
      <dgm:prSet phldrT="[Текст]"/>
      <dgm:spPr/>
      <dgm:t>
        <a:bodyPr/>
        <a:lstStyle/>
        <a:p>
          <a:endParaRPr lang="ru-RU"/>
        </a:p>
      </dgm:t>
    </dgm:pt>
    <dgm:pt modelId="{7C16A6DD-AC0A-4954-9E5A-722DCEC8BA1B}" type="parTrans" cxnId="{400474C1-C8E4-4D56-9AF6-770BAF7739AA}">
      <dgm:prSet/>
      <dgm:spPr/>
      <dgm:t>
        <a:bodyPr/>
        <a:lstStyle/>
        <a:p>
          <a:endParaRPr lang="ru-RU"/>
        </a:p>
      </dgm:t>
    </dgm:pt>
    <dgm:pt modelId="{8C414A87-3F24-4707-9E15-BFD928E7C949}" type="sibTrans" cxnId="{400474C1-C8E4-4D56-9AF6-770BAF7739AA}">
      <dgm:prSet/>
      <dgm:spPr/>
      <dgm:t>
        <a:bodyPr/>
        <a:lstStyle/>
        <a:p>
          <a:endParaRPr lang="ru-RU"/>
        </a:p>
      </dgm:t>
    </dgm:pt>
    <dgm:pt modelId="{FBEB531D-85DA-4699-9479-86FB127AD015}">
      <dgm:prSet/>
      <dgm:spPr/>
      <dgm:t>
        <a:bodyPr/>
        <a:lstStyle/>
        <a:p>
          <a:pPr rtl="0"/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У большинства учащихся наблюдается высокий уровень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сформированности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 учебных навыков. Они в основном понимают содержание материала, способны к самостоятельному анализу, и исправлению ошибок. </a:t>
          </a:r>
          <a:endParaRPr kumimoji="0" lang="ru-RU" b="1" i="0" u="none" strike="noStrike" cap="none" spc="0" normalizeH="0" baseline="0" noProof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Cambria Math" pitchFamily="18" charset="0"/>
            <a:ea typeface="Cambria Math" pitchFamily="18" charset="0"/>
            <a:cs typeface="+mn-cs"/>
          </a:endParaRPr>
        </a:p>
      </dgm:t>
    </dgm:pt>
    <dgm:pt modelId="{607A7947-0724-4A0E-970F-E8CD17C52075}" type="parTrans" cxnId="{E629CCA8-58F1-482D-A385-F4103821DFD9}">
      <dgm:prSet/>
      <dgm:spPr/>
      <dgm:t>
        <a:bodyPr/>
        <a:lstStyle/>
        <a:p>
          <a:endParaRPr lang="ru-RU"/>
        </a:p>
      </dgm:t>
    </dgm:pt>
    <dgm:pt modelId="{46A41AAB-10BD-4CB0-BFB5-E22030237D35}" type="sibTrans" cxnId="{E629CCA8-58F1-482D-A385-F4103821DFD9}">
      <dgm:prSet/>
      <dgm:spPr/>
      <dgm:t>
        <a:bodyPr/>
        <a:lstStyle/>
        <a:p>
          <a:endParaRPr lang="ru-RU"/>
        </a:p>
      </dgm:t>
    </dgm:pt>
    <dgm:pt modelId="{B5B13030-AEEC-4076-8CD3-E90CDE9387C1}" type="pres">
      <dgm:prSet presAssocID="{C5824A2E-1C3F-4EC7-B240-1B77EC7531E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6204D9-7374-4BCB-AEBC-3EFF1E28D30B}" type="pres">
      <dgm:prSet presAssocID="{C5824A2E-1C3F-4EC7-B240-1B77EC7531E8}" presName="axisShape" presStyleLbl="bgShp" presStyleIdx="0" presStyleCnt="1"/>
      <dgm:spPr/>
    </dgm:pt>
    <dgm:pt modelId="{6AF4AA41-54B0-488F-9516-6F874161A7A1}" type="pres">
      <dgm:prSet presAssocID="{C5824A2E-1C3F-4EC7-B240-1B77EC7531E8}" presName="rect1" presStyleLbl="node1" presStyleIdx="0" presStyleCnt="4" custScaleX="197537" custScaleY="81269" custLinFactNeighborX="-70274" custLinFactNeighborY="-44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4076D-7C56-40B6-9C00-DF2EC9EA173F}" type="pres">
      <dgm:prSet presAssocID="{C5824A2E-1C3F-4EC7-B240-1B77EC7531E8}" presName="rect2" presStyleLbl="node1" presStyleIdx="1" presStyleCnt="4" custScaleX="206010" custScaleY="82833" custLinFactNeighborX="76034" custLinFactNeighborY="-36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E72B0-D996-47CD-A191-D7BAAFD65543}" type="pres">
      <dgm:prSet presAssocID="{C5824A2E-1C3F-4EC7-B240-1B77EC7531E8}" presName="rect3" presStyleLbl="node1" presStyleIdx="2" presStyleCnt="4" custScaleX="202390" custScaleY="92039" custLinFactNeighborX="-69929" custLinFactNeighborY="21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7CEE2-8BC2-4ED3-B0FE-55FDF009D0EB}" type="pres">
      <dgm:prSet presAssocID="{C5824A2E-1C3F-4EC7-B240-1B77EC7531E8}" presName="rect4" presStyleLbl="node1" presStyleIdx="3" presStyleCnt="4" custScaleX="210244" custScaleY="88057" custLinFactNeighborX="71297" custLinFactNeighborY="1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7EDA3E-862A-4520-B35A-585887BEAA62}" type="presOf" srcId="{AF7BF714-F6FF-48D1-9E4A-3AA448688118}" destId="{A4AE72B0-D996-47CD-A191-D7BAAFD65543}" srcOrd="0" destOrd="0" presId="urn:microsoft.com/office/officeart/2005/8/layout/matrix2"/>
    <dgm:cxn modelId="{400474C1-C8E4-4D56-9AF6-770BAF7739AA}" srcId="{C5824A2E-1C3F-4EC7-B240-1B77EC7531E8}" destId="{6ECA60D0-B15B-4623-BB98-2AFB591E8960}" srcOrd="4" destOrd="0" parTransId="{7C16A6DD-AC0A-4954-9E5A-722DCEC8BA1B}" sibTransId="{8C414A87-3F24-4707-9E15-BFD928E7C949}"/>
    <dgm:cxn modelId="{FC95EF73-9BA1-48D6-BB18-6BD3D0EC1D66}" srcId="{C5824A2E-1C3F-4EC7-B240-1B77EC7531E8}" destId="{F399D84B-C6CD-4C39-B754-A1474650A160}" srcOrd="0" destOrd="0" parTransId="{E7B249BF-890C-4133-A60D-DFB9BA6DBDEB}" sibTransId="{B1EDCCD1-A645-4ADE-A342-14F007B552B7}"/>
    <dgm:cxn modelId="{A2259299-CDF4-4C1A-BE10-D8C5A6EFC7EF}" srcId="{C5824A2E-1C3F-4EC7-B240-1B77EC7531E8}" destId="{AF7BF714-F6FF-48D1-9E4A-3AA448688118}" srcOrd="2" destOrd="0" parTransId="{C072AA7D-ADEA-4ADF-AAA5-E1BC327719F5}" sibTransId="{2DACAC06-D276-4AB4-AD49-28F4A27846ED}"/>
    <dgm:cxn modelId="{36F87279-BFDD-4B38-8FB1-8226C6D5015A}" srcId="{C5824A2E-1C3F-4EC7-B240-1B77EC7531E8}" destId="{20464D3E-2B7D-4AAB-A2EA-090158CA8F85}" srcOrd="3" destOrd="0" parTransId="{CBE870D2-A22C-4C9A-BC94-96922889E289}" sibTransId="{07135B54-79DD-4296-AD32-86A4ACB6E07C}"/>
    <dgm:cxn modelId="{8E67EC9C-1897-440F-9BDD-31854AFF7252}" type="presOf" srcId="{20464D3E-2B7D-4AAB-A2EA-090158CA8F85}" destId="{7077CEE2-8BC2-4ED3-B0FE-55FDF009D0EB}" srcOrd="0" destOrd="0" presId="urn:microsoft.com/office/officeart/2005/8/layout/matrix2"/>
    <dgm:cxn modelId="{3E7FE6A5-8F3D-41A2-AB59-44BF54548132}" type="presOf" srcId="{FBEB531D-85DA-4699-9479-86FB127AD015}" destId="{3FB4076D-7C56-40B6-9C00-DF2EC9EA173F}" srcOrd="0" destOrd="0" presId="urn:microsoft.com/office/officeart/2005/8/layout/matrix2"/>
    <dgm:cxn modelId="{CDCB33E9-8589-4EA6-957C-1F42E89B8DE9}" type="presOf" srcId="{C5824A2E-1C3F-4EC7-B240-1B77EC7531E8}" destId="{B5B13030-AEEC-4076-8CD3-E90CDE9387C1}" srcOrd="0" destOrd="0" presId="urn:microsoft.com/office/officeart/2005/8/layout/matrix2"/>
    <dgm:cxn modelId="{ECF07ABA-64AF-46FB-81DA-C8D429B96939}" type="presOf" srcId="{F399D84B-C6CD-4C39-B754-A1474650A160}" destId="{6AF4AA41-54B0-488F-9516-6F874161A7A1}" srcOrd="0" destOrd="0" presId="urn:microsoft.com/office/officeart/2005/8/layout/matrix2"/>
    <dgm:cxn modelId="{E629CCA8-58F1-482D-A385-F4103821DFD9}" srcId="{C5824A2E-1C3F-4EC7-B240-1B77EC7531E8}" destId="{FBEB531D-85DA-4699-9479-86FB127AD015}" srcOrd="1" destOrd="0" parTransId="{607A7947-0724-4A0E-970F-E8CD17C52075}" sibTransId="{46A41AAB-10BD-4CB0-BFB5-E22030237D35}"/>
    <dgm:cxn modelId="{A09B89BF-5CE5-4A56-BD2B-EF87815E849D}" type="presParOf" srcId="{B5B13030-AEEC-4076-8CD3-E90CDE9387C1}" destId="{B86204D9-7374-4BCB-AEBC-3EFF1E28D30B}" srcOrd="0" destOrd="0" presId="urn:microsoft.com/office/officeart/2005/8/layout/matrix2"/>
    <dgm:cxn modelId="{0350D6AC-CB51-4FB9-A58B-E8AACFA61D62}" type="presParOf" srcId="{B5B13030-AEEC-4076-8CD3-E90CDE9387C1}" destId="{6AF4AA41-54B0-488F-9516-6F874161A7A1}" srcOrd="1" destOrd="0" presId="urn:microsoft.com/office/officeart/2005/8/layout/matrix2"/>
    <dgm:cxn modelId="{727902AC-C186-48F4-8E01-E5CBE58A75D3}" type="presParOf" srcId="{B5B13030-AEEC-4076-8CD3-E90CDE9387C1}" destId="{3FB4076D-7C56-40B6-9C00-DF2EC9EA173F}" srcOrd="2" destOrd="0" presId="urn:microsoft.com/office/officeart/2005/8/layout/matrix2"/>
    <dgm:cxn modelId="{7E3D4073-2E64-4C40-96E9-C3A8A4683B96}" type="presParOf" srcId="{B5B13030-AEEC-4076-8CD3-E90CDE9387C1}" destId="{A4AE72B0-D996-47CD-A191-D7BAAFD65543}" srcOrd="3" destOrd="0" presId="urn:microsoft.com/office/officeart/2005/8/layout/matrix2"/>
    <dgm:cxn modelId="{ABECC2D0-0010-4E98-9E75-0ECBED0DD85C}" type="presParOf" srcId="{B5B13030-AEEC-4076-8CD3-E90CDE9387C1}" destId="{7077CEE2-8BC2-4ED3-B0FE-55FDF009D0EB}" srcOrd="4" destOrd="0" presId="urn:microsoft.com/office/officeart/2005/8/layout/matrix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EFFD81-58E2-41E7-8595-1029C4CB1C46}" type="doc">
      <dgm:prSet loTypeId="urn:microsoft.com/office/officeart/2005/8/layout/matrix3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3A05BC-3242-4FF9-A7A5-D8AA6B293486}">
      <dgm:prSet phldrT="[Текст]"/>
      <dgm:spPr/>
      <dgm:t>
        <a:bodyPr/>
        <a:lstStyle/>
        <a:p>
          <a:r>
            <a:rPr lang="ru-RU" b="1" i="1" dirty="0" smtClean="0">
              <a:solidFill>
                <a:srgbClr val="FFC000"/>
              </a:solidFill>
              <a:latin typeface="Cambria Math" pitchFamily="18" charset="0"/>
              <a:ea typeface="Cambria Math" pitchFamily="18" charset="0"/>
            </a:rPr>
            <a:t>Особенности эмоционального  восприятия</a:t>
          </a:r>
          <a:endParaRPr lang="ru-RU" i="1" dirty="0">
            <a:latin typeface="Cambria Math" pitchFamily="18" charset="0"/>
            <a:ea typeface="Cambria Math" pitchFamily="18" charset="0"/>
          </a:endParaRPr>
        </a:p>
      </dgm:t>
    </dgm:pt>
    <dgm:pt modelId="{56FC45CA-3F1C-4DA0-B53E-B6AB8DF8AC11}" type="parTrans" cxnId="{9AEE85E1-50A6-44EE-AE57-3F2B382BE1DF}">
      <dgm:prSet/>
      <dgm:spPr/>
      <dgm:t>
        <a:bodyPr/>
        <a:lstStyle/>
        <a:p>
          <a:endParaRPr lang="ru-RU"/>
        </a:p>
      </dgm:t>
    </dgm:pt>
    <dgm:pt modelId="{FD8BDD42-A086-4347-A357-DEBF8586CCC7}" type="sibTrans" cxnId="{9AEE85E1-50A6-44EE-AE57-3F2B382BE1DF}">
      <dgm:prSet/>
      <dgm:spPr/>
      <dgm:t>
        <a:bodyPr/>
        <a:lstStyle/>
        <a:p>
          <a:endParaRPr lang="ru-RU"/>
        </a:p>
      </dgm:t>
    </dgm:pt>
    <dgm:pt modelId="{19F73FFD-95C5-4A3A-86E6-F0D6A8934FB5}">
      <dgm:prSet phldrT="[Текст]"/>
      <dgm:spPr/>
      <dgm:t>
        <a:bodyPr/>
        <a:lstStyle/>
        <a:p>
          <a:r>
            <a:rPr lang="ru-RU" b="1" i="1" dirty="0" smtClean="0">
              <a:solidFill>
                <a:srgbClr val="FFC000"/>
              </a:solidFill>
              <a:latin typeface="Cambria Math" pitchFamily="18" charset="0"/>
              <a:ea typeface="Cambria Math" pitchFamily="18" charset="0"/>
            </a:rPr>
            <a:t>По уровню волевого развития и концентрации внимания</a:t>
          </a:r>
          <a:endParaRPr lang="ru-RU" i="1" dirty="0">
            <a:latin typeface="Cambria Math" pitchFamily="18" charset="0"/>
            <a:ea typeface="Cambria Math" pitchFamily="18" charset="0"/>
          </a:endParaRPr>
        </a:p>
      </dgm:t>
    </dgm:pt>
    <dgm:pt modelId="{FC578809-2CC1-470F-ADFF-E35AA2DA1BCA}" type="parTrans" cxnId="{E2CDA03E-F0CB-4464-B4BB-CB2DD1EE1A4F}">
      <dgm:prSet/>
      <dgm:spPr/>
      <dgm:t>
        <a:bodyPr/>
        <a:lstStyle/>
        <a:p>
          <a:endParaRPr lang="ru-RU"/>
        </a:p>
      </dgm:t>
    </dgm:pt>
    <dgm:pt modelId="{F4BB41EC-FB68-42E2-9324-861661FFB440}" type="sibTrans" cxnId="{E2CDA03E-F0CB-4464-B4BB-CB2DD1EE1A4F}">
      <dgm:prSet/>
      <dgm:spPr/>
      <dgm:t>
        <a:bodyPr/>
        <a:lstStyle/>
        <a:p>
          <a:endParaRPr lang="ru-RU"/>
        </a:p>
      </dgm:t>
    </dgm:pt>
    <dgm:pt modelId="{6EBFCFD1-6578-440E-96FC-9468E898EDAA}">
      <dgm:prSet phldrT="[Текст]"/>
      <dgm:spPr/>
      <dgm:t>
        <a:bodyPr/>
        <a:lstStyle/>
        <a:p>
          <a:r>
            <a:rPr lang="ru-RU" b="1" i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В целом учащиеся могут быть охарактеризованы, как класс с высокой степенью работоспособности. У большинства учащихся хорошо развито произвольное внимание, быстрое включение в работу.</a:t>
          </a:r>
          <a:endParaRPr lang="ru-RU" b="1" i="1" dirty="0">
            <a:latin typeface="Cambria Math" pitchFamily="18" charset="0"/>
            <a:ea typeface="Cambria Math" pitchFamily="18" charset="0"/>
          </a:endParaRPr>
        </a:p>
      </dgm:t>
    </dgm:pt>
    <dgm:pt modelId="{407AD839-DB47-422D-91F1-3ED06AD32ABE}" type="parTrans" cxnId="{1E000C36-71D8-490B-BFB6-B5FE69548898}">
      <dgm:prSet/>
      <dgm:spPr/>
      <dgm:t>
        <a:bodyPr/>
        <a:lstStyle/>
        <a:p>
          <a:endParaRPr lang="ru-RU"/>
        </a:p>
      </dgm:t>
    </dgm:pt>
    <dgm:pt modelId="{C85686FD-D1FB-40DF-BB63-B6666AA279EC}" type="sibTrans" cxnId="{1E000C36-71D8-490B-BFB6-B5FE69548898}">
      <dgm:prSet/>
      <dgm:spPr/>
      <dgm:t>
        <a:bodyPr/>
        <a:lstStyle/>
        <a:p>
          <a:endParaRPr lang="ru-RU"/>
        </a:p>
      </dgm:t>
    </dgm:pt>
    <dgm:pt modelId="{2D18B8D6-315E-4004-B03F-A6FDE7A3C61E}">
      <dgm:prSet phldrT="[Текст]" phldr="1"/>
      <dgm:spPr/>
      <dgm:t>
        <a:bodyPr/>
        <a:lstStyle/>
        <a:p>
          <a:endParaRPr lang="ru-RU"/>
        </a:p>
      </dgm:t>
    </dgm:pt>
    <dgm:pt modelId="{C7114BE8-EB88-415F-AF34-C01230855944}" type="parTrans" cxnId="{DA071B6D-75E4-4023-B9DE-8FD2D2784047}">
      <dgm:prSet/>
      <dgm:spPr/>
      <dgm:t>
        <a:bodyPr/>
        <a:lstStyle/>
        <a:p>
          <a:endParaRPr lang="ru-RU"/>
        </a:p>
      </dgm:t>
    </dgm:pt>
    <dgm:pt modelId="{6F825CEE-6FE3-4379-95EA-3385B0E401E9}" type="sibTrans" cxnId="{DA071B6D-75E4-4023-B9DE-8FD2D2784047}">
      <dgm:prSet/>
      <dgm:spPr/>
      <dgm:t>
        <a:bodyPr/>
        <a:lstStyle/>
        <a:p>
          <a:endParaRPr lang="ru-RU"/>
        </a:p>
      </dgm:t>
    </dgm:pt>
    <dgm:pt modelId="{6520F7AE-1F9A-4659-81CF-0570EFBCAE21}">
      <dgm:prSet/>
      <dgm:spPr/>
      <dgm:t>
        <a:bodyPr/>
        <a:lstStyle/>
        <a:p>
          <a:r>
            <a:rPr lang="ru-RU" b="1" i="1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Ученики эмоционально правильно принимают материал  в полном объеме , способны анализировать музыкальный материал, а также самостоятельно разбирают его  гармоническую структуру и способы развития мелодии</a:t>
          </a:r>
          <a:endParaRPr lang="ru-RU" b="1" i="1" dirty="0">
            <a:solidFill>
              <a:srgbClr val="FFC000"/>
            </a:solidFill>
            <a:latin typeface="Cambria Math" pitchFamily="18" charset="0"/>
            <a:ea typeface="Cambria Math" pitchFamily="18" charset="0"/>
          </a:endParaRPr>
        </a:p>
      </dgm:t>
    </dgm:pt>
    <dgm:pt modelId="{E3BB4C91-4334-4DBB-9847-60E406FD3208}" type="parTrans" cxnId="{88CC7043-0A3F-4CA2-BE40-FC3561401E07}">
      <dgm:prSet/>
      <dgm:spPr/>
      <dgm:t>
        <a:bodyPr/>
        <a:lstStyle/>
        <a:p>
          <a:endParaRPr lang="ru-RU"/>
        </a:p>
      </dgm:t>
    </dgm:pt>
    <dgm:pt modelId="{8DB56ABF-F4E6-400D-9A49-358D15CE42F6}" type="sibTrans" cxnId="{88CC7043-0A3F-4CA2-BE40-FC3561401E07}">
      <dgm:prSet/>
      <dgm:spPr/>
      <dgm:t>
        <a:bodyPr/>
        <a:lstStyle/>
        <a:p>
          <a:endParaRPr lang="ru-RU"/>
        </a:p>
      </dgm:t>
    </dgm:pt>
    <dgm:pt modelId="{D30449C9-6BE7-42EF-B7F3-875F4F33C7A8}" type="pres">
      <dgm:prSet presAssocID="{8BEFFD81-58E2-41E7-8595-1029C4CB1C4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4D71A6-5421-49F0-BB48-9FDA4C155DB9}" type="pres">
      <dgm:prSet presAssocID="{8BEFFD81-58E2-41E7-8595-1029C4CB1C46}" presName="diamond" presStyleLbl="bgShp" presStyleIdx="0" presStyleCnt="1"/>
      <dgm:spPr/>
    </dgm:pt>
    <dgm:pt modelId="{EEF67F4A-892D-4733-89FB-731E7A90E1D2}" type="pres">
      <dgm:prSet presAssocID="{8BEFFD81-58E2-41E7-8595-1029C4CB1C46}" presName="quad1" presStyleLbl="node1" presStyleIdx="0" presStyleCnt="4" custScaleX="121884" custLinFactNeighborX="-20871" custLinFactNeighborY="-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ABD7B-CD69-40B1-9FA1-6EBCD6787533}" type="pres">
      <dgm:prSet presAssocID="{8BEFFD81-58E2-41E7-8595-1029C4CB1C46}" presName="quad2" presStyleLbl="node1" presStyleIdx="1" presStyleCnt="4" custScaleX="121884" custLinFactNeighborX="17531" custLinFactNeighborY="-5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39C66F-3D21-4847-98B4-BC9DEEED9521}" type="pres">
      <dgm:prSet presAssocID="{8BEFFD81-58E2-41E7-8595-1029C4CB1C46}" presName="quad3" presStyleLbl="node1" presStyleIdx="2" presStyleCnt="4" custScaleX="116637" custScaleY="90817" custLinFactNeighborX="-23494" custLinFactNeighborY="21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6CAD0-94EB-4130-BF9F-8F68AA0AA034}" type="pres">
      <dgm:prSet presAssocID="{8BEFFD81-58E2-41E7-8595-1029C4CB1C46}" presName="quad4" presStyleLbl="node1" presStyleIdx="3" presStyleCnt="4" custScaleX="120632" custLinFactNeighborX="16905" custLinFactNeighborY="-8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CC7043-0A3F-4CA2-BE40-FC3561401E07}" srcId="{8BEFFD81-58E2-41E7-8595-1029C4CB1C46}" destId="{6520F7AE-1F9A-4659-81CF-0570EFBCAE21}" srcOrd="1" destOrd="0" parTransId="{E3BB4C91-4334-4DBB-9847-60E406FD3208}" sibTransId="{8DB56ABF-F4E6-400D-9A49-358D15CE42F6}"/>
    <dgm:cxn modelId="{9AEE85E1-50A6-44EE-AE57-3F2B382BE1DF}" srcId="{8BEFFD81-58E2-41E7-8595-1029C4CB1C46}" destId="{0E3A05BC-3242-4FF9-A7A5-D8AA6B293486}" srcOrd="0" destOrd="0" parTransId="{56FC45CA-3F1C-4DA0-B53E-B6AB8DF8AC11}" sibTransId="{FD8BDD42-A086-4347-A357-DEBF8586CCC7}"/>
    <dgm:cxn modelId="{E2CDA03E-F0CB-4464-B4BB-CB2DD1EE1A4F}" srcId="{8BEFFD81-58E2-41E7-8595-1029C4CB1C46}" destId="{19F73FFD-95C5-4A3A-86E6-F0D6A8934FB5}" srcOrd="2" destOrd="0" parTransId="{FC578809-2CC1-470F-ADFF-E35AA2DA1BCA}" sibTransId="{F4BB41EC-FB68-42E2-9324-861661FFB440}"/>
    <dgm:cxn modelId="{1E000C36-71D8-490B-BFB6-B5FE69548898}" srcId="{8BEFFD81-58E2-41E7-8595-1029C4CB1C46}" destId="{6EBFCFD1-6578-440E-96FC-9468E898EDAA}" srcOrd="3" destOrd="0" parTransId="{407AD839-DB47-422D-91F1-3ED06AD32ABE}" sibTransId="{C85686FD-D1FB-40DF-BB63-B6666AA279EC}"/>
    <dgm:cxn modelId="{CD10E664-8C8A-4972-B401-1280AFF617E6}" type="presOf" srcId="{8BEFFD81-58E2-41E7-8595-1029C4CB1C46}" destId="{D30449C9-6BE7-42EF-B7F3-875F4F33C7A8}" srcOrd="0" destOrd="0" presId="urn:microsoft.com/office/officeart/2005/8/layout/matrix3"/>
    <dgm:cxn modelId="{73CE0B39-DD92-4EC0-A225-5409B1A9A078}" type="presOf" srcId="{6EBFCFD1-6578-440E-96FC-9468E898EDAA}" destId="{AF76CAD0-94EB-4130-BF9F-8F68AA0AA034}" srcOrd="0" destOrd="0" presId="urn:microsoft.com/office/officeart/2005/8/layout/matrix3"/>
    <dgm:cxn modelId="{ABB0E10F-129F-42FB-9B92-88D800B151AE}" type="presOf" srcId="{6520F7AE-1F9A-4659-81CF-0570EFBCAE21}" destId="{68BABD7B-CD69-40B1-9FA1-6EBCD6787533}" srcOrd="0" destOrd="0" presId="urn:microsoft.com/office/officeart/2005/8/layout/matrix3"/>
    <dgm:cxn modelId="{31835279-D186-4C68-A939-72DAFE43F242}" type="presOf" srcId="{19F73FFD-95C5-4A3A-86E6-F0D6A8934FB5}" destId="{3139C66F-3D21-4847-98B4-BC9DEEED9521}" srcOrd="0" destOrd="0" presId="urn:microsoft.com/office/officeart/2005/8/layout/matrix3"/>
    <dgm:cxn modelId="{B8A677A7-FD4C-484A-8F5B-9A864B308512}" type="presOf" srcId="{0E3A05BC-3242-4FF9-A7A5-D8AA6B293486}" destId="{EEF67F4A-892D-4733-89FB-731E7A90E1D2}" srcOrd="0" destOrd="0" presId="urn:microsoft.com/office/officeart/2005/8/layout/matrix3"/>
    <dgm:cxn modelId="{DA071B6D-75E4-4023-B9DE-8FD2D2784047}" srcId="{8BEFFD81-58E2-41E7-8595-1029C4CB1C46}" destId="{2D18B8D6-315E-4004-B03F-A6FDE7A3C61E}" srcOrd="4" destOrd="0" parTransId="{C7114BE8-EB88-415F-AF34-C01230855944}" sibTransId="{6F825CEE-6FE3-4379-95EA-3385B0E401E9}"/>
    <dgm:cxn modelId="{3C0DC31D-F302-4588-934A-8B4C55E8E00D}" type="presParOf" srcId="{D30449C9-6BE7-42EF-B7F3-875F4F33C7A8}" destId="{574D71A6-5421-49F0-BB48-9FDA4C155DB9}" srcOrd="0" destOrd="0" presId="urn:microsoft.com/office/officeart/2005/8/layout/matrix3"/>
    <dgm:cxn modelId="{09631F58-424F-4CE0-979C-696386745FCC}" type="presParOf" srcId="{D30449C9-6BE7-42EF-B7F3-875F4F33C7A8}" destId="{EEF67F4A-892D-4733-89FB-731E7A90E1D2}" srcOrd="1" destOrd="0" presId="urn:microsoft.com/office/officeart/2005/8/layout/matrix3"/>
    <dgm:cxn modelId="{F82AF116-02F9-426F-B7E2-44FBAC5982AE}" type="presParOf" srcId="{D30449C9-6BE7-42EF-B7F3-875F4F33C7A8}" destId="{68BABD7B-CD69-40B1-9FA1-6EBCD6787533}" srcOrd="2" destOrd="0" presId="urn:microsoft.com/office/officeart/2005/8/layout/matrix3"/>
    <dgm:cxn modelId="{4297AB2A-0A01-49FC-90E9-80204AF79A54}" type="presParOf" srcId="{D30449C9-6BE7-42EF-B7F3-875F4F33C7A8}" destId="{3139C66F-3D21-4847-98B4-BC9DEEED9521}" srcOrd="3" destOrd="0" presId="urn:microsoft.com/office/officeart/2005/8/layout/matrix3"/>
    <dgm:cxn modelId="{AA09699D-0D13-43FF-A9B8-9BE1CAA63618}" type="presParOf" srcId="{D30449C9-6BE7-42EF-B7F3-875F4F33C7A8}" destId="{AF76CAD0-94EB-4130-BF9F-8F68AA0AA034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6204D9-7374-4BCB-AEBC-3EFF1E28D30B}">
      <dsp:nvSpPr>
        <dsp:cNvPr id="0" name=""/>
        <dsp:cNvSpPr/>
      </dsp:nvSpPr>
      <dsp:spPr>
        <a:xfrm>
          <a:off x="1874844" y="0"/>
          <a:ext cx="4248472" cy="4248472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AF4AA41-54B0-488F-9516-6F874161A7A1}">
      <dsp:nvSpPr>
        <dsp:cNvPr id="0" name=""/>
        <dsp:cNvSpPr/>
      </dsp:nvSpPr>
      <dsp:spPr>
        <a:xfrm>
          <a:off x="128000" y="360041"/>
          <a:ext cx="3356921" cy="13810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 Math" pitchFamily="18" charset="0"/>
              <a:ea typeface="Cambria Math" pitchFamily="18" charset="0"/>
              <a:cs typeface="+mn-cs"/>
            </a:rPr>
            <a:t>По характеру учебной мотивации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itchFamily="18" charset="0"/>
            <a:ea typeface="Cambria Math" pitchFamily="18" charset="0"/>
          </a:endParaRPr>
        </a:p>
      </dsp:txBody>
      <dsp:txXfrm>
        <a:off x="128000" y="360041"/>
        <a:ext cx="3356921" cy="1381076"/>
      </dsp:txXfrm>
    </dsp:sp>
    <dsp:sp modelId="{3FB4076D-7C56-40B6-9C00-DF2EC9EA173F}">
      <dsp:nvSpPr>
        <dsp:cNvPr id="0" name=""/>
        <dsp:cNvSpPr/>
      </dsp:nvSpPr>
      <dsp:spPr>
        <a:xfrm>
          <a:off x="4539129" y="360041"/>
          <a:ext cx="3500910" cy="14076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У большинства учащихся наблюдается высокий уровень </a:t>
          </a:r>
          <a:r>
            <a:rPr lang="ru-RU" sz="13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сформированности</a:t>
          </a:r>
          <a:r>
            <a:rPr lang="ru-RU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 учебных навыков. Они в основном понимают содержание материала, способны к самостоятельному анализу, и исправлению ошибок. </a:t>
          </a:r>
          <a:endParaRPr kumimoji="0" lang="ru-RU" sz="1300" b="1" i="0" u="none" strike="noStrike" kern="1200" cap="none" spc="0" normalizeH="0" baseline="0" noProof="0" dirty="0" smtClean="0">
            <a:ln/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uLnTx/>
            <a:uFillTx/>
            <a:latin typeface="Cambria Math" pitchFamily="18" charset="0"/>
            <a:ea typeface="Cambria Math" pitchFamily="18" charset="0"/>
            <a:cs typeface="+mn-cs"/>
          </a:endParaRPr>
        </a:p>
      </dsp:txBody>
      <dsp:txXfrm>
        <a:off x="4539129" y="360041"/>
        <a:ext cx="3500910" cy="1407654"/>
      </dsp:txXfrm>
    </dsp:sp>
    <dsp:sp modelId="{A4AE72B0-D996-47CD-A191-D7BAAFD65543}">
      <dsp:nvSpPr>
        <dsp:cNvPr id="0" name=""/>
        <dsp:cNvSpPr/>
      </dsp:nvSpPr>
      <dsp:spPr>
        <a:xfrm>
          <a:off x="92627" y="2376263"/>
          <a:ext cx="3439392" cy="15641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rPr>
            <a:t>По сформированности навыков учебной деятельности</a:t>
          </a:r>
          <a:endParaRPr lang="ru-RU" sz="1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itchFamily="18" charset="0"/>
            <a:ea typeface="Cambria Math" pitchFamily="18" charset="0"/>
          </a:endParaRPr>
        </a:p>
      </dsp:txBody>
      <dsp:txXfrm>
        <a:off x="92627" y="2376263"/>
        <a:ext cx="3439392" cy="1564100"/>
      </dsp:txXfrm>
    </dsp:sp>
    <dsp:sp modelId="{7077CEE2-8BC2-4ED3-B0FE-55FDF009D0EB}">
      <dsp:nvSpPr>
        <dsp:cNvPr id="0" name=""/>
        <dsp:cNvSpPr/>
      </dsp:nvSpPr>
      <dsp:spPr>
        <a:xfrm>
          <a:off x="4422653" y="2376263"/>
          <a:ext cx="3572862" cy="14964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b="1" i="0" u="none" strike="noStrike" kern="1200" cap="none" spc="0" normalizeH="0" baseline="0" noProof="0" dirty="0" smtClean="0">
              <a:ln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 Math" pitchFamily="18" charset="0"/>
              <a:ea typeface="Cambria Math" pitchFamily="18" charset="0"/>
            </a:rPr>
            <a:t>У учащихся класса преобладает эмоциональная и познавательная мотивация в обучении</a:t>
          </a:r>
          <a:endParaRPr lang="ru-RU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itchFamily="18" charset="0"/>
            <a:ea typeface="Cambria Math" pitchFamily="18" charset="0"/>
          </a:endParaRPr>
        </a:p>
      </dsp:txBody>
      <dsp:txXfrm>
        <a:off x="4422653" y="2376263"/>
        <a:ext cx="3572862" cy="14964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4D71A6-5421-49F0-BB48-9FDA4C155DB9}">
      <dsp:nvSpPr>
        <dsp:cNvPr id="0" name=""/>
        <dsp:cNvSpPr/>
      </dsp:nvSpPr>
      <dsp:spPr>
        <a:xfrm>
          <a:off x="1044116" y="0"/>
          <a:ext cx="6192688" cy="6192688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EF67F4A-892D-4733-89FB-731E7A90E1D2}">
      <dsp:nvSpPr>
        <dsp:cNvPr id="0" name=""/>
        <dsp:cNvSpPr/>
      </dsp:nvSpPr>
      <dsp:spPr>
        <a:xfrm>
          <a:off x="864090" y="576060"/>
          <a:ext cx="2943679" cy="241514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rgbClr val="FFC000"/>
              </a:solidFill>
              <a:latin typeface="Cambria Math" pitchFamily="18" charset="0"/>
              <a:ea typeface="Cambria Math" pitchFamily="18" charset="0"/>
            </a:rPr>
            <a:t>Особенности эмоционального  восприятия</a:t>
          </a:r>
          <a:endParaRPr lang="ru-RU" sz="1500" i="1" kern="1200" dirty="0">
            <a:latin typeface="Cambria Math" pitchFamily="18" charset="0"/>
            <a:ea typeface="Cambria Math" pitchFamily="18" charset="0"/>
          </a:endParaRPr>
        </a:p>
      </dsp:txBody>
      <dsp:txXfrm>
        <a:off x="864090" y="576060"/>
        <a:ext cx="2943679" cy="2415148"/>
      </dsp:txXfrm>
    </dsp:sp>
    <dsp:sp modelId="{68BABD7B-CD69-40B1-9FA1-6EBCD6787533}">
      <dsp:nvSpPr>
        <dsp:cNvPr id="0" name=""/>
        <dsp:cNvSpPr/>
      </dsp:nvSpPr>
      <dsp:spPr>
        <a:xfrm>
          <a:off x="4392484" y="576060"/>
          <a:ext cx="2943679" cy="24151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Ученики эмоционально правильно принимают материал  в полном объеме , способны анализировать музыкальный материал, а также самостоятельно разбирают его  гармоническую структуру и способы развития мелодии</a:t>
          </a:r>
          <a:endParaRPr lang="ru-RU" sz="1500" b="1" i="1" kern="1200" dirty="0">
            <a:solidFill>
              <a:srgbClr val="FFC000"/>
            </a:solidFill>
            <a:latin typeface="Cambria Math" pitchFamily="18" charset="0"/>
            <a:ea typeface="Cambria Math" pitchFamily="18" charset="0"/>
          </a:endParaRPr>
        </a:p>
      </dsp:txBody>
      <dsp:txXfrm>
        <a:off x="4392484" y="576060"/>
        <a:ext cx="2943679" cy="2415148"/>
      </dsp:txXfrm>
    </dsp:sp>
    <dsp:sp modelId="{3139C66F-3D21-4847-98B4-BC9DEEED9521}">
      <dsp:nvSpPr>
        <dsp:cNvPr id="0" name=""/>
        <dsp:cNvSpPr/>
      </dsp:nvSpPr>
      <dsp:spPr>
        <a:xfrm>
          <a:off x="864102" y="3351254"/>
          <a:ext cx="2816956" cy="21933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1" kern="1200" dirty="0" smtClean="0">
              <a:solidFill>
                <a:srgbClr val="FFC000"/>
              </a:solidFill>
              <a:latin typeface="Cambria Math" pitchFamily="18" charset="0"/>
              <a:ea typeface="Cambria Math" pitchFamily="18" charset="0"/>
            </a:rPr>
            <a:t>По уровню волевого развития и концентрации внимания</a:t>
          </a:r>
          <a:endParaRPr lang="ru-RU" sz="1500" i="1" kern="1200" dirty="0">
            <a:latin typeface="Cambria Math" pitchFamily="18" charset="0"/>
            <a:ea typeface="Cambria Math" pitchFamily="18" charset="0"/>
          </a:endParaRPr>
        </a:p>
      </dsp:txBody>
      <dsp:txXfrm>
        <a:off x="864102" y="3351254"/>
        <a:ext cx="2816956" cy="2193365"/>
      </dsp:txXfrm>
    </dsp:sp>
    <dsp:sp modelId="{AF76CAD0-94EB-4130-BF9F-8F68AA0AA034}">
      <dsp:nvSpPr>
        <dsp:cNvPr id="0" name=""/>
        <dsp:cNvSpPr/>
      </dsp:nvSpPr>
      <dsp:spPr>
        <a:xfrm>
          <a:off x="4392484" y="3168343"/>
          <a:ext cx="2913441" cy="24151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bg1"/>
              </a:solidFill>
              <a:latin typeface="Cambria Math" pitchFamily="18" charset="0"/>
              <a:ea typeface="Cambria Math" pitchFamily="18" charset="0"/>
            </a:rPr>
            <a:t>В целом учащиеся могут быть охарактеризованы, как класс с высокой степенью работоспособности. У большинства учащихся хорошо развито произвольное внимание, быстрое включение в работу.</a:t>
          </a:r>
          <a:endParaRPr lang="ru-RU" sz="1400" b="1" i="1" kern="1200" dirty="0">
            <a:latin typeface="Cambria Math" pitchFamily="18" charset="0"/>
            <a:ea typeface="Cambria Math" pitchFamily="18" charset="0"/>
          </a:endParaRPr>
        </a:p>
      </dsp:txBody>
      <dsp:txXfrm>
        <a:off x="4392484" y="3168343"/>
        <a:ext cx="2913441" cy="2415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B6015A-5B07-4E3A-ACA8-1A8DBC0EC446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7CA717-B213-47D1-89CC-A60C98FA8C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i.ru/fullview.php?id=19706" TargetMode="External"/><Relationship Id="rId2" Type="http://schemas.openxmlformats.org/officeDocument/2006/relationships/hyperlink" Target="http://www.teacher-rt.ru/index.php/biblioteka/muzyka/24-innovacionnye_formy_raboty_na_urokakh_muzyk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Трушина Светлана Юрьевна</a:t>
            </a:r>
            <a:br>
              <a:rPr lang="ru-RU" sz="2400" dirty="0" smtClean="0"/>
            </a:br>
            <a:r>
              <a:rPr lang="ru-RU" sz="2400" dirty="0" smtClean="0"/>
              <a:t>учитель музыки высшей категории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714356"/>
            <a:ext cx="8458200" cy="40719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b="1" dirty="0" smtClean="0">
                <a:cs typeface="Aharoni" pitchFamily="2" charset="-79"/>
              </a:rPr>
              <a:t>           </a:t>
            </a:r>
            <a:endParaRPr lang="ru-RU" b="1" dirty="0" smtClean="0">
              <a:cs typeface="Aharoni" pitchFamily="2" charset="-79"/>
            </a:endParaRPr>
          </a:p>
          <a:p>
            <a:pPr>
              <a:lnSpc>
                <a:spcPct val="90000"/>
              </a:lnSpc>
            </a:pPr>
            <a:endParaRPr lang="ru-RU" sz="2000" b="1" dirty="0" smtClean="0">
              <a:cs typeface="Aharoni" pitchFamily="2" charset="-79"/>
            </a:endParaRPr>
          </a:p>
          <a:p>
            <a:pPr>
              <a:lnSpc>
                <a:spcPct val="90000"/>
              </a:lnSpc>
            </a:pPr>
            <a:endParaRPr lang="ru-RU" sz="2000" b="1" dirty="0" smtClean="0">
              <a:cs typeface="Aharoni" pitchFamily="2" charset="-79"/>
            </a:endParaRPr>
          </a:p>
          <a:p>
            <a:pPr>
              <a:lnSpc>
                <a:spcPct val="90000"/>
              </a:lnSpc>
            </a:pPr>
            <a:endParaRPr lang="ru-RU" sz="2000" b="1" dirty="0" smtClean="0">
              <a:cs typeface="Aharoni" pitchFamily="2" charset="-79"/>
            </a:endParaRPr>
          </a:p>
          <a:p>
            <a:pPr>
              <a:lnSpc>
                <a:spcPct val="90000"/>
              </a:lnSpc>
            </a:pPr>
            <a:r>
              <a:rPr lang="ru-RU" sz="2000" b="1" dirty="0" smtClean="0">
                <a:cs typeface="Aharoni" pitchFamily="2" charset="-79"/>
              </a:rPr>
              <a:t>             Муниципальное </a:t>
            </a:r>
            <a:r>
              <a:rPr lang="ru-RU" sz="2000" b="1" dirty="0" smtClean="0">
                <a:cs typeface="Aharoni" pitchFamily="2" charset="-79"/>
              </a:rPr>
              <a:t>бюджетное  общеобразовательное    </a:t>
            </a:r>
            <a:br>
              <a:rPr lang="ru-RU" sz="2000" b="1" dirty="0" smtClean="0">
                <a:cs typeface="Aharoni" pitchFamily="2" charset="-79"/>
              </a:rPr>
            </a:br>
            <a:r>
              <a:rPr lang="ru-RU" sz="2000" b="1" dirty="0" smtClean="0">
                <a:cs typeface="Aharoni" pitchFamily="2" charset="-79"/>
              </a:rPr>
              <a:t>                                  </a:t>
            </a:r>
            <a:r>
              <a:rPr lang="ru-RU" sz="2000" b="1" dirty="0" smtClean="0">
                <a:cs typeface="Aharoni" pitchFamily="2" charset="-79"/>
              </a:rPr>
              <a:t>           учреждение</a:t>
            </a:r>
            <a:r>
              <a:rPr lang="ru-RU" sz="2000" b="1" dirty="0" smtClean="0">
                <a:cs typeface="Aharoni" pitchFamily="2" charset="-79"/>
              </a:rPr>
              <a:t/>
            </a:r>
            <a:br>
              <a:rPr lang="ru-RU" sz="2000" b="1" dirty="0" smtClean="0">
                <a:cs typeface="Aharoni" pitchFamily="2" charset="-79"/>
              </a:rPr>
            </a:br>
            <a:r>
              <a:rPr lang="ru-RU" sz="2000" b="1" dirty="0" smtClean="0">
                <a:cs typeface="Aharoni" pitchFamily="2" charset="-79"/>
              </a:rPr>
              <a:t>       "Средняя общеобразовательная кадетская казачья  школа" </a:t>
            </a:r>
            <a:br>
              <a:rPr lang="ru-RU" sz="2000" b="1" dirty="0" smtClean="0">
                <a:cs typeface="Aharoni" pitchFamily="2" charset="-79"/>
              </a:rPr>
            </a:br>
            <a:r>
              <a:rPr lang="ru-RU" sz="2000" b="1" dirty="0" smtClean="0">
                <a:cs typeface="Aharoni" pitchFamily="2" charset="-79"/>
              </a:rPr>
              <a:t>    </a:t>
            </a:r>
            <a:r>
              <a:rPr lang="ru-RU" sz="2000" b="1" dirty="0" smtClean="0">
                <a:cs typeface="Aharoni" pitchFamily="2" charset="-79"/>
              </a:rPr>
              <a:t>          с.Знаменка</a:t>
            </a:r>
            <a:r>
              <a:rPr lang="ru-RU" sz="2000" b="1" dirty="0" smtClean="0">
                <a:cs typeface="Aharoni" pitchFamily="2" charset="-79"/>
              </a:rPr>
              <a:t>, Нерчинский район, Забайкальский край.   </a:t>
            </a:r>
          </a:p>
          <a:p>
            <a:pPr>
              <a:lnSpc>
                <a:spcPct val="90000"/>
              </a:lnSpc>
            </a:pPr>
            <a:endParaRPr lang="ru-RU" b="1" dirty="0" smtClean="0">
              <a:cs typeface="Aharoni" pitchFamily="2" charset="-79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C00000"/>
                </a:solidFill>
              </a:rPr>
              <a:t>                           </a:t>
            </a:r>
            <a:r>
              <a:rPr lang="ru-RU" sz="3200" b="1" dirty="0" smtClean="0">
                <a:solidFill>
                  <a:srgbClr val="C00000"/>
                </a:solidFill>
              </a:rPr>
              <a:t>Презентация на тему:</a:t>
            </a:r>
          </a:p>
          <a:p>
            <a:pPr>
              <a:lnSpc>
                <a:spcPct val="90000"/>
              </a:lnSpc>
            </a:pPr>
            <a:r>
              <a:rPr lang="ru-RU" sz="3200" b="1" i="1" dirty="0" smtClean="0">
                <a:solidFill>
                  <a:srgbClr val="990117"/>
                </a:solidFill>
              </a:rPr>
              <a:t>   </a:t>
            </a:r>
            <a:r>
              <a:rPr lang="ru-RU" sz="3200" b="1" i="1" dirty="0" smtClean="0">
                <a:solidFill>
                  <a:srgbClr val="990117"/>
                </a:solidFill>
              </a:rPr>
              <a:t>     </a:t>
            </a:r>
            <a:r>
              <a:rPr lang="ru-RU" sz="3900" b="1" i="1" dirty="0" smtClean="0">
                <a:solidFill>
                  <a:srgbClr val="990117"/>
                </a:solidFill>
              </a:rPr>
              <a:t>«</a:t>
            </a:r>
            <a:r>
              <a:rPr lang="ru-RU" sz="3900" b="1" i="1" dirty="0" smtClean="0">
                <a:solidFill>
                  <a:srgbClr val="990117"/>
                </a:solidFill>
              </a:rPr>
              <a:t>Инновационные  формы </a:t>
            </a:r>
            <a:endParaRPr lang="ru-RU" sz="3900" b="1" i="1" dirty="0" smtClean="0">
              <a:solidFill>
                <a:srgbClr val="990117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900" b="1" i="1" dirty="0" smtClean="0">
                <a:solidFill>
                  <a:srgbClr val="990117"/>
                </a:solidFill>
              </a:rPr>
              <a:t> </a:t>
            </a:r>
            <a:r>
              <a:rPr lang="ru-RU" sz="3900" b="1" i="1" dirty="0" smtClean="0">
                <a:solidFill>
                  <a:srgbClr val="990117"/>
                </a:solidFill>
              </a:rPr>
              <a:t>                  </a:t>
            </a:r>
            <a:r>
              <a:rPr lang="ru-RU" sz="3900" b="1" i="1" dirty="0" smtClean="0">
                <a:solidFill>
                  <a:srgbClr val="990117"/>
                </a:solidFill>
              </a:rPr>
              <a:t>работы </a:t>
            </a:r>
            <a:r>
              <a:rPr lang="ru-RU" sz="3900" b="1" i="1" dirty="0" smtClean="0">
                <a:solidFill>
                  <a:srgbClr val="990117"/>
                </a:solidFill>
              </a:rPr>
              <a:t>на  уроках музыки</a:t>
            </a:r>
            <a:r>
              <a:rPr lang="ru-RU" sz="3900" b="1" i="1" dirty="0" smtClean="0">
                <a:solidFill>
                  <a:srgbClr val="990117"/>
                </a:solidFill>
              </a:rPr>
              <a:t>»</a:t>
            </a:r>
            <a:endParaRPr lang="ru-RU" sz="3900" b="1" i="1" dirty="0" smtClean="0">
              <a:solidFill>
                <a:srgbClr val="990117"/>
              </a:solidFill>
            </a:endParaRPr>
          </a:p>
          <a:p>
            <a:pPr>
              <a:lnSpc>
                <a:spcPct val="90000"/>
              </a:lnSpc>
            </a:pPr>
            <a:endParaRPr lang="ru-RU" b="1" dirty="0" smtClean="0"/>
          </a:p>
          <a:p>
            <a:pPr>
              <a:lnSpc>
                <a:spcPct val="90000"/>
              </a:lnSpc>
            </a:pPr>
            <a:endParaRPr lang="ru-RU" b="1" dirty="0" smtClean="0"/>
          </a:p>
          <a:p>
            <a:pPr>
              <a:lnSpc>
                <a:spcPct val="90000"/>
              </a:lnSpc>
            </a:pPr>
            <a:endParaRPr lang="ru-RU" b="1" dirty="0" smtClean="0">
              <a:cs typeface="Aharoni" pitchFamily="2" charset="-79"/>
            </a:endParaRPr>
          </a:p>
          <a:p>
            <a:pPr>
              <a:lnSpc>
                <a:spcPct val="90000"/>
              </a:lnSpc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115616" y="764704"/>
            <a:ext cx="77152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Ожидаемые результаты освоения программы: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1916832"/>
            <a:ext cx="8676456" cy="4708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Овладение школьниками системой музыкально-теоретических знаний, умений;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Формирование у школьников художественно-эстетического вкуса, любви к музыке;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Умение анализировать музыкальный материал;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Способность к контролю и самоконтролю;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3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Способность к творческому решению учебных и практических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95736" y="476672"/>
            <a:ext cx="6562725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Инновационные формы работы на уроках музыки: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2005012"/>
            <a:ext cx="8219256" cy="48529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Технология развивающего обучения (проблемное изложение учебного материала, частично поисковая деятельность, самостоятельная проектная исследовательская деятельность)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Технология развития критического мышления (столкновение жизненных представлений обучающихся с научными фактами)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Информационные компьютерные технологии (наличие в творческом плане проблем/задач, требующих  компьютерных технологий для их решения, использование готовых электронных образовательных ресурсов)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lang="ru-RU" sz="2000" i="1" noProof="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</a:t>
            </a: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ехнология индивидуально-деятельного подхода (творческая работа учащихся, умение корректировать ее, самоконтроль)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67544" y="188640"/>
            <a:ext cx="8280151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Типы уроков: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899592" y="1196752"/>
            <a:ext cx="8003232" cy="51847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Уроки овладения новыми знаниями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Уроки формирования и усвоения умений и навыков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Уроки обобщений и систематизации знаний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Уроки повторения, закрепления знаний, умений и навыков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Контрольно-проверочные уроки (с устной и письменной проверкой знаний, умений и навыков), музыкальные викторины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Комбинированные уроки, на которых одновременно решается несколько дидактических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19672" y="274638"/>
            <a:ext cx="7056784" cy="7778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Методы обучения: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611188" y="1196975"/>
            <a:ext cx="8209284" cy="935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Методы организации и осуществления (самоорганизации) учебной деятельности</a:t>
            </a:r>
          </a:p>
        </p:txBody>
      </p:sp>
      <p:sp>
        <p:nvSpPr>
          <p:cNvPr id="4" name="Rectangle 14"/>
          <p:cNvSpPr txBox="1">
            <a:spLocks noChangeArrowheads="1"/>
          </p:cNvSpPr>
          <p:nvPr/>
        </p:nvSpPr>
        <p:spPr>
          <a:xfrm>
            <a:off x="467544" y="2276872"/>
            <a:ext cx="2951162" cy="216024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Методы передачи учебной информации: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Словесные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(рассказ, беседа, звуковоспроизведение и т.д.)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Наглядные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(демонстрации, иллюстрации, показ картин и т.д.)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Практические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(упражнения, исследования и т.д.)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716016" y="2420888"/>
            <a:ext cx="3240236" cy="2952278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b="1" i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Методы освоения учениками нового материала: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4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Иллюстративно-объяснительные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4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Репродуктивные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4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Проблемного изложения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4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Частично-поисковые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4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Исследовательские и т.д.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4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Наглядные (</a:t>
            </a:r>
            <a:r>
              <a:rPr lang="ru-RU" sz="14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демонстрации, иллюстрации, показ картин и т.д.)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4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Практические </a:t>
            </a:r>
            <a:r>
              <a:rPr lang="ru-RU" sz="14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(упражнения, исследования и т.д.)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27584" y="4653136"/>
            <a:ext cx="3671242" cy="1872208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1600" b="1" i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Методы характеризующие мыслительные операции: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Индуктивные </a:t>
            </a: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(от частного к общему)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Дедуктивные </a:t>
            </a: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(от общего к частному)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b="1" i="1" dirty="0" err="1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Традуктивные</a:t>
            </a:r>
            <a:r>
              <a:rPr lang="ru-RU" sz="16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(не меняя уровня обобщения)</a:t>
            </a:r>
            <a:endParaRPr lang="ru-RU" sz="14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188913"/>
            <a:ext cx="8209284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5400" b="1" i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Методы обучения: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979712" y="1196752"/>
            <a:ext cx="6562725" cy="935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8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Методы стимулирования и мотивации учебной деятельности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68313" y="2420938"/>
            <a:ext cx="2951162" cy="2016125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1600" b="1" i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Методы стимулирования мотивов интереса к учению: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Познавательные игры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Учебные дискуссии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Неожиданность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Занимательность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Создание ситуаций новизны, успеха</a:t>
            </a:r>
            <a:endParaRPr lang="ru-RU" sz="1400" i="1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4211638" y="2420938"/>
            <a:ext cx="2951162" cy="2016125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1600" b="1" i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Методы стимулирования мотивов долга, сознательности, ответственности: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Убеждение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Требование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Приучение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Поощрение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619672" y="4869160"/>
            <a:ext cx="4895850" cy="1512887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1600" b="1" i="1" u="sng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Методы музыкального воспитания: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Метод интонационно-стилевого постижения музыки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Метод сравнительного анализа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Метод эмоциональной драматургии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1600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Проблемно-поисковый метод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2267744" y="548680"/>
            <a:ext cx="6562725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Методы обучения: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979712" y="1556792"/>
            <a:ext cx="6562725" cy="9350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200" b="1" i="1" dirty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Методы контроля и самоконтроля учебной деятельности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288" y="3068638"/>
            <a:ext cx="8569200" cy="14398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Устные или письменные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Фронтальные, групповые, индивидуальные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Итоговые или текущие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ru-RU" sz="28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 применением компьютеров  и других ТСО или без них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75656" y="260648"/>
            <a:ext cx="7416055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Методы активизации обучающихся на уроках музыки: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59632" y="1484313"/>
            <a:ext cx="7560840" cy="49974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Пение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Импровизация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Голосовые игры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Речевые упражнения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Словесное высказывание о музыке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Интересный подбор музыкального материала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Задания на активизацию слухового внимания: поднятие руки при смене мелодии, частей, состава исполнителей, вступления инструментов и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Графическая звукозапись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Движение: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дирижирование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, ходьба,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марширование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, подскоки, наклоны, хлопки и т.д.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Инсценирование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Игра на музыкальных инструментах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547664" y="1052736"/>
            <a:ext cx="7344047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Формы организации учебной деятельности: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67544" y="2204864"/>
            <a:ext cx="8424614" cy="7921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Фронтальная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Групповая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 Индивидуальная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4213" y="188913"/>
            <a:ext cx="8136259" cy="9937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Система знаний и умений: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1124744"/>
            <a:ext cx="8208565" cy="482441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Формирование знаний об отличительных особенностях различных музыкальных жанров (опера, балет, мюзикл);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Знания о составе симфонического оркестра;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Знание о многообразии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тембральных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 различий музыкальных инструментов симфонического оркестра;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Знание об изобразительных свойствах инструментов симфонического оркестра;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Знание о строении музыкальных форм произведений (рондо, вариации, трехчастная,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репризная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 формы и т.д.);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Знание о строении мелодии, ритмических особенностях, гармонической и полифонической основе музыки.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333333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333333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333333"/>
              </a:solidFill>
              <a:latin typeface="Georgia" pitchFamily="18" charset="0"/>
              <a:ea typeface="Times New Roman" pitchFamily="18" charset="0"/>
              <a:cs typeface="Times New Roman" pitchFamily="18" charset="0"/>
              <a:hlinkClick r:id="rId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333333"/>
                </a:solidFill>
                <a:latin typeface="Georgia" pitchFamily="18" charset="0"/>
                <a:ea typeface="Times New Roman" pitchFamily="18" charset="0"/>
                <a:cs typeface="Aharoni" pitchFamily="2" charset="-79"/>
                <a:hlinkClick r:id="rId2"/>
              </a:rPr>
              <a:t>2.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eorgia" pitchFamily="18" charset="0"/>
                <a:ea typeface="Times New Roman" pitchFamily="18" charset="0"/>
                <a:cs typeface="Aharoni" pitchFamily="2" charset="-79"/>
                <a:hlinkClick r:id="rId2"/>
              </a:rPr>
              <a:t>http://www.teacher-rt.ru/index.php/biblioteka/muzyka/24-innovacionnye_formy_raboty_na_urokakh_muzyki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ea typeface="Times New Roman" pitchFamily="18" charset="0"/>
              <a:cs typeface="Aharoni" pitchFamily="2" charset="-79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333333"/>
              </a:solidFill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Georg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571480"/>
            <a:ext cx="67916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     </a:t>
            </a:r>
            <a:r>
              <a:rPr lang="ru-RU" sz="3600" b="1" dirty="0" smtClean="0">
                <a:solidFill>
                  <a:srgbClr val="C00000"/>
                </a:solidFill>
              </a:rPr>
              <a:t>Источники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  <a:hlinkClick r:id="rId3"/>
              </a:rPr>
              <a:t>1. </a:t>
            </a:r>
            <a:r>
              <a:rPr lang="en-US" sz="24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  <a:hlinkClick r:id="rId3"/>
              </a:rPr>
              <a:t>http://www.numi.ru/fullview.php?id=19706</a:t>
            </a:r>
            <a:r>
              <a:rPr lang="ru-RU" sz="2400" b="1" dirty="0" smtClean="0">
                <a:solidFill>
                  <a:srgbClr val="C00000"/>
                </a:solidFill>
                <a:cs typeface="Aharoni" pitchFamily="2" charset="-79"/>
              </a:rPr>
              <a:t>                </a:t>
            </a:r>
            <a:endParaRPr lang="ru-RU" sz="2400" b="1" dirty="0">
              <a:solidFill>
                <a:srgbClr val="C0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67544" y="1268760"/>
            <a:ext cx="8425184" cy="1654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ЦЕЛЬ </a:t>
            </a: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современного музыкального школьного образования: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043608" y="2996952"/>
            <a:ext cx="6972300" cy="35242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«Становление музыкальной культуры, как неотъемлемой части духовной культуры»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11560" y="1052736"/>
            <a:ext cx="8291264" cy="20113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ЗАДАЧИ</a:t>
            </a:r>
            <a: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современного музыкального школьного образования: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187624" y="3068960"/>
            <a:ext cx="7416824" cy="3448050"/>
          </a:xfrm>
          <a:prstGeom prst="rect">
            <a:avLst/>
          </a:prstGeom>
        </p:spPr>
        <p:txBody>
          <a:bodyPr/>
          <a:lstStyle/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развитие сознания, музыкального мышления детей;</a:t>
            </a:r>
          </a:p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развитие эмоциональной сферы обучающихся;</a:t>
            </a:r>
          </a:p>
          <a:p>
            <a:pPr marL="452438" marR="0" lvl="0" indent="-45243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       развитие волевой, активной стороны личности,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связанной с освоением различных видов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23591" y="404664"/>
            <a:ext cx="8320409" cy="17145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Урок музыки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– это, прежде всего, урок творчества, на котором должны быть решены следующие триединые задачи: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75656" y="2204864"/>
            <a:ext cx="7344816" cy="42862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Образовательная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- вооружить учащихся  системой музыкальных знаний умений и навыков.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Воспитательная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- формировать у обучающихся духовные и нравственные качества личности через музыкальные сказочные образы.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Blip>
                <a:blip r:embed="rId2"/>
              </a:buBlip>
              <a:tabLst/>
              <a:defRPr/>
            </a:pPr>
            <a:r>
              <a:rPr kumimoji="0" lang="ru-RU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Развивающая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- при обучении развивать у обучающихся познавательный интерес, творческие способности, любовь к музыке, эмоции, познавательные способности: речь, память, внимание, воображение, восприятие.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91072" y="404664"/>
            <a:ext cx="8352928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sng" strike="noStrike" kern="120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Психолого-педагогические особенности учащихся: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2132856"/>
          <a:ext cx="806489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67544" y="332656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642918"/>
            <a:ext cx="60722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cs typeface="Aharoni" pitchFamily="2" charset="-79"/>
              </a:rPr>
              <a:t>Принципы художественной                    </a:t>
            </a:r>
          </a:p>
          <a:p>
            <a:r>
              <a:rPr lang="ru-RU" sz="4000" b="1" dirty="0" smtClean="0">
                <a:solidFill>
                  <a:srgbClr val="C00000"/>
                </a:solidFill>
                <a:cs typeface="Aharoni" pitchFamily="2" charset="-79"/>
              </a:rPr>
              <a:t>              дидактики</a:t>
            </a:r>
          </a:p>
          <a:p>
            <a:endParaRPr lang="ru-RU" sz="3200" b="1" dirty="0" smtClean="0">
              <a:cs typeface="Aharoni" pitchFamily="2" charset="-79"/>
            </a:endParaRPr>
          </a:p>
          <a:p>
            <a:endParaRPr lang="ru-RU" sz="3200" b="1" dirty="0" smtClean="0">
              <a:cs typeface="Aharoni" pitchFamily="2" charset="-79"/>
            </a:endParaRPr>
          </a:p>
          <a:p>
            <a:endParaRPr lang="ru-RU" sz="3200" dirty="0"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385638"/>
            <a:ext cx="71438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Увеличение объема репертуара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Увеличение теоретической емкости урока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Насыщенность урока музыкальным звучанием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Отход от репродуктивного уровня к творческому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2"/>
                </a:solidFill>
              </a:rPr>
              <a:t>Принцип эмоционально-ценностного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28680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Актуальными проблемами современного музыкального образования являются: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solidFill>
                  <a:srgbClr val="7030A0"/>
                </a:solidFill>
              </a:rPr>
              <a:t>- использование комплексного подхода в преподавании на основе взаимодействия различных видов искусств; 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- внедрение новых образовательных технологий; 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- использование современных методов музыкального воспитания; 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- принципов художественной дидактики; 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- использование инновационных форм работы. 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 bwMode="auto">
          <a:xfrm>
            <a:off x="4283968" y="836712"/>
            <a:ext cx="4429125" cy="5500688"/>
          </a:xfrm>
          <a:prstGeom prst="round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Практически все учащиеся  способны регулировать свое поведение на основе требований учителя. Но есть учащиеся нуждающиеся в дополнительной эмоциональной мотивации со стороны учителя. Отличительной особенностью данного класса является интерес к  изобразительности в музыке. Они внимательно слушают, а также активно участвуют в обсуждении музыкальных фрагментов.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395536" y="980728"/>
            <a:ext cx="3643312" cy="5429250"/>
          </a:xfrm>
          <a:prstGeom prst="roundRect">
            <a:avLst/>
          </a:prstGeom>
          <a:noFill/>
          <a:ln w="76200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/>
          <a:p>
            <a:pPr marL="88900" algn="ctr" eaLnBrk="0" hangingPunct="0">
              <a:spcBef>
                <a:spcPct val="20000"/>
              </a:spcBef>
              <a:defRPr/>
            </a:pPr>
            <a:r>
              <a:rPr lang="ru-RU" sz="3200" b="1" kern="0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По особенностям поведения в процессе учебной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161</TotalTime>
  <Words>846</Words>
  <Application>Microsoft Office PowerPoint</Application>
  <PresentationFormat>Экран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Трушина Светлана Юрьевна учитель музыки высшей категории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User</cp:lastModifiedBy>
  <cp:revision>20</cp:revision>
  <dcterms:created xsi:type="dcterms:W3CDTF">2014-10-21T13:47:46Z</dcterms:created>
  <dcterms:modified xsi:type="dcterms:W3CDTF">2015-06-26T09:10:23Z</dcterms:modified>
</cp:coreProperties>
</file>