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4" r:id="rId3"/>
    <p:sldId id="257" r:id="rId4"/>
    <p:sldId id="258" r:id="rId5"/>
    <p:sldId id="259" r:id="rId6"/>
    <p:sldId id="262" r:id="rId7"/>
    <p:sldId id="260" r:id="rId8"/>
    <p:sldId id="266" r:id="rId9"/>
    <p:sldId id="263" r:id="rId10"/>
    <p:sldId id="265" r:id="rId11"/>
    <p:sldId id="267" r:id="rId12"/>
    <p:sldId id="268" r:id="rId13"/>
    <p:sldId id="269" r:id="rId14"/>
    <p:sldId id="270" r:id="rId15"/>
    <p:sldId id="271" r:id="rId16"/>
    <p:sldId id="272" r:id="rId17"/>
    <p:sldId id="273" r:id="rId18"/>
    <p:sldId id="274" r:id="rId19"/>
    <p:sldId id="275" r:id="rId20"/>
    <p:sldId id="276" r:id="rId21"/>
    <p:sldId id="261" r:id="rId2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4671" autoAdjust="0"/>
  </p:normalViewPr>
  <p:slideViewPr>
    <p:cSldViewPr>
      <p:cViewPr varScale="1">
        <p:scale>
          <a:sx n="66" d="100"/>
          <a:sy n="66" d="100"/>
        </p:scale>
        <p:origin x="-1422" y="-96"/>
      </p:cViewPr>
      <p:guideLst>
        <p:guide orient="horz" pos="2160"/>
        <p:guide pos="2880"/>
      </p:guideLst>
    </p:cSldViewPr>
  </p:slideViewPr>
  <p:outlineViewPr>
    <p:cViewPr>
      <p:scale>
        <a:sx n="33" d="100"/>
        <a:sy n="33" d="100"/>
      </p:scale>
      <p:origin x="0" y="468"/>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03.07.2015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03.07.2015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03.07.2015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03.07.2015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03.07.2015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t>03.07.2015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t>03.07.2015</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t>03.07.2015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03.07.2015</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03.07.2015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03.07.2015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03.07.2015</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video" Target="https://www.youtube.com/embed/sMkzSfQyfV4" TargetMode="Externa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www.artinsteel.co.uk/userimages/screen%20finished%20020.JPG" TargetMode="External"/><Relationship Id="rId2" Type="http://schemas.openxmlformats.org/officeDocument/2006/relationships/hyperlink" Target="https://upload.wikimedia.org/wikipedia/commons/8/8f/Godiva_statue_by_William_Reid_Dick.jpg" TargetMode="External"/><Relationship Id="rId1" Type="http://schemas.openxmlformats.org/officeDocument/2006/relationships/slideLayout" Target="../slideLayouts/slideLayout2.xml"/><Relationship Id="rId5" Type="http://schemas.openxmlformats.org/officeDocument/2006/relationships/hyperlink" Target="http://www.bbc.co.uk/history/ancient/anglo_saxons/godiva_01.shtml" TargetMode="External"/><Relationship Id="rId4" Type="http://schemas.openxmlformats.org/officeDocument/2006/relationships/hyperlink" Target="http://www.coventrytelegraph.net/whats-on/find-things-to-do/lady-godiva-returns-coventry-godiva-5684165"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www.coventrytelegraph.net/whats-on/find-things-to-do/lady-godiva-returns-coventry-godiva-5684165" TargetMode="Externa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C:\Users\1\Desktop\яLady_Godiva_Statue,_Coventry_201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44" y="0"/>
            <a:ext cx="9144003"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20270" y="188640"/>
            <a:ext cx="8303492" cy="3293209"/>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8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Black" panose="020B0A04020102020204" pitchFamily="34" charset="0"/>
              </a:rPr>
              <a:t>Coventry Lady</a:t>
            </a:r>
            <a:endParaRPr lang="ru-RU" sz="8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Black" panose="020B0A04020102020204" pitchFamily="34" charset="0"/>
            </a:endParaRPr>
          </a:p>
          <a:p>
            <a:pPr algn="ctr"/>
            <a:r>
              <a:rPr lang="ru-RU"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panose="020B0A04020102020204" pitchFamily="34" charset="0"/>
              </a:rPr>
              <a:t>Рассказ об истории Англии </a:t>
            </a:r>
          </a:p>
          <a:p>
            <a:pPr algn="ctr"/>
            <a:r>
              <a:rPr lang="ru-RU"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panose="020B0A04020102020204" pitchFamily="34" charset="0"/>
              </a:rPr>
              <a:t>в лице Леди </a:t>
            </a:r>
            <a:r>
              <a:rPr lang="ru-RU" sz="32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panose="020B0A04020102020204" pitchFamily="34" charset="0"/>
              </a:rPr>
              <a:t>Годива</a:t>
            </a:r>
            <a:r>
              <a:rPr lang="ru-RU"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panose="020B0A04020102020204" pitchFamily="34" charset="0"/>
              </a:rPr>
              <a:t> </a:t>
            </a:r>
          </a:p>
          <a:p>
            <a:pPr algn="ctr"/>
            <a:r>
              <a:rPr lang="ru-RU"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panose="020B0A04020102020204" pitchFamily="34" charset="0"/>
              </a:rPr>
              <a:t>с интерактивными элементами </a:t>
            </a:r>
          </a:p>
          <a:p>
            <a:pPr algn="ctr"/>
            <a:r>
              <a:rPr lang="ru-RU"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panose="020B0A04020102020204" pitchFamily="34" charset="0"/>
              </a:rPr>
              <a:t> для учащихся 10-11 классов</a:t>
            </a:r>
            <a:endParaRPr lang="ru-RU"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panose="020B0A04020102020204" pitchFamily="34" charset="0"/>
            </a:endParaRPr>
          </a:p>
        </p:txBody>
      </p:sp>
      <p:sp>
        <p:nvSpPr>
          <p:cNvPr id="6" name="TextBox 5"/>
          <p:cNvSpPr txBox="1"/>
          <p:nvPr/>
        </p:nvSpPr>
        <p:spPr>
          <a:xfrm>
            <a:off x="277713" y="4294607"/>
            <a:ext cx="8539023" cy="2585323"/>
          </a:xfrm>
          <a:prstGeom prst="rect">
            <a:avLst/>
          </a:prstGeom>
          <a:noFill/>
        </p:spPr>
        <p:txBody>
          <a:bodyPr wrap="square" rtlCol="0">
            <a:spAutoFit/>
          </a:bodyPr>
          <a:lstStyle/>
          <a:p>
            <a:pPr algn="r"/>
            <a:r>
              <a:rPr lang="ru-RU" sz="2400" b="1" dirty="0" smtClean="0">
                <a:ln w="17780" cmpd="sng">
                  <a:solidFill>
                    <a:srgbClr val="FFFFFF"/>
                  </a:solidFill>
                  <a:prstDash val="solid"/>
                  <a:miter lim="800000"/>
                </a:ln>
                <a:solidFill>
                  <a:srgbClr val="0000FF"/>
                </a:solidFill>
                <a:effectLst>
                  <a:outerShdw blurRad="50800" algn="tl" rotWithShape="0">
                    <a:srgbClr val="000000"/>
                  </a:outerShdw>
                </a:effectLst>
                <a:latin typeface="Arial Black" panose="020B0A04020102020204" pitchFamily="34" charset="0"/>
              </a:rPr>
              <a:t>Автор</a:t>
            </a:r>
          </a:p>
          <a:p>
            <a:pPr algn="r"/>
            <a:r>
              <a:rPr lang="ru-RU" sz="2400" b="1" dirty="0" smtClean="0">
                <a:ln w="17780" cmpd="sng">
                  <a:solidFill>
                    <a:srgbClr val="FFFFFF"/>
                  </a:solidFill>
                  <a:prstDash val="solid"/>
                  <a:miter lim="800000"/>
                </a:ln>
                <a:solidFill>
                  <a:srgbClr val="0000FF"/>
                </a:solidFill>
                <a:effectLst>
                  <a:outerShdw blurRad="50800" algn="tl" rotWithShape="0">
                    <a:srgbClr val="000000"/>
                  </a:outerShdw>
                </a:effectLst>
                <a:latin typeface="Arial Black" panose="020B0A04020102020204" pitchFamily="34" charset="0"/>
              </a:rPr>
              <a:t>Ольга Михайловна Степанова </a:t>
            </a:r>
          </a:p>
          <a:p>
            <a:pPr algn="r"/>
            <a:r>
              <a:rPr lang="ru-RU" sz="2400" b="1" dirty="0" smtClean="0">
                <a:ln w="17780" cmpd="sng">
                  <a:solidFill>
                    <a:srgbClr val="FFFFFF"/>
                  </a:solidFill>
                  <a:prstDash val="solid"/>
                  <a:miter lim="800000"/>
                </a:ln>
                <a:solidFill>
                  <a:srgbClr val="0000FF"/>
                </a:solidFill>
                <a:effectLst>
                  <a:outerShdw blurRad="50800" algn="tl" rotWithShape="0">
                    <a:srgbClr val="000000"/>
                  </a:outerShdw>
                </a:effectLst>
                <a:latin typeface="Arial Black" panose="020B0A04020102020204" pitchFamily="34" charset="0"/>
              </a:rPr>
              <a:t>Учитель английского языка</a:t>
            </a:r>
          </a:p>
          <a:p>
            <a:pPr algn="r"/>
            <a:r>
              <a:rPr lang="ru-RU" sz="2400" b="1" dirty="0" smtClean="0">
                <a:ln w="17780" cmpd="sng">
                  <a:solidFill>
                    <a:srgbClr val="FFFFFF"/>
                  </a:solidFill>
                  <a:prstDash val="solid"/>
                  <a:miter lim="800000"/>
                </a:ln>
                <a:solidFill>
                  <a:srgbClr val="0000FF"/>
                </a:solidFill>
                <a:effectLst>
                  <a:outerShdw blurRad="50800" algn="tl" rotWithShape="0">
                    <a:srgbClr val="000000"/>
                  </a:outerShdw>
                </a:effectLst>
                <a:latin typeface="Arial Black" panose="020B0A04020102020204" pitchFamily="34" charset="0"/>
              </a:rPr>
              <a:t>МБОУ «</a:t>
            </a:r>
            <a:r>
              <a:rPr lang="ru-RU" sz="2400" b="1" dirty="0" err="1" smtClean="0">
                <a:ln w="17780" cmpd="sng">
                  <a:solidFill>
                    <a:srgbClr val="FFFFFF"/>
                  </a:solidFill>
                  <a:prstDash val="solid"/>
                  <a:miter lim="800000"/>
                </a:ln>
                <a:solidFill>
                  <a:srgbClr val="0000FF"/>
                </a:solidFill>
                <a:effectLst>
                  <a:outerShdw blurRad="50800" algn="tl" rotWithShape="0">
                    <a:srgbClr val="000000"/>
                  </a:outerShdw>
                </a:effectLst>
                <a:latin typeface="Arial Black" panose="020B0A04020102020204" pitchFamily="34" charset="0"/>
              </a:rPr>
              <a:t>Цивильская</a:t>
            </a:r>
            <a:r>
              <a:rPr lang="ru-RU" sz="2400" b="1" dirty="0" smtClean="0">
                <a:ln w="17780" cmpd="sng">
                  <a:solidFill>
                    <a:srgbClr val="FFFFFF"/>
                  </a:solidFill>
                  <a:prstDash val="solid"/>
                  <a:miter lim="800000"/>
                </a:ln>
                <a:solidFill>
                  <a:srgbClr val="0000FF"/>
                </a:solidFill>
                <a:effectLst>
                  <a:outerShdw blurRad="50800" algn="tl" rotWithShape="0">
                    <a:srgbClr val="000000"/>
                  </a:outerShdw>
                </a:effectLst>
                <a:latin typeface="Arial Black" panose="020B0A04020102020204" pitchFamily="34" charset="0"/>
              </a:rPr>
              <a:t> СОШ №2» </a:t>
            </a:r>
          </a:p>
          <a:p>
            <a:pPr algn="r"/>
            <a:r>
              <a:rPr lang="ru-RU" sz="2400" b="1" dirty="0" smtClean="0">
                <a:ln w="17780" cmpd="sng">
                  <a:solidFill>
                    <a:srgbClr val="FFFFFF"/>
                  </a:solidFill>
                  <a:prstDash val="solid"/>
                  <a:miter lim="800000"/>
                </a:ln>
                <a:solidFill>
                  <a:srgbClr val="0000FF"/>
                </a:solidFill>
                <a:effectLst>
                  <a:outerShdw blurRad="50800" algn="tl" rotWithShape="0">
                    <a:srgbClr val="000000"/>
                  </a:outerShdw>
                </a:effectLst>
                <a:latin typeface="Arial Black" panose="020B0A04020102020204" pitchFamily="34" charset="0"/>
              </a:rPr>
              <a:t>города Цивильск </a:t>
            </a:r>
          </a:p>
          <a:p>
            <a:pPr algn="r"/>
            <a:r>
              <a:rPr lang="ru-RU" sz="2400" b="1" dirty="0" smtClean="0">
                <a:ln w="17780" cmpd="sng">
                  <a:solidFill>
                    <a:srgbClr val="FFFFFF"/>
                  </a:solidFill>
                  <a:prstDash val="solid"/>
                  <a:miter lim="800000"/>
                </a:ln>
                <a:solidFill>
                  <a:srgbClr val="0000FF"/>
                </a:solidFill>
                <a:effectLst>
                  <a:outerShdw blurRad="50800" algn="tl" rotWithShape="0">
                    <a:srgbClr val="000000"/>
                  </a:outerShdw>
                </a:effectLst>
                <a:latin typeface="Arial Black" panose="020B0A04020102020204" pitchFamily="34" charset="0"/>
              </a:rPr>
              <a:t>Чувашской Республики</a:t>
            </a:r>
          </a:p>
          <a:p>
            <a:r>
              <a:rPr lang="ru-RU" b="1" dirty="0" smtClean="0">
                <a:ln w="17780" cmpd="sng">
                  <a:solidFill>
                    <a:srgbClr val="FFFFFF"/>
                  </a:solidFill>
                  <a:prstDash val="solid"/>
                  <a:miter lim="800000"/>
                </a:ln>
                <a:solidFill>
                  <a:srgbClr val="FF0000"/>
                </a:solidFill>
                <a:effectLst>
                  <a:outerShdw blurRad="50800" algn="tl" rotWithShape="0">
                    <a:srgbClr val="000000"/>
                  </a:outerShdw>
                </a:effectLst>
              </a:rPr>
              <a:t>2015</a:t>
            </a:r>
            <a:endParaRPr lang="ru-RU" b="1" dirty="0">
              <a:ln w="17780" cmpd="sng">
                <a:solidFill>
                  <a:srgbClr val="FFFFFF"/>
                </a:solidFill>
                <a:prstDash val="solid"/>
                <a:miter lim="800000"/>
              </a:ln>
              <a:solidFill>
                <a:srgbClr val="FF0000"/>
              </a:solidFill>
              <a:effectLst>
                <a:outerShdw blurRad="50800" algn="tl" rotWithShape="0">
                  <a:srgbClr val="000000"/>
                </a:outerShdw>
              </a:effectLst>
            </a:endParaRPr>
          </a:p>
        </p:txBody>
      </p:sp>
    </p:spTree>
    <p:extLst>
      <p:ext uri="{BB962C8B-B14F-4D97-AF65-F5344CB8AC3E}">
        <p14:creationId xmlns:p14="http://schemas.microsoft.com/office/powerpoint/2010/main" val="25422209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2"/>
          <p:cNvSpPr txBox="1">
            <a:spLocks noChangeArrowheads="1"/>
          </p:cNvSpPr>
          <p:nvPr/>
        </p:nvSpPr>
        <p:spPr bwMode="auto">
          <a:xfrm>
            <a:off x="107504" y="836712"/>
            <a:ext cx="8458083" cy="127152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9pPr>
          </a:lstStyle>
          <a:p>
            <a:pPr marL="45720" lvl="0" algn="l" eaLnBrk="1" fontAlgn="auto" hangingPunct="1">
              <a:spcBef>
                <a:spcPct val="20000"/>
              </a:spcBef>
              <a:spcAft>
                <a:spcPts val="300"/>
              </a:spcAft>
              <a:buClr>
                <a:srgbClr val="FA8D3D">
                  <a:lumMod val="75000"/>
                </a:srgbClr>
              </a:buClr>
              <a:buSzPct val="130000"/>
              <a:defRPr/>
            </a:pPr>
            <a:r>
              <a:rPr lang="en-US"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Leofric</a:t>
            </a:r>
            <a:r>
              <a:rPr lang="en-US"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was a rich man </a:t>
            </a:r>
            <a:r>
              <a:rPr lang="en-US"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r>
            <a:br>
              <a:rPr lang="en-US"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br>
            <a:r>
              <a:rPr lang="en-US"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And he lived in Coventry. </a:t>
            </a:r>
            <a:r>
              <a:rPr lang="en-US"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r>
            <a:br>
              <a:rPr lang="en-US"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br>
            <a:r>
              <a:rPr lang="en-US"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His wife was called Godiva </a:t>
            </a:r>
            <a:r>
              <a:rPr lang="en-US"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r>
            <a:br>
              <a:rPr lang="en-US"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br>
            <a:r>
              <a:rPr lang="en-US"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And she was as kind as </a:t>
            </a:r>
            <a:r>
              <a:rPr lang="en-US"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could …</a:t>
            </a:r>
            <a:endParaRPr lang="en-US"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anose="020B0A04020102020204" pitchFamily="34" charset="0"/>
              <a:ea typeface="+mn-ea"/>
              <a:cs typeface="+mn-cs"/>
            </a:endParaRPr>
          </a:p>
        </p:txBody>
      </p:sp>
      <p:sp>
        <p:nvSpPr>
          <p:cNvPr id="7" name="Rectangle 3"/>
          <p:cNvSpPr txBox="1">
            <a:spLocks noChangeArrowheads="1"/>
          </p:cNvSpPr>
          <p:nvPr/>
        </p:nvSpPr>
        <p:spPr bwMode="auto">
          <a:xfrm>
            <a:off x="827584" y="4920558"/>
            <a:ext cx="6624637" cy="14065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60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folHlink"/>
              </a:buClr>
              <a:buSzPct val="6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60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9pPr>
          </a:lstStyle>
          <a:p>
            <a:pPr eaLnBrk="1" hangingPunct="1">
              <a:buClr>
                <a:srgbClr val="A50021"/>
              </a:buClr>
              <a:buNone/>
              <a:defRPr/>
            </a:pPr>
            <a:r>
              <a:rPr lang="en-US" sz="4400" b="1" kern="0" dirty="0" smtClean="0">
                <a:solidFill>
                  <a:srgbClr val="FFFF00"/>
                </a:solidFill>
                <a:latin typeface="Arial Black" panose="020B0A04020102020204" pitchFamily="34" charset="0"/>
              </a:rPr>
              <a:t>be</a:t>
            </a:r>
            <a:endParaRPr lang="en-US" sz="4400" b="1" kern="0" dirty="0">
              <a:solidFill>
                <a:srgbClr val="FFFF00"/>
              </a:solidFill>
              <a:latin typeface="Arial Black" panose="020B0A04020102020204" pitchFamily="34" charset="0"/>
            </a:endParaRPr>
          </a:p>
        </p:txBody>
      </p:sp>
    </p:spTree>
    <p:extLst>
      <p:ext uri="{BB962C8B-B14F-4D97-AF65-F5344CB8AC3E}">
        <p14:creationId xmlns:p14="http://schemas.microsoft.com/office/powerpoint/2010/main" val="1465224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8" presetClass="entr" presetSubtype="0" accel="50000" fill="hold" nodeType="clickEffect">
                                  <p:stCondLst>
                                    <p:cond delay="0"/>
                                  </p:stCondLst>
                                  <p:iterate type="lt">
                                    <p:tmPct val="50000"/>
                                  </p:iterate>
                                  <p:childTnLst>
                                    <p:set>
                                      <p:cBhvr>
                                        <p:cTn id="13" dur="1" fill="hold">
                                          <p:stCondLst>
                                            <p:cond delay="0"/>
                                          </p:stCondLst>
                                        </p:cTn>
                                        <p:tgtEl>
                                          <p:spTgt spid="7">
                                            <p:txEl>
                                              <p:pRg st="0" end="0"/>
                                            </p:txEl>
                                          </p:spTgt>
                                        </p:tgtEl>
                                        <p:attrNameLst>
                                          <p:attrName>style.visibility</p:attrName>
                                        </p:attrNameLst>
                                      </p:cBhvr>
                                      <p:to>
                                        <p:strVal val="visible"/>
                                      </p:to>
                                    </p:set>
                                    <p:set>
                                      <p:cBhvr>
                                        <p:cTn id="14" dur="455" fill="hold">
                                          <p:stCondLst>
                                            <p:cond delay="0"/>
                                          </p:stCondLst>
                                        </p:cTn>
                                        <p:tgtEl>
                                          <p:spTgt spid="7">
                                            <p:txEl>
                                              <p:pRg st="0" end="0"/>
                                            </p:txEl>
                                          </p:spTgt>
                                        </p:tgtEl>
                                        <p:attrNameLst>
                                          <p:attrName>style.rotation</p:attrName>
                                        </p:attrNameLst>
                                      </p:cBhvr>
                                      <p:to>
                                        <p:strVal val="-45.0"/>
                                      </p:to>
                                    </p:set>
                                    <p:anim calcmode="lin" valueType="num">
                                      <p:cBhvr>
                                        <p:cTn id="15" dur="455" fill="hold">
                                          <p:stCondLst>
                                            <p:cond delay="455"/>
                                          </p:stCondLst>
                                        </p:cTn>
                                        <p:tgtEl>
                                          <p:spTgt spid="7">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16" dur="455" fill="hold">
                                          <p:stCondLst>
                                            <p:cond delay="0"/>
                                          </p:stCondLst>
                                        </p:cTn>
                                        <p:tgtEl>
                                          <p:spTgt spid="7">
                                            <p:txEl>
                                              <p:pRg st="0" end="0"/>
                                            </p:txEl>
                                          </p:spTgt>
                                        </p:tgtEl>
                                        <p:attrNameLst>
                                          <p:attrName>ppt_y</p:attrName>
                                        </p:attrNameLst>
                                      </p:cBhvr>
                                      <p:tavLst>
                                        <p:tav tm="0">
                                          <p:val>
                                            <p:strVal val="#ppt_y-1"/>
                                          </p:val>
                                        </p:tav>
                                        <p:tav tm="100000">
                                          <p:val>
                                            <p:strVal val="#ppt_y-(0.354*#ppt_w-0.172*#ppt_h)"/>
                                          </p:val>
                                        </p:tav>
                                      </p:tavLst>
                                    </p:anim>
                                    <p:anim calcmode="lin" valueType="num">
                                      <p:cBhvr>
                                        <p:cTn id="17" dur="156" decel="50000" autoRev="1" fill="hold">
                                          <p:stCondLst>
                                            <p:cond delay="455"/>
                                          </p:stCondLst>
                                        </p:cTn>
                                        <p:tgtEl>
                                          <p:spTgt spid="7">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18" dur="136" fill="hold">
                                          <p:stCondLst>
                                            <p:cond delay="864"/>
                                          </p:stCondLst>
                                        </p:cTn>
                                        <p:tgtEl>
                                          <p:spTgt spid="7">
                                            <p:txEl>
                                              <p:pRg st="0" end="0"/>
                                            </p:txEl>
                                          </p:spTgt>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2"/>
          <p:cNvSpPr txBox="1">
            <a:spLocks noChangeArrowheads="1"/>
          </p:cNvSpPr>
          <p:nvPr/>
        </p:nvSpPr>
        <p:spPr bwMode="auto">
          <a:xfrm>
            <a:off x="107504" y="1340768"/>
            <a:ext cx="8458083" cy="127152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9pPr>
          </a:lstStyle>
          <a:p>
            <a:pPr marL="45720" lvl="0" algn="l" eaLnBrk="1" fontAlgn="auto" hangingPunct="1">
              <a:spcBef>
                <a:spcPct val="20000"/>
              </a:spcBef>
              <a:spcAft>
                <a:spcPts val="300"/>
              </a:spcAft>
              <a:buClr>
                <a:srgbClr val="FA8D3D">
                  <a:lumMod val="75000"/>
                </a:srgbClr>
              </a:buClr>
              <a:buSzPct val="130000"/>
              <a:defRPr/>
            </a:pPr>
            <a:r>
              <a:rPr lang="en-US"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Godiva said to her husband one day</a:t>
            </a:r>
            <a:r>
              <a:rPr lang="en-US"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r>
            <a:br>
              <a:rPr lang="en-US"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br>
            <a:r>
              <a:rPr lang="en-US"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“It’s a terrible thing I’m sure </a:t>
            </a:r>
            <a:r>
              <a:rPr lang="en-US"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r>
            <a:br>
              <a:rPr lang="en-US"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br>
            <a:r>
              <a:rPr lang="en-US"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That we have so much money </a:t>
            </a:r>
            <a:r>
              <a:rPr lang="en-US"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r>
            <a:br>
              <a:rPr lang="en-US"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br>
            <a:r>
              <a:rPr lang="en-US"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While everyone else is </a:t>
            </a:r>
            <a:r>
              <a:rPr lang="en-US"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endParaRPr lang="en-US"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anose="020B0A04020102020204" pitchFamily="34" charset="0"/>
              <a:ea typeface="+mn-ea"/>
              <a:cs typeface="+mn-cs"/>
            </a:endParaRPr>
          </a:p>
        </p:txBody>
      </p:sp>
      <p:sp>
        <p:nvSpPr>
          <p:cNvPr id="5" name="Rectangle 3"/>
          <p:cNvSpPr txBox="1">
            <a:spLocks noChangeArrowheads="1"/>
          </p:cNvSpPr>
          <p:nvPr/>
        </p:nvSpPr>
        <p:spPr bwMode="auto">
          <a:xfrm>
            <a:off x="395536" y="4957061"/>
            <a:ext cx="6624637" cy="14065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60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folHlink"/>
              </a:buClr>
              <a:buSzPct val="6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60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9pPr>
          </a:lstStyle>
          <a:p>
            <a:pPr eaLnBrk="1" hangingPunct="1">
              <a:buClr>
                <a:srgbClr val="A50021"/>
              </a:buClr>
              <a:buNone/>
              <a:defRPr/>
            </a:pPr>
            <a:r>
              <a:rPr lang="en-US" sz="4400" b="1" kern="0" dirty="0" smtClean="0">
                <a:solidFill>
                  <a:srgbClr val="FFFF00"/>
                </a:solidFill>
                <a:latin typeface="Arial Black" panose="020B0A04020102020204" pitchFamily="34" charset="0"/>
              </a:rPr>
              <a:t>poor</a:t>
            </a:r>
            <a:endParaRPr lang="en-US" sz="4400" b="1" kern="0" dirty="0">
              <a:solidFill>
                <a:srgbClr val="FFFF00"/>
              </a:solidFill>
              <a:latin typeface="Arial Black" panose="020B0A04020102020204" pitchFamily="34" charset="0"/>
            </a:endParaRPr>
          </a:p>
        </p:txBody>
      </p:sp>
    </p:spTree>
    <p:extLst>
      <p:ext uri="{BB962C8B-B14F-4D97-AF65-F5344CB8AC3E}">
        <p14:creationId xmlns:p14="http://schemas.microsoft.com/office/powerpoint/2010/main" val="3916454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8" presetClass="entr" presetSubtype="0" accel="50000" fill="hold" nodeType="clickEffect">
                                  <p:stCondLst>
                                    <p:cond delay="0"/>
                                  </p:stCondLst>
                                  <p:iterate type="lt">
                                    <p:tmPct val="50000"/>
                                  </p:iterate>
                                  <p:childTnLst>
                                    <p:set>
                                      <p:cBhvr>
                                        <p:cTn id="13" dur="1" fill="hold">
                                          <p:stCondLst>
                                            <p:cond delay="0"/>
                                          </p:stCondLst>
                                        </p:cTn>
                                        <p:tgtEl>
                                          <p:spTgt spid="5">
                                            <p:txEl>
                                              <p:pRg st="0" end="0"/>
                                            </p:txEl>
                                          </p:spTgt>
                                        </p:tgtEl>
                                        <p:attrNameLst>
                                          <p:attrName>style.visibility</p:attrName>
                                        </p:attrNameLst>
                                      </p:cBhvr>
                                      <p:to>
                                        <p:strVal val="visible"/>
                                      </p:to>
                                    </p:set>
                                    <p:set>
                                      <p:cBhvr>
                                        <p:cTn id="14" dur="455" fill="hold">
                                          <p:stCondLst>
                                            <p:cond delay="0"/>
                                          </p:stCondLst>
                                        </p:cTn>
                                        <p:tgtEl>
                                          <p:spTgt spid="5">
                                            <p:txEl>
                                              <p:pRg st="0" end="0"/>
                                            </p:txEl>
                                          </p:spTgt>
                                        </p:tgtEl>
                                        <p:attrNameLst>
                                          <p:attrName>style.rotation</p:attrName>
                                        </p:attrNameLst>
                                      </p:cBhvr>
                                      <p:to>
                                        <p:strVal val="-45.0"/>
                                      </p:to>
                                    </p:set>
                                    <p:anim calcmode="lin" valueType="num">
                                      <p:cBhvr>
                                        <p:cTn id="15" dur="455" fill="hold">
                                          <p:stCondLst>
                                            <p:cond delay="455"/>
                                          </p:stCondLst>
                                        </p:cTn>
                                        <p:tgtEl>
                                          <p:spTgt spid="5">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16" dur="455" fill="hold">
                                          <p:stCondLst>
                                            <p:cond delay="0"/>
                                          </p:stCondLst>
                                        </p:cTn>
                                        <p:tgtEl>
                                          <p:spTgt spid="5">
                                            <p:txEl>
                                              <p:pRg st="0" end="0"/>
                                            </p:txEl>
                                          </p:spTgt>
                                        </p:tgtEl>
                                        <p:attrNameLst>
                                          <p:attrName>ppt_y</p:attrName>
                                        </p:attrNameLst>
                                      </p:cBhvr>
                                      <p:tavLst>
                                        <p:tav tm="0">
                                          <p:val>
                                            <p:strVal val="#ppt_y-1"/>
                                          </p:val>
                                        </p:tav>
                                        <p:tav tm="100000">
                                          <p:val>
                                            <p:strVal val="#ppt_y-(0.354*#ppt_w-0.172*#ppt_h)"/>
                                          </p:val>
                                        </p:tav>
                                      </p:tavLst>
                                    </p:anim>
                                    <p:anim calcmode="lin" valueType="num">
                                      <p:cBhvr>
                                        <p:cTn id="17" dur="156" decel="50000" autoRev="1" fill="hold">
                                          <p:stCondLst>
                                            <p:cond delay="455"/>
                                          </p:stCondLst>
                                        </p:cTn>
                                        <p:tgtEl>
                                          <p:spTgt spid="5">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18" dur="136" fill="hold">
                                          <p:stCondLst>
                                            <p:cond delay="864"/>
                                          </p:stCondLst>
                                        </p:cTn>
                                        <p:tgtEl>
                                          <p:spTgt spid="5">
                                            <p:txEl>
                                              <p:pRg st="0" end="0"/>
                                            </p:txEl>
                                          </p:spTgt>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2"/>
          <p:cNvSpPr txBox="1">
            <a:spLocks noChangeArrowheads="1"/>
          </p:cNvSpPr>
          <p:nvPr/>
        </p:nvSpPr>
        <p:spPr bwMode="auto">
          <a:xfrm>
            <a:off x="134390" y="1916832"/>
            <a:ext cx="8458083" cy="127152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9pPr>
          </a:lstStyle>
          <a:p>
            <a:pPr marL="45720" lvl="0" algn="l" eaLnBrk="1" fontAlgn="auto" hangingPunct="1">
              <a:spcBef>
                <a:spcPct val="20000"/>
              </a:spcBef>
              <a:spcAft>
                <a:spcPts val="300"/>
              </a:spcAft>
              <a:buClr>
                <a:srgbClr val="FA8D3D">
                  <a:lumMod val="75000"/>
                </a:srgbClr>
              </a:buClr>
              <a:buSzPct val="130000"/>
              <a:defRPr/>
            </a:pPr>
            <a:r>
              <a:rPr lang="en-US"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Perhaps we can give some money away </a:t>
            </a:r>
            <a:r>
              <a:rPr lang="en-US"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r>
            <a:br>
              <a:rPr lang="en-US"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br>
            <a:r>
              <a:rPr lang="en-US"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To help the hungry and needy. </a:t>
            </a:r>
            <a:r>
              <a:rPr lang="en-US"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r>
            <a:br>
              <a:rPr lang="en-US"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br>
            <a:r>
              <a:rPr lang="en-US"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We can keep a little bit for ourselves </a:t>
            </a:r>
            <a:r>
              <a:rPr lang="en-US"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r>
            <a:br>
              <a:rPr lang="en-US"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br>
            <a:r>
              <a:rPr lang="en-US"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But I think we should stop </a:t>
            </a:r>
            <a:r>
              <a:rPr lang="en-US"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being… .”</a:t>
            </a:r>
            <a:r>
              <a:rPr lang="en-US"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endParaRPr lang="en-US"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anose="020B0A04020102020204" pitchFamily="34" charset="0"/>
              <a:ea typeface="+mn-ea"/>
              <a:cs typeface="+mn-cs"/>
            </a:endParaRPr>
          </a:p>
        </p:txBody>
      </p:sp>
      <p:sp>
        <p:nvSpPr>
          <p:cNvPr id="5" name="Rectangle 3"/>
          <p:cNvSpPr txBox="1">
            <a:spLocks noChangeArrowheads="1"/>
          </p:cNvSpPr>
          <p:nvPr/>
        </p:nvSpPr>
        <p:spPr bwMode="auto">
          <a:xfrm>
            <a:off x="395536" y="4957061"/>
            <a:ext cx="6624637" cy="14065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60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folHlink"/>
              </a:buClr>
              <a:buSzPct val="6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60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9pPr>
          </a:lstStyle>
          <a:p>
            <a:pPr eaLnBrk="1" hangingPunct="1">
              <a:buClr>
                <a:srgbClr val="A50021"/>
              </a:buClr>
              <a:buNone/>
              <a:defRPr/>
            </a:pPr>
            <a:r>
              <a:rPr lang="en-US" sz="4400" b="1" kern="0" dirty="0" smtClean="0">
                <a:solidFill>
                  <a:srgbClr val="FFFF00"/>
                </a:solidFill>
                <a:latin typeface="Arial Black" panose="020B0A04020102020204" pitchFamily="34" charset="0"/>
              </a:rPr>
              <a:t>greedy</a:t>
            </a:r>
            <a:endParaRPr lang="en-US" sz="4400" b="1" kern="0" dirty="0">
              <a:solidFill>
                <a:srgbClr val="FFFF00"/>
              </a:solidFill>
              <a:latin typeface="Arial Black" panose="020B0A04020102020204" pitchFamily="34" charset="0"/>
            </a:endParaRPr>
          </a:p>
        </p:txBody>
      </p:sp>
    </p:spTree>
    <p:extLst>
      <p:ext uri="{BB962C8B-B14F-4D97-AF65-F5344CB8AC3E}">
        <p14:creationId xmlns:p14="http://schemas.microsoft.com/office/powerpoint/2010/main" val="3857895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8" presetClass="entr" presetSubtype="0" accel="50000" fill="hold" nodeType="clickEffect">
                                  <p:stCondLst>
                                    <p:cond delay="0"/>
                                  </p:stCondLst>
                                  <p:iterate type="lt">
                                    <p:tmPct val="50000"/>
                                  </p:iterate>
                                  <p:childTnLst>
                                    <p:set>
                                      <p:cBhvr>
                                        <p:cTn id="13" dur="1" fill="hold">
                                          <p:stCondLst>
                                            <p:cond delay="0"/>
                                          </p:stCondLst>
                                        </p:cTn>
                                        <p:tgtEl>
                                          <p:spTgt spid="5">
                                            <p:txEl>
                                              <p:pRg st="0" end="0"/>
                                            </p:txEl>
                                          </p:spTgt>
                                        </p:tgtEl>
                                        <p:attrNameLst>
                                          <p:attrName>style.visibility</p:attrName>
                                        </p:attrNameLst>
                                      </p:cBhvr>
                                      <p:to>
                                        <p:strVal val="visible"/>
                                      </p:to>
                                    </p:set>
                                    <p:set>
                                      <p:cBhvr>
                                        <p:cTn id="14" dur="455" fill="hold">
                                          <p:stCondLst>
                                            <p:cond delay="0"/>
                                          </p:stCondLst>
                                        </p:cTn>
                                        <p:tgtEl>
                                          <p:spTgt spid="5">
                                            <p:txEl>
                                              <p:pRg st="0" end="0"/>
                                            </p:txEl>
                                          </p:spTgt>
                                        </p:tgtEl>
                                        <p:attrNameLst>
                                          <p:attrName>style.rotation</p:attrName>
                                        </p:attrNameLst>
                                      </p:cBhvr>
                                      <p:to>
                                        <p:strVal val="-45.0"/>
                                      </p:to>
                                    </p:set>
                                    <p:anim calcmode="lin" valueType="num">
                                      <p:cBhvr>
                                        <p:cTn id="15" dur="455" fill="hold">
                                          <p:stCondLst>
                                            <p:cond delay="455"/>
                                          </p:stCondLst>
                                        </p:cTn>
                                        <p:tgtEl>
                                          <p:spTgt spid="5">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16" dur="455" fill="hold">
                                          <p:stCondLst>
                                            <p:cond delay="0"/>
                                          </p:stCondLst>
                                        </p:cTn>
                                        <p:tgtEl>
                                          <p:spTgt spid="5">
                                            <p:txEl>
                                              <p:pRg st="0" end="0"/>
                                            </p:txEl>
                                          </p:spTgt>
                                        </p:tgtEl>
                                        <p:attrNameLst>
                                          <p:attrName>ppt_y</p:attrName>
                                        </p:attrNameLst>
                                      </p:cBhvr>
                                      <p:tavLst>
                                        <p:tav tm="0">
                                          <p:val>
                                            <p:strVal val="#ppt_y-1"/>
                                          </p:val>
                                        </p:tav>
                                        <p:tav tm="100000">
                                          <p:val>
                                            <p:strVal val="#ppt_y-(0.354*#ppt_w-0.172*#ppt_h)"/>
                                          </p:val>
                                        </p:tav>
                                      </p:tavLst>
                                    </p:anim>
                                    <p:anim calcmode="lin" valueType="num">
                                      <p:cBhvr>
                                        <p:cTn id="17" dur="156" decel="50000" autoRev="1" fill="hold">
                                          <p:stCondLst>
                                            <p:cond delay="455"/>
                                          </p:stCondLst>
                                        </p:cTn>
                                        <p:tgtEl>
                                          <p:spTgt spid="5">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18" dur="136" fill="hold">
                                          <p:stCondLst>
                                            <p:cond delay="864"/>
                                          </p:stCondLst>
                                        </p:cTn>
                                        <p:tgtEl>
                                          <p:spTgt spid="5">
                                            <p:txEl>
                                              <p:pRg st="0" end="0"/>
                                            </p:txEl>
                                          </p:spTgt>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2"/>
          <p:cNvSpPr txBox="1">
            <a:spLocks noChangeArrowheads="1"/>
          </p:cNvSpPr>
          <p:nvPr/>
        </p:nvSpPr>
        <p:spPr bwMode="auto">
          <a:xfrm>
            <a:off x="107504" y="1772816"/>
            <a:ext cx="8458083" cy="127152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9pPr>
          </a:lstStyle>
          <a:p>
            <a:pPr marL="45720" lvl="0" algn="l" eaLnBrk="1" fontAlgn="auto" hangingPunct="1">
              <a:spcBef>
                <a:spcPct val="20000"/>
              </a:spcBef>
              <a:spcAft>
                <a:spcPts val="300"/>
              </a:spcAft>
              <a:buClr>
                <a:srgbClr val="FA8D3D">
                  <a:lumMod val="75000"/>
                </a:srgbClr>
              </a:buClr>
              <a:buSzPct val="130000"/>
              <a:defRPr/>
            </a:pPr>
            <a:r>
              <a:rPr lang="en-US"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Her husband laughed and said “My dear, </a:t>
            </a:r>
            <a:r>
              <a:rPr lang="en-US"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r>
            <a:br>
              <a:rPr lang="en-US"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br>
            <a:r>
              <a:rPr lang="en-US"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Stay away from my moneybox! </a:t>
            </a:r>
            <a:r>
              <a:rPr lang="en-US"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r>
            <a:br>
              <a:rPr lang="en-US"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br>
            <a:r>
              <a:rPr lang="en-US"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You wouldn’t last five minutes </a:t>
            </a:r>
            <a:r>
              <a:rPr lang="en-US"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r>
            <a:br>
              <a:rPr lang="en-US"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br>
            <a:r>
              <a:rPr lang="en-US"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If we couldn’t afford your fine </a:t>
            </a:r>
            <a:r>
              <a:rPr lang="en-US"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endParaRPr lang="en-US"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anose="020B0A04020102020204" pitchFamily="34" charset="0"/>
              <a:ea typeface="+mn-ea"/>
              <a:cs typeface="+mn-cs"/>
            </a:endParaRPr>
          </a:p>
        </p:txBody>
      </p:sp>
      <p:sp>
        <p:nvSpPr>
          <p:cNvPr id="5" name="Rectangle 3"/>
          <p:cNvSpPr txBox="1">
            <a:spLocks noChangeArrowheads="1"/>
          </p:cNvSpPr>
          <p:nvPr/>
        </p:nvSpPr>
        <p:spPr bwMode="auto">
          <a:xfrm>
            <a:off x="395536" y="4957061"/>
            <a:ext cx="6624637" cy="14065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60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folHlink"/>
              </a:buClr>
              <a:buSzPct val="6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60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9pPr>
          </a:lstStyle>
          <a:p>
            <a:pPr eaLnBrk="1" hangingPunct="1">
              <a:buClr>
                <a:srgbClr val="A50021"/>
              </a:buClr>
              <a:buNone/>
              <a:defRPr/>
            </a:pPr>
            <a:r>
              <a:rPr lang="en-US" sz="4400" b="1" kern="0" dirty="0" smtClean="0">
                <a:solidFill>
                  <a:srgbClr val="FFFF00"/>
                </a:solidFill>
                <a:latin typeface="Arial Black" panose="020B0A04020102020204" pitchFamily="34" charset="0"/>
              </a:rPr>
              <a:t>frocks</a:t>
            </a:r>
            <a:endParaRPr lang="en-US" sz="4400" b="1" kern="0" dirty="0">
              <a:solidFill>
                <a:srgbClr val="FFFF00"/>
              </a:solidFill>
              <a:latin typeface="Arial Black" panose="020B0A04020102020204" pitchFamily="34" charset="0"/>
            </a:endParaRPr>
          </a:p>
        </p:txBody>
      </p:sp>
    </p:spTree>
    <p:extLst>
      <p:ext uri="{BB962C8B-B14F-4D97-AF65-F5344CB8AC3E}">
        <p14:creationId xmlns:p14="http://schemas.microsoft.com/office/powerpoint/2010/main" val="78944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8" presetClass="entr" presetSubtype="0" accel="50000" fill="hold" nodeType="clickEffect">
                                  <p:stCondLst>
                                    <p:cond delay="0"/>
                                  </p:stCondLst>
                                  <p:iterate type="lt">
                                    <p:tmPct val="50000"/>
                                  </p:iterate>
                                  <p:childTnLst>
                                    <p:set>
                                      <p:cBhvr>
                                        <p:cTn id="13" dur="1" fill="hold">
                                          <p:stCondLst>
                                            <p:cond delay="0"/>
                                          </p:stCondLst>
                                        </p:cTn>
                                        <p:tgtEl>
                                          <p:spTgt spid="5">
                                            <p:txEl>
                                              <p:pRg st="0" end="0"/>
                                            </p:txEl>
                                          </p:spTgt>
                                        </p:tgtEl>
                                        <p:attrNameLst>
                                          <p:attrName>style.visibility</p:attrName>
                                        </p:attrNameLst>
                                      </p:cBhvr>
                                      <p:to>
                                        <p:strVal val="visible"/>
                                      </p:to>
                                    </p:set>
                                    <p:set>
                                      <p:cBhvr>
                                        <p:cTn id="14" dur="455" fill="hold">
                                          <p:stCondLst>
                                            <p:cond delay="0"/>
                                          </p:stCondLst>
                                        </p:cTn>
                                        <p:tgtEl>
                                          <p:spTgt spid="5">
                                            <p:txEl>
                                              <p:pRg st="0" end="0"/>
                                            </p:txEl>
                                          </p:spTgt>
                                        </p:tgtEl>
                                        <p:attrNameLst>
                                          <p:attrName>style.rotation</p:attrName>
                                        </p:attrNameLst>
                                      </p:cBhvr>
                                      <p:to>
                                        <p:strVal val="-45.0"/>
                                      </p:to>
                                    </p:set>
                                    <p:anim calcmode="lin" valueType="num">
                                      <p:cBhvr>
                                        <p:cTn id="15" dur="455" fill="hold">
                                          <p:stCondLst>
                                            <p:cond delay="455"/>
                                          </p:stCondLst>
                                        </p:cTn>
                                        <p:tgtEl>
                                          <p:spTgt spid="5">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16" dur="455" fill="hold">
                                          <p:stCondLst>
                                            <p:cond delay="0"/>
                                          </p:stCondLst>
                                        </p:cTn>
                                        <p:tgtEl>
                                          <p:spTgt spid="5">
                                            <p:txEl>
                                              <p:pRg st="0" end="0"/>
                                            </p:txEl>
                                          </p:spTgt>
                                        </p:tgtEl>
                                        <p:attrNameLst>
                                          <p:attrName>ppt_y</p:attrName>
                                        </p:attrNameLst>
                                      </p:cBhvr>
                                      <p:tavLst>
                                        <p:tav tm="0">
                                          <p:val>
                                            <p:strVal val="#ppt_y-1"/>
                                          </p:val>
                                        </p:tav>
                                        <p:tav tm="100000">
                                          <p:val>
                                            <p:strVal val="#ppt_y-(0.354*#ppt_w-0.172*#ppt_h)"/>
                                          </p:val>
                                        </p:tav>
                                      </p:tavLst>
                                    </p:anim>
                                    <p:anim calcmode="lin" valueType="num">
                                      <p:cBhvr>
                                        <p:cTn id="17" dur="156" decel="50000" autoRev="1" fill="hold">
                                          <p:stCondLst>
                                            <p:cond delay="455"/>
                                          </p:stCondLst>
                                        </p:cTn>
                                        <p:tgtEl>
                                          <p:spTgt spid="5">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18" dur="136" fill="hold">
                                          <p:stCondLst>
                                            <p:cond delay="864"/>
                                          </p:stCondLst>
                                        </p:cTn>
                                        <p:tgtEl>
                                          <p:spTgt spid="5">
                                            <p:txEl>
                                              <p:pRg st="0" end="0"/>
                                            </p:txEl>
                                          </p:spTgt>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2"/>
          <p:cNvSpPr txBox="1">
            <a:spLocks noChangeArrowheads="1"/>
          </p:cNvSpPr>
          <p:nvPr/>
        </p:nvSpPr>
        <p:spPr bwMode="auto">
          <a:xfrm>
            <a:off x="131759" y="1700808"/>
            <a:ext cx="8458083" cy="127152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9pPr>
          </a:lstStyle>
          <a:p>
            <a:pPr marL="45720" lvl="0" algn="l" eaLnBrk="1" fontAlgn="auto" hangingPunct="1">
              <a:spcBef>
                <a:spcPct val="20000"/>
              </a:spcBef>
              <a:spcAft>
                <a:spcPts val="300"/>
              </a:spcAft>
              <a:buClr>
                <a:srgbClr val="FA8D3D">
                  <a:lumMod val="75000"/>
                </a:srgbClr>
              </a:buClr>
              <a:buSzPct val="130000"/>
              <a:defRPr/>
            </a:pPr>
            <a:r>
              <a:rPr lang="en-US"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Godiva thought for a while then said, </a:t>
            </a:r>
            <a:r>
              <a:rPr lang="en-US"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r>
            <a:br>
              <a:rPr lang="en-US"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br>
            <a:r>
              <a:rPr lang="en-US"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“Let us both take oaths </a:t>
            </a:r>
            <a:r>
              <a:rPr lang="en-US"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r>
            <a:br>
              <a:rPr lang="en-US"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br>
            <a:r>
              <a:rPr lang="en-US"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That we will give our money away </a:t>
            </a:r>
            <a:r>
              <a:rPr lang="en-US"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r>
            <a:br>
              <a:rPr lang="en-US"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br>
            <a:r>
              <a:rPr lang="en-US"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If I can prove I don’t need </a:t>
            </a:r>
            <a:r>
              <a:rPr lang="en-US"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endParaRPr lang="en-US"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anose="020B0A04020102020204" pitchFamily="34" charset="0"/>
              <a:ea typeface="+mn-ea"/>
              <a:cs typeface="+mn-cs"/>
            </a:endParaRPr>
          </a:p>
        </p:txBody>
      </p:sp>
      <p:sp>
        <p:nvSpPr>
          <p:cNvPr id="5" name="Rectangle 3"/>
          <p:cNvSpPr txBox="1">
            <a:spLocks noChangeArrowheads="1"/>
          </p:cNvSpPr>
          <p:nvPr/>
        </p:nvSpPr>
        <p:spPr bwMode="auto">
          <a:xfrm>
            <a:off x="395536" y="4957061"/>
            <a:ext cx="6624637" cy="14065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60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folHlink"/>
              </a:buClr>
              <a:buSzPct val="6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60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9pPr>
          </a:lstStyle>
          <a:p>
            <a:pPr eaLnBrk="1" hangingPunct="1">
              <a:buClr>
                <a:srgbClr val="A50021"/>
              </a:buClr>
              <a:buNone/>
              <a:defRPr/>
            </a:pPr>
            <a:r>
              <a:rPr lang="en-US" sz="4400" b="1" kern="0" dirty="0" smtClean="0">
                <a:solidFill>
                  <a:srgbClr val="FFFF00"/>
                </a:solidFill>
                <a:latin typeface="Arial Black" panose="020B0A04020102020204" pitchFamily="34" charset="0"/>
              </a:rPr>
              <a:t>clothes</a:t>
            </a:r>
            <a:endParaRPr lang="en-US" sz="4400" b="1" kern="0" dirty="0">
              <a:solidFill>
                <a:srgbClr val="FFFF00"/>
              </a:solidFill>
              <a:latin typeface="Arial Black" panose="020B0A04020102020204" pitchFamily="34" charset="0"/>
            </a:endParaRPr>
          </a:p>
        </p:txBody>
      </p:sp>
    </p:spTree>
    <p:extLst>
      <p:ext uri="{BB962C8B-B14F-4D97-AF65-F5344CB8AC3E}">
        <p14:creationId xmlns:p14="http://schemas.microsoft.com/office/powerpoint/2010/main" val="2572133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8" presetClass="entr" presetSubtype="0" accel="50000" fill="hold" nodeType="clickEffect">
                                  <p:stCondLst>
                                    <p:cond delay="0"/>
                                  </p:stCondLst>
                                  <p:iterate type="lt">
                                    <p:tmPct val="50000"/>
                                  </p:iterate>
                                  <p:childTnLst>
                                    <p:set>
                                      <p:cBhvr>
                                        <p:cTn id="13" dur="1" fill="hold">
                                          <p:stCondLst>
                                            <p:cond delay="0"/>
                                          </p:stCondLst>
                                        </p:cTn>
                                        <p:tgtEl>
                                          <p:spTgt spid="5">
                                            <p:txEl>
                                              <p:pRg st="0" end="0"/>
                                            </p:txEl>
                                          </p:spTgt>
                                        </p:tgtEl>
                                        <p:attrNameLst>
                                          <p:attrName>style.visibility</p:attrName>
                                        </p:attrNameLst>
                                      </p:cBhvr>
                                      <p:to>
                                        <p:strVal val="visible"/>
                                      </p:to>
                                    </p:set>
                                    <p:set>
                                      <p:cBhvr>
                                        <p:cTn id="14" dur="455" fill="hold">
                                          <p:stCondLst>
                                            <p:cond delay="0"/>
                                          </p:stCondLst>
                                        </p:cTn>
                                        <p:tgtEl>
                                          <p:spTgt spid="5">
                                            <p:txEl>
                                              <p:pRg st="0" end="0"/>
                                            </p:txEl>
                                          </p:spTgt>
                                        </p:tgtEl>
                                        <p:attrNameLst>
                                          <p:attrName>style.rotation</p:attrName>
                                        </p:attrNameLst>
                                      </p:cBhvr>
                                      <p:to>
                                        <p:strVal val="-45.0"/>
                                      </p:to>
                                    </p:set>
                                    <p:anim calcmode="lin" valueType="num">
                                      <p:cBhvr>
                                        <p:cTn id="15" dur="455" fill="hold">
                                          <p:stCondLst>
                                            <p:cond delay="455"/>
                                          </p:stCondLst>
                                        </p:cTn>
                                        <p:tgtEl>
                                          <p:spTgt spid="5">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16" dur="455" fill="hold">
                                          <p:stCondLst>
                                            <p:cond delay="0"/>
                                          </p:stCondLst>
                                        </p:cTn>
                                        <p:tgtEl>
                                          <p:spTgt spid="5">
                                            <p:txEl>
                                              <p:pRg st="0" end="0"/>
                                            </p:txEl>
                                          </p:spTgt>
                                        </p:tgtEl>
                                        <p:attrNameLst>
                                          <p:attrName>ppt_y</p:attrName>
                                        </p:attrNameLst>
                                      </p:cBhvr>
                                      <p:tavLst>
                                        <p:tav tm="0">
                                          <p:val>
                                            <p:strVal val="#ppt_y-1"/>
                                          </p:val>
                                        </p:tav>
                                        <p:tav tm="100000">
                                          <p:val>
                                            <p:strVal val="#ppt_y-(0.354*#ppt_w-0.172*#ppt_h)"/>
                                          </p:val>
                                        </p:tav>
                                      </p:tavLst>
                                    </p:anim>
                                    <p:anim calcmode="lin" valueType="num">
                                      <p:cBhvr>
                                        <p:cTn id="17" dur="156" decel="50000" autoRev="1" fill="hold">
                                          <p:stCondLst>
                                            <p:cond delay="455"/>
                                          </p:stCondLst>
                                        </p:cTn>
                                        <p:tgtEl>
                                          <p:spTgt spid="5">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18" dur="136" fill="hold">
                                          <p:stCondLst>
                                            <p:cond delay="864"/>
                                          </p:stCondLst>
                                        </p:cTn>
                                        <p:tgtEl>
                                          <p:spTgt spid="5">
                                            <p:txEl>
                                              <p:pRg st="0" end="0"/>
                                            </p:txEl>
                                          </p:spTgt>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2"/>
          <p:cNvSpPr txBox="1">
            <a:spLocks noChangeArrowheads="1"/>
          </p:cNvSpPr>
          <p:nvPr/>
        </p:nvSpPr>
        <p:spPr bwMode="auto">
          <a:xfrm>
            <a:off x="107504" y="1196752"/>
            <a:ext cx="8458083" cy="127152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9pPr>
          </a:lstStyle>
          <a:p>
            <a:pPr marL="45720" lvl="0" algn="l" eaLnBrk="1" fontAlgn="auto" hangingPunct="1">
              <a:spcBef>
                <a:spcPct val="20000"/>
              </a:spcBef>
              <a:spcAft>
                <a:spcPts val="300"/>
              </a:spcAft>
              <a:buClr>
                <a:srgbClr val="FA8D3D">
                  <a:lumMod val="75000"/>
                </a:srgbClr>
              </a:buClr>
              <a:buSzPct val="130000"/>
              <a:defRPr/>
            </a:pPr>
            <a:r>
              <a:rPr lang="en-US"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The next day she got on her horse </a:t>
            </a:r>
            <a:r>
              <a:rPr lang="en-US"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r>
            <a:br>
              <a:rPr lang="en-US"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br>
            <a:r>
              <a:rPr lang="en-US"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And let down her long hair. </a:t>
            </a:r>
            <a:r>
              <a:rPr lang="en-US"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r>
            <a:br>
              <a:rPr lang="en-US"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br>
            <a:r>
              <a:rPr lang="en-US"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Nobody could believe what they saw, </a:t>
            </a:r>
            <a:r>
              <a:rPr lang="en-US"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r>
            <a:br>
              <a:rPr lang="en-US"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br>
            <a:r>
              <a:rPr lang="en-US"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Godiva was totally </a:t>
            </a:r>
            <a:r>
              <a:rPr lang="en-US"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endParaRPr lang="en-US"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anose="020B0A04020102020204" pitchFamily="34" charset="0"/>
              <a:ea typeface="+mn-ea"/>
              <a:cs typeface="+mn-cs"/>
            </a:endParaRPr>
          </a:p>
        </p:txBody>
      </p:sp>
      <p:sp>
        <p:nvSpPr>
          <p:cNvPr id="5" name="Rectangle 3"/>
          <p:cNvSpPr txBox="1">
            <a:spLocks noChangeArrowheads="1"/>
          </p:cNvSpPr>
          <p:nvPr/>
        </p:nvSpPr>
        <p:spPr bwMode="auto">
          <a:xfrm>
            <a:off x="395536" y="4957061"/>
            <a:ext cx="6624637" cy="14065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60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folHlink"/>
              </a:buClr>
              <a:buSzPct val="6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60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9pPr>
          </a:lstStyle>
          <a:p>
            <a:pPr eaLnBrk="1" hangingPunct="1">
              <a:buClr>
                <a:srgbClr val="A50021"/>
              </a:buClr>
              <a:buNone/>
              <a:defRPr/>
            </a:pPr>
            <a:r>
              <a:rPr lang="en-US" sz="4400" b="1" kern="0" dirty="0" smtClean="0">
                <a:solidFill>
                  <a:srgbClr val="FFFF00"/>
                </a:solidFill>
                <a:latin typeface="Arial Black" panose="020B0A04020102020204" pitchFamily="34" charset="0"/>
              </a:rPr>
              <a:t>bare</a:t>
            </a:r>
            <a:endParaRPr lang="en-US" sz="4400" b="1" kern="0" dirty="0">
              <a:solidFill>
                <a:srgbClr val="FFFF00"/>
              </a:solidFill>
              <a:latin typeface="Arial Black" panose="020B0A04020102020204" pitchFamily="34" charset="0"/>
            </a:endParaRPr>
          </a:p>
        </p:txBody>
      </p:sp>
    </p:spTree>
    <p:extLst>
      <p:ext uri="{BB962C8B-B14F-4D97-AF65-F5344CB8AC3E}">
        <p14:creationId xmlns:p14="http://schemas.microsoft.com/office/powerpoint/2010/main" val="1605905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8" presetClass="entr" presetSubtype="0" accel="50000" fill="hold" nodeType="clickEffect">
                                  <p:stCondLst>
                                    <p:cond delay="0"/>
                                  </p:stCondLst>
                                  <p:iterate type="lt">
                                    <p:tmPct val="50000"/>
                                  </p:iterate>
                                  <p:childTnLst>
                                    <p:set>
                                      <p:cBhvr>
                                        <p:cTn id="13" dur="1" fill="hold">
                                          <p:stCondLst>
                                            <p:cond delay="0"/>
                                          </p:stCondLst>
                                        </p:cTn>
                                        <p:tgtEl>
                                          <p:spTgt spid="5">
                                            <p:txEl>
                                              <p:pRg st="0" end="0"/>
                                            </p:txEl>
                                          </p:spTgt>
                                        </p:tgtEl>
                                        <p:attrNameLst>
                                          <p:attrName>style.visibility</p:attrName>
                                        </p:attrNameLst>
                                      </p:cBhvr>
                                      <p:to>
                                        <p:strVal val="visible"/>
                                      </p:to>
                                    </p:set>
                                    <p:set>
                                      <p:cBhvr>
                                        <p:cTn id="14" dur="455" fill="hold">
                                          <p:stCondLst>
                                            <p:cond delay="0"/>
                                          </p:stCondLst>
                                        </p:cTn>
                                        <p:tgtEl>
                                          <p:spTgt spid="5">
                                            <p:txEl>
                                              <p:pRg st="0" end="0"/>
                                            </p:txEl>
                                          </p:spTgt>
                                        </p:tgtEl>
                                        <p:attrNameLst>
                                          <p:attrName>style.rotation</p:attrName>
                                        </p:attrNameLst>
                                      </p:cBhvr>
                                      <p:to>
                                        <p:strVal val="-45.0"/>
                                      </p:to>
                                    </p:set>
                                    <p:anim calcmode="lin" valueType="num">
                                      <p:cBhvr>
                                        <p:cTn id="15" dur="455" fill="hold">
                                          <p:stCondLst>
                                            <p:cond delay="455"/>
                                          </p:stCondLst>
                                        </p:cTn>
                                        <p:tgtEl>
                                          <p:spTgt spid="5">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16" dur="455" fill="hold">
                                          <p:stCondLst>
                                            <p:cond delay="0"/>
                                          </p:stCondLst>
                                        </p:cTn>
                                        <p:tgtEl>
                                          <p:spTgt spid="5">
                                            <p:txEl>
                                              <p:pRg st="0" end="0"/>
                                            </p:txEl>
                                          </p:spTgt>
                                        </p:tgtEl>
                                        <p:attrNameLst>
                                          <p:attrName>ppt_y</p:attrName>
                                        </p:attrNameLst>
                                      </p:cBhvr>
                                      <p:tavLst>
                                        <p:tav tm="0">
                                          <p:val>
                                            <p:strVal val="#ppt_y-1"/>
                                          </p:val>
                                        </p:tav>
                                        <p:tav tm="100000">
                                          <p:val>
                                            <p:strVal val="#ppt_y-(0.354*#ppt_w-0.172*#ppt_h)"/>
                                          </p:val>
                                        </p:tav>
                                      </p:tavLst>
                                    </p:anim>
                                    <p:anim calcmode="lin" valueType="num">
                                      <p:cBhvr>
                                        <p:cTn id="17" dur="156" decel="50000" autoRev="1" fill="hold">
                                          <p:stCondLst>
                                            <p:cond delay="455"/>
                                          </p:stCondLst>
                                        </p:cTn>
                                        <p:tgtEl>
                                          <p:spTgt spid="5">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18" dur="136" fill="hold">
                                          <p:stCondLst>
                                            <p:cond delay="864"/>
                                          </p:stCondLst>
                                        </p:cTn>
                                        <p:tgtEl>
                                          <p:spTgt spid="5">
                                            <p:txEl>
                                              <p:pRg st="0" end="0"/>
                                            </p:txEl>
                                          </p:spTgt>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2"/>
          <p:cNvSpPr txBox="1">
            <a:spLocks noChangeArrowheads="1"/>
          </p:cNvSpPr>
          <p:nvPr/>
        </p:nvSpPr>
        <p:spPr bwMode="auto">
          <a:xfrm>
            <a:off x="107504" y="836712"/>
            <a:ext cx="8458083" cy="127152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9pPr>
          </a:lstStyle>
          <a:p>
            <a:pPr marL="45720" lvl="0" algn="l" eaLnBrk="1" fontAlgn="auto" hangingPunct="1">
              <a:spcBef>
                <a:spcPct val="20000"/>
              </a:spcBef>
              <a:spcAft>
                <a:spcPts val="300"/>
              </a:spcAft>
              <a:buClr>
                <a:srgbClr val="FA8D3D">
                  <a:lumMod val="75000"/>
                </a:srgbClr>
              </a:buClr>
              <a:buSzPct val="130000"/>
              <a:defRPr/>
            </a:pPr>
            <a:r>
              <a:rPr lang="en-US"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r>
            <a:br>
              <a:rPr lang="en-US"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br>
            <a:r>
              <a:rPr lang="en-US"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“We must avert our eyes” said one, </a:t>
            </a:r>
            <a:r>
              <a:rPr lang="en-US"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r>
            <a:br>
              <a:rPr lang="en-US"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br>
            <a:r>
              <a:rPr lang="en-US"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“Or else it would be rude. </a:t>
            </a:r>
            <a:r>
              <a:rPr lang="en-US"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r>
            <a:br>
              <a:rPr lang="en-US"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br>
            <a:r>
              <a:rPr lang="en-US"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It’s not polite to stare at a lady </a:t>
            </a:r>
            <a:r>
              <a:rPr lang="en-US"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r>
            <a:br>
              <a:rPr lang="en-US"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br>
            <a:r>
              <a:rPr lang="en-US"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When she is in the </a:t>
            </a:r>
            <a:r>
              <a:rPr lang="en-US"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endParaRPr lang="en-US"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anose="020B0A04020102020204" pitchFamily="34" charset="0"/>
              <a:ea typeface="+mn-ea"/>
              <a:cs typeface="+mn-cs"/>
            </a:endParaRPr>
          </a:p>
        </p:txBody>
      </p:sp>
      <p:sp>
        <p:nvSpPr>
          <p:cNvPr id="5" name="Rectangle 3"/>
          <p:cNvSpPr txBox="1">
            <a:spLocks noChangeArrowheads="1"/>
          </p:cNvSpPr>
          <p:nvPr/>
        </p:nvSpPr>
        <p:spPr bwMode="auto">
          <a:xfrm>
            <a:off x="395536" y="4957061"/>
            <a:ext cx="6624637" cy="14065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60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folHlink"/>
              </a:buClr>
              <a:buSzPct val="6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60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9pPr>
          </a:lstStyle>
          <a:p>
            <a:pPr eaLnBrk="1" hangingPunct="1">
              <a:buClr>
                <a:srgbClr val="A50021"/>
              </a:buClr>
              <a:buNone/>
              <a:defRPr/>
            </a:pPr>
            <a:r>
              <a:rPr lang="en-US" sz="4400" b="1" kern="0" dirty="0" smtClean="0">
                <a:solidFill>
                  <a:srgbClr val="FFFF00"/>
                </a:solidFill>
                <a:latin typeface="Arial Black" panose="020B0A04020102020204" pitchFamily="34" charset="0"/>
              </a:rPr>
              <a:t>nude</a:t>
            </a:r>
            <a:endParaRPr lang="en-US" sz="4400" b="1" kern="0" dirty="0">
              <a:solidFill>
                <a:srgbClr val="FFFF00"/>
              </a:solidFill>
              <a:latin typeface="Arial Black" panose="020B0A04020102020204" pitchFamily="34" charset="0"/>
            </a:endParaRPr>
          </a:p>
        </p:txBody>
      </p:sp>
    </p:spTree>
    <p:extLst>
      <p:ext uri="{BB962C8B-B14F-4D97-AF65-F5344CB8AC3E}">
        <p14:creationId xmlns:p14="http://schemas.microsoft.com/office/powerpoint/2010/main" val="2258616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8" presetClass="entr" presetSubtype="0" accel="50000" fill="hold" nodeType="clickEffect">
                                  <p:stCondLst>
                                    <p:cond delay="0"/>
                                  </p:stCondLst>
                                  <p:iterate type="lt">
                                    <p:tmPct val="50000"/>
                                  </p:iterate>
                                  <p:childTnLst>
                                    <p:set>
                                      <p:cBhvr>
                                        <p:cTn id="13" dur="1" fill="hold">
                                          <p:stCondLst>
                                            <p:cond delay="0"/>
                                          </p:stCondLst>
                                        </p:cTn>
                                        <p:tgtEl>
                                          <p:spTgt spid="5">
                                            <p:txEl>
                                              <p:pRg st="0" end="0"/>
                                            </p:txEl>
                                          </p:spTgt>
                                        </p:tgtEl>
                                        <p:attrNameLst>
                                          <p:attrName>style.visibility</p:attrName>
                                        </p:attrNameLst>
                                      </p:cBhvr>
                                      <p:to>
                                        <p:strVal val="visible"/>
                                      </p:to>
                                    </p:set>
                                    <p:set>
                                      <p:cBhvr>
                                        <p:cTn id="14" dur="455" fill="hold">
                                          <p:stCondLst>
                                            <p:cond delay="0"/>
                                          </p:stCondLst>
                                        </p:cTn>
                                        <p:tgtEl>
                                          <p:spTgt spid="5">
                                            <p:txEl>
                                              <p:pRg st="0" end="0"/>
                                            </p:txEl>
                                          </p:spTgt>
                                        </p:tgtEl>
                                        <p:attrNameLst>
                                          <p:attrName>style.rotation</p:attrName>
                                        </p:attrNameLst>
                                      </p:cBhvr>
                                      <p:to>
                                        <p:strVal val="-45.0"/>
                                      </p:to>
                                    </p:set>
                                    <p:anim calcmode="lin" valueType="num">
                                      <p:cBhvr>
                                        <p:cTn id="15" dur="455" fill="hold">
                                          <p:stCondLst>
                                            <p:cond delay="455"/>
                                          </p:stCondLst>
                                        </p:cTn>
                                        <p:tgtEl>
                                          <p:spTgt spid="5">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16" dur="455" fill="hold">
                                          <p:stCondLst>
                                            <p:cond delay="0"/>
                                          </p:stCondLst>
                                        </p:cTn>
                                        <p:tgtEl>
                                          <p:spTgt spid="5">
                                            <p:txEl>
                                              <p:pRg st="0" end="0"/>
                                            </p:txEl>
                                          </p:spTgt>
                                        </p:tgtEl>
                                        <p:attrNameLst>
                                          <p:attrName>ppt_y</p:attrName>
                                        </p:attrNameLst>
                                      </p:cBhvr>
                                      <p:tavLst>
                                        <p:tav tm="0">
                                          <p:val>
                                            <p:strVal val="#ppt_y-1"/>
                                          </p:val>
                                        </p:tav>
                                        <p:tav tm="100000">
                                          <p:val>
                                            <p:strVal val="#ppt_y-(0.354*#ppt_w-0.172*#ppt_h)"/>
                                          </p:val>
                                        </p:tav>
                                      </p:tavLst>
                                    </p:anim>
                                    <p:anim calcmode="lin" valueType="num">
                                      <p:cBhvr>
                                        <p:cTn id="17" dur="156" decel="50000" autoRev="1" fill="hold">
                                          <p:stCondLst>
                                            <p:cond delay="455"/>
                                          </p:stCondLst>
                                        </p:cTn>
                                        <p:tgtEl>
                                          <p:spTgt spid="5">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18" dur="136" fill="hold">
                                          <p:stCondLst>
                                            <p:cond delay="864"/>
                                          </p:stCondLst>
                                        </p:cTn>
                                        <p:tgtEl>
                                          <p:spTgt spid="5">
                                            <p:txEl>
                                              <p:pRg st="0" end="0"/>
                                            </p:txEl>
                                          </p:spTgt>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2"/>
          <p:cNvSpPr txBox="1">
            <a:spLocks noChangeArrowheads="1"/>
          </p:cNvSpPr>
          <p:nvPr/>
        </p:nvSpPr>
        <p:spPr bwMode="auto">
          <a:xfrm>
            <a:off x="364246" y="1628800"/>
            <a:ext cx="8458083" cy="127152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9pPr>
          </a:lstStyle>
          <a:p>
            <a:pPr marL="45720" lvl="0" algn="l" eaLnBrk="1" fontAlgn="auto" hangingPunct="1">
              <a:spcBef>
                <a:spcPct val="20000"/>
              </a:spcBef>
              <a:spcAft>
                <a:spcPts val="300"/>
              </a:spcAft>
              <a:buClr>
                <a:srgbClr val="FA8D3D">
                  <a:lumMod val="75000"/>
                </a:srgbClr>
              </a:buClr>
              <a:buSzPct val="130000"/>
              <a:defRPr/>
            </a:pPr>
            <a:r>
              <a:rPr lang="en-US"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So everybody looked away </a:t>
            </a:r>
            <a:r>
              <a:rPr lang="en-US"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r>
            <a:br>
              <a:rPr lang="en-US"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br>
            <a:r>
              <a:rPr lang="en-US"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Apart from Peeping Tom. </a:t>
            </a:r>
            <a:r>
              <a:rPr lang="en-US"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r>
            <a:br>
              <a:rPr lang="en-US"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br>
            <a:r>
              <a:rPr lang="en-US"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He had a sneaky peak and saw </a:t>
            </a:r>
            <a:r>
              <a:rPr lang="en-US"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r>
            <a:br>
              <a:rPr lang="en-US"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br>
            <a:r>
              <a:rPr lang="en-US"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Lady Godiva’s </a:t>
            </a:r>
            <a:r>
              <a:rPr lang="en-US"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r>
            <a:br>
              <a:rPr lang="en-US"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br>
            <a:endParaRPr lang="en-US"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anose="020B0A04020102020204" pitchFamily="34" charset="0"/>
              <a:ea typeface="+mn-ea"/>
              <a:cs typeface="+mn-cs"/>
            </a:endParaRPr>
          </a:p>
        </p:txBody>
      </p:sp>
      <p:sp>
        <p:nvSpPr>
          <p:cNvPr id="5" name="Rectangle 3"/>
          <p:cNvSpPr txBox="1">
            <a:spLocks noChangeArrowheads="1"/>
          </p:cNvSpPr>
          <p:nvPr/>
        </p:nvSpPr>
        <p:spPr bwMode="auto">
          <a:xfrm>
            <a:off x="395536" y="4957061"/>
            <a:ext cx="6624637" cy="14065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60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folHlink"/>
              </a:buClr>
              <a:buSzPct val="6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60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9pPr>
          </a:lstStyle>
          <a:p>
            <a:pPr eaLnBrk="1" hangingPunct="1">
              <a:buClr>
                <a:srgbClr val="A50021"/>
              </a:buClr>
              <a:buNone/>
              <a:defRPr/>
            </a:pPr>
            <a:r>
              <a:rPr lang="en-US" sz="4400" b="1" kern="0" dirty="0" smtClean="0">
                <a:solidFill>
                  <a:srgbClr val="FFFF00"/>
                </a:solidFill>
                <a:latin typeface="Arial Black" panose="020B0A04020102020204" pitchFamily="34" charset="0"/>
              </a:rPr>
              <a:t>bum</a:t>
            </a:r>
            <a:endParaRPr lang="en-US" sz="4400" b="1" kern="0" dirty="0">
              <a:solidFill>
                <a:srgbClr val="FFFF00"/>
              </a:solidFill>
              <a:latin typeface="Arial Black" panose="020B0A04020102020204" pitchFamily="34" charset="0"/>
            </a:endParaRPr>
          </a:p>
        </p:txBody>
      </p:sp>
    </p:spTree>
    <p:extLst>
      <p:ext uri="{BB962C8B-B14F-4D97-AF65-F5344CB8AC3E}">
        <p14:creationId xmlns:p14="http://schemas.microsoft.com/office/powerpoint/2010/main" val="2999310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8" presetClass="entr" presetSubtype="0" accel="50000" fill="hold" nodeType="clickEffect">
                                  <p:stCondLst>
                                    <p:cond delay="0"/>
                                  </p:stCondLst>
                                  <p:iterate type="lt">
                                    <p:tmPct val="50000"/>
                                  </p:iterate>
                                  <p:childTnLst>
                                    <p:set>
                                      <p:cBhvr>
                                        <p:cTn id="13" dur="1" fill="hold">
                                          <p:stCondLst>
                                            <p:cond delay="0"/>
                                          </p:stCondLst>
                                        </p:cTn>
                                        <p:tgtEl>
                                          <p:spTgt spid="5">
                                            <p:txEl>
                                              <p:pRg st="0" end="0"/>
                                            </p:txEl>
                                          </p:spTgt>
                                        </p:tgtEl>
                                        <p:attrNameLst>
                                          <p:attrName>style.visibility</p:attrName>
                                        </p:attrNameLst>
                                      </p:cBhvr>
                                      <p:to>
                                        <p:strVal val="visible"/>
                                      </p:to>
                                    </p:set>
                                    <p:set>
                                      <p:cBhvr>
                                        <p:cTn id="14" dur="455" fill="hold">
                                          <p:stCondLst>
                                            <p:cond delay="0"/>
                                          </p:stCondLst>
                                        </p:cTn>
                                        <p:tgtEl>
                                          <p:spTgt spid="5">
                                            <p:txEl>
                                              <p:pRg st="0" end="0"/>
                                            </p:txEl>
                                          </p:spTgt>
                                        </p:tgtEl>
                                        <p:attrNameLst>
                                          <p:attrName>style.rotation</p:attrName>
                                        </p:attrNameLst>
                                      </p:cBhvr>
                                      <p:to>
                                        <p:strVal val="-45.0"/>
                                      </p:to>
                                    </p:set>
                                    <p:anim calcmode="lin" valueType="num">
                                      <p:cBhvr>
                                        <p:cTn id="15" dur="455" fill="hold">
                                          <p:stCondLst>
                                            <p:cond delay="455"/>
                                          </p:stCondLst>
                                        </p:cTn>
                                        <p:tgtEl>
                                          <p:spTgt spid="5">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16" dur="455" fill="hold">
                                          <p:stCondLst>
                                            <p:cond delay="0"/>
                                          </p:stCondLst>
                                        </p:cTn>
                                        <p:tgtEl>
                                          <p:spTgt spid="5">
                                            <p:txEl>
                                              <p:pRg st="0" end="0"/>
                                            </p:txEl>
                                          </p:spTgt>
                                        </p:tgtEl>
                                        <p:attrNameLst>
                                          <p:attrName>ppt_y</p:attrName>
                                        </p:attrNameLst>
                                      </p:cBhvr>
                                      <p:tavLst>
                                        <p:tav tm="0">
                                          <p:val>
                                            <p:strVal val="#ppt_y-1"/>
                                          </p:val>
                                        </p:tav>
                                        <p:tav tm="100000">
                                          <p:val>
                                            <p:strVal val="#ppt_y-(0.354*#ppt_w-0.172*#ppt_h)"/>
                                          </p:val>
                                        </p:tav>
                                      </p:tavLst>
                                    </p:anim>
                                    <p:anim calcmode="lin" valueType="num">
                                      <p:cBhvr>
                                        <p:cTn id="17" dur="156" decel="50000" autoRev="1" fill="hold">
                                          <p:stCondLst>
                                            <p:cond delay="455"/>
                                          </p:stCondLst>
                                        </p:cTn>
                                        <p:tgtEl>
                                          <p:spTgt spid="5">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18" dur="136" fill="hold">
                                          <p:stCondLst>
                                            <p:cond delay="864"/>
                                          </p:stCondLst>
                                        </p:cTn>
                                        <p:tgtEl>
                                          <p:spTgt spid="5">
                                            <p:txEl>
                                              <p:pRg st="0" end="0"/>
                                            </p:txEl>
                                          </p:spTgt>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2"/>
          <p:cNvSpPr txBox="1">
            <a:spLocks noChangeArrowheads="1"/>
          </p:cNvSpPr>
          <p:nvPr/>
        </p:nvSpPr>
        <p:spPr bwMode="auto">
          <a:xfrm>
            <a:off x="107504" y="1700808"/>
            <a:ext cx="8458083" cy="127152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9pPr>
          </a:lstStyle>
          <a:p>
            <a:pPr marL="45720" lvl="0" algn="l" eaLnBrk="1" fontAlgn="auto" hangingPunct="1">
              <a:spcBef>
                <a:spcPct val="20000"/>
              </a:spcBef>
              <a:spcAft>
                <a:spcPts val="300"/>
              </a:spcAft>
              <a:buClr>
                <a:srgbClr val="FA8D3D">
                  <a:lumMod val="75000"/>
                </a:srgbClr>
              </a:buClr>
              <a:buSzPct val="130000"/>
              <a:defRPr/>
            </a:pPr>
            <a:r>
              <a:rPr lang="en-US"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When Godiva got back home </a:t>
            </a:r>
            <a:r>
              <a:rPr lang="en-US"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r>
            <a:br>
              <a:rPr lang="en-US"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br>
            <a:r>
              <a:rPr lang="en-US"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Her husband said “I guess </a:t>
            </a:r>
            <a:r>
              <a:rPr lang="en-US"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r>
            <a:br>
              <a:rPr lang="en-US"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br>
            <a:r>
              <a:rPr lang="en-US"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We’ll have to give our money away. </a:t>
            </a:r>
            <a:r>
              <a:rPr lang="en-US"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r>
            <a:br>
              <a:rPr lang="en-US"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br>
            <a:r>
              <a:rPr lang="en-US"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You’ve proved you don’t need your </a:t>
            </a:r>
            <a:r>
              <a:rPr lang="en-US"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endParaRPr lang="en-US"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anose="020B0A04020102020204" pitchFamily="34" charset="0"/>
              <a:ea typeface="+mn-ea"/>
              <a:cs typeface="+mn-cs"/>
            </a:endParaRPr>
          </a:p>
        </p:txBody>
      </p:sp>
      <p:sp>
        <p:nvSpPr>
          <p:cNvPr id="5" name="Rectangle 3"/>
          <p:cNvSpPr txBox="1">
            <a:spLocks noChangeArrowheads="1"/>
          </p:cNvSpPr>
          <p:nvPr/>
        </p:nvSpPr>
        <p:spPr bwMode="auto">
          <a:xfrm>
            <a:off x="395536" y="4957061"/>
            <a:ext cx="6624637" cy="14065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60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folHlink"/>
              </a:buClr>
              <a:buSzPct val="6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60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9pPr>
          </a:lstStyle>
          <a:p>
            <a:pPr eaLnBrk="1" hangingPunct="1">
              <a:buClr>
                <a:srgbClr val="A50021"/>
              </a:buClr>
              <a:buNone/>
              <a:defRPr/>
            </a:pPr>
            <a:r>
              <a:rPr lang="en-US" sz="4400" b="1" kern="0" dirty="0" smtClean="0">
                <a:solidFill>
                  <a:srgbClr val="FFFF00"/>
                </a:solidFill>
                <a:latin typeface="Arial Black" panose="020B0A04020102020204" pitchFamily="34" charset="0"/>
              </a:rPr>
              <a:t>dress</a:t>
            </a:r>
            <a:endParaRPr lang="en-US" sz="4400" b="1" kern="0" dirty="0">
              <a:solidFill>
                <a:srgbClr val="FFFF00"/>
              </a:solidFill>
              <a:latin typeface="Arial Black" panose="020B0A04020102020204" pitchFamily="34" charset="0"/>
            </a:endParaRPr>
          </a:p>
        </p:txBody>
      </p:sp>
    </p:spTree>
    <p:extLst>
      <p:ext uri="{BB962C8B-B14F-4D97-AF65-F5344CB8AC3E}">
        <p14:creationId xmlns:p14="http://schemas.microsoft.com/office/powerpoint/2010/main" val="1570517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8" presetClass="entr" presetSubtype="0" accel="50000" fill="hold" nodeType="clickEffect">
                                  <p:stCondLst>
                                    <p:cond delay="0"/>
                                  </p:stCondLst>
                                  <p:iterate type="lt">
                                    <p:tmPct val="50000"/>
                                  </p:iterate>
                                  <p:childTnLst>
                                    <p:set>
                                      <p:cBhvr>
                                        <p:cTn id="13" dur="1" fill="hold">
                                          <p:stCondLst>
                                            <p:cond delay="0"/>
                                          </p:stCondLst>
                                        </p:cTn>
                                        <p:tgtEl>
                                          <p:spTgt spid="5">
                                            <p:txEl>
                                              <p:pRg st="0" end="0"/>
                                            </p:txEl>
                                          </p:spTgt>
                                        </p:tgtEl>
                                        <p:attrNameLst>
                                          <p:attrName>style.visibility</p:attrName>
                                        </p:attrNameLst>
                                      </p:cBhvr>
                                      <p:to>
                                        <p:strVal val="visible"/>
                                      </p:to>
                                    </p:set>
                                    <p:set>
                                      <p:cBhvr>
                                        <p:cTn id="14" dur="455" fill="hold">
                                          <p:stCondLst>
                                            <p:cond delay="0"/>
                                          </p:stCondLst>
                                        </p:cTn>
                                        <p:tgtEl>
                                          <p:spTgt spid="5">
                                            <p:txEl>
                                              <p:pRg st="0" end="0"/>
                                            </p:txEl>
                                          </p:spTgt>
                                        </p:tgtEl>
                                        <p:attrNameLst>
                                          <p:attrName>style.rotation</p:attrName>
                                        </p:attrNameLst>
                                      </p:cBhvr>
                                      <p:to>
                                        <p:strVal val="-45.0"/>
                                      </p:to>
                                    </p:set>
                                    <p:anim calcmode="lin" valueType="num">
                                      <p:cBhvr>
                                        <p:cTn id="15" dur="455" fill="hold">
                                          <p:stCondLst>
                                            <p:cond delay="455"/>
                                          </p:stCondLst>
                                        </p:cTn>
                                        <p:tgtEl>
                                          <p:spTgt spid="5">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16" dur="455" fill="hold">
                                          <p:stCondLst>
                                            <p:cond delay="0"/>
                                          </p:stCondLst>
                                        </p:cTn>
                                        <p:tgtEl>
                                          <p:spTgt spid="5">
                                            <p:txEl>
                                              <p:pRg st="0" end="0"/>
                                            </p:txEl>
                                          </p:spTgt>
                                        </p:tgtEl>
                                        <p:attrNameLst>
                                          <p:attrName>ppt_y</p:attrName>
                                        </p:attrNameLst>
                                      </p:cBhvr>
                                      <p:tavLst>
                                        <p:tav tm="0">
                                          <p:val>
                                            <p:strVal val="#ppt_y-1"/>
                                          </p:val>
                                        </p:tav>
                                        <p:tav tm="100000">
                                          <p:val>
                                            <p:strVal val="#ppt_y-(0.354*#ppt_w-0.172*#ppt_h)"/>
                                          </p:val>
                                        </p:tav>
                                      </p:tavLst>
                                    </p:anim>
                                    <p:anim calcmode="lin" valueType="num">
                                      <p:cBhvr>
                                        <p:cTn id="17" dur="156" decel="50000" autoRev="1" fill="hold">
                                          <p:stCondLst>
                                            <p:cond delay="455"/>
                                          </p:stCondLst>
                                        </p:cTn>
                                        <p:tgtEl>
                                          <p:spTgt spid="5">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18" dur="136" fill="hold">
                                          <p:stCondLst>
                                            <p:cond delay="864"/>
                                          </p:stCondLst>
                                        </p:cTn>
                                        <p:tgtEl>
                                          <p:spTgt spid="5">
                                            <p:txEl>
                                              <p:pRg st="0" end="0"/>
                                            </p:txEl>
                                          </p:spTgt>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sMkzSfQyfV4"/>
          <p:cNvPicPr>
            <a:picLocks noRot="1" noChangeAspect="1"/>
          </p:cNvPicPr>
          <p:nvPr>
            <a:videoFile r:link="rId1"/>
          </p:nvPr>
        </p:nvPicPr>
        <p:blipFill>
          <a:blip r:embed="rId4"/>
          <a:stretch>
            <a:fillRect/>
          </a:stretch>
        </p:blipFill>
        <p:spPr>
          <a:xfrm>
            <a:off x="323528" y="1556792"/>
            <a:ext cx="8192910" cy="4608512"/>
          </a:xfrm>
          <a:prstGeom prst="rect">
            <a:avLst/>
          </a:prstGeom>
        </p:spPr>
      </p:pic>
      <p:sp>
        <p:nvSpPr>
          <p:cNvPr id="6" name="TextBox 5"/>
          <p:cNvSpPr txBox="1"/>
          <p:nvPr/>
        </p:nvSpPr>
        <p:spPr>
          <a:xfrm>
            <a:off x="550926" y="548680"/>
            <a:ext cx="8109528" cy="584775"/>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anose="020B0A04020102020204" pitchFamily="34" charset="0"/>
              </a:rPr>
              <a:t>Welcome to watching </a:t>
            </a:r>
            <a:r>
              <a:rPr lang="en-US"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anose="020B0A04020102020204" pitchFamily="34" charset="0"/>
              </a:rPr>
              <a:t>L</a:t>
            </a:r>
            <a:r>
              <a:rPr lang="en-US" sz="3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anose="020B0A04020102020204" pitchFamily="34" charset="0"/>
              </a:rPr>
              <a:t>ady Godiva</a:t>
            </a:r>
            <a:endParaRPr lang="ru-RU"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anose="020B0A04020102020204" pitchFamily="34" charset="0"/>
            </a:endParaRPr>
          </a:p>
        </p:txBody>
      </p:sp>
    </p:spTree>
    <p:extLst>
      <p:ext uri="{BB962C8B-B14F-4D97-AF65-F5344CB8AC3E}">
        <p14:creationId xmlns:p14="http://schemas.microsoft.com/office/powerpoint/2010/main" val="27402317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467544" y="260648"/>
            <a:ext cx="8352908" cy="590931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dirty="0" smtClean="0">
                <a:ln w="11430"/>
                <a:solidFill>
                  <a:srgbClr val="0000FF"/>
                </a:solidFill>
                <a:effectLst>
                  <a:outerShdw blurRad="76200" dist="50800" dir="5400000" algn="tl" rotWithShape="0">
                    <a:srgbClr val="000000">
                      <a:alpha val="65000"/>
                    </a:srgbClr>
                  </a:outerShdw>
                </a:effectLst>
                <a:latin typeface="Arial Black" panose="020B0A04020102020204" pitchFamily="34" charset="0"/>
              </a:rPr>
              <a:t>History of England</a:t>
            </a:r>
          </a:p>
          <a:p>
            <a:pPr algn="ctr"/>
            <a:endPar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anose="020B0A04020102020204" pitchFamily="34" charset="0"/>
            </a:endParaRPr>
          </a:p>
          <a:p>
            <a:pPr algn="ctr"/>
            <a:endParaRPr lang="en-US"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anose="020B0A04020102020204" pitchFamily="34" charset="0"/>
            </a:endParaRPr>
          </a:p>
          <a:p>
            <a:pPr algn="ctr"/>
            <a:r>
              <a:rPr lang="en-US"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anose="020B0A04020102020204" pitchFamily="34" charset="0"/>
              </a:rPr>
              <a:t>“</a:t>
            </a:r>
            <a:r>
              <a:rPr lang="ru-RU"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anose="020B0A04020102020204" pitchFamily="34" charset="0"/>
              </a:rPr>
              <a:t>… </a:t>
            </a:r>
            <a:r>
              <a:rPr lang="en-US"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anose="020B0A04020102020204" pitchFamily="34" charset="0"/>
              </a:rPr>
              <a:t>and She </a:t>
            </a:r>
            <a:r>
              <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anose="020B0A04020102020204" pitchFamily="34" charset="0"/>
              </a:rPr>
              <a:t>rode through the silent streets unseen by the people</a:t>
            </a:r>
            <a:r>
              <a:rPr lang="en-US"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anose="020B0A04020102020204" pitchFamily="34" charset="0"/>
              </a:rPr>
              <a:t>...”</a:t>
            </a:r>
            <a:endParaRPr lang="ru-RU"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anose="020B0A04020102020204" pitchFamily="34" charset="0"/>
            </a:endParaRPr>
          </a:p>
        </p:txBody>
      </p:sp>
    </p:spTree>
    <p:extLst>
      <p:ext uri="{BB962C8B-B14F-4D97-AF65-F5344CB8AC3E}">
        <p14:creationId xmlns:p14="http://schemas.microsoft.com/office/powerpoint/2010/main" val="30172346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467544" y="1700808"/>
            <a:ext cx="8208912" cy="2862322"/>
          </a:xfrm>
          <a:prstGeom prst="rect">
            <a:avLst/>
          </a:prstGeom>
        </p:spPr>
        <p:txBody>
          <a:bodyPr wrap="square">
            <a:spAutoFit/>
          </a:bodyPr>
          <a:lstStyle/>
          <a:p>
            <a:pPr algn="ctr"/>
            <a:r>
              <a:rPr lang="en-US" sz="3600" b="1" dirty="0">
                <a:ln w="10541" cmpd="sng">
                  <a:solidFill>
                    <a:srgbClr val="7D7D7D">
                      <a:tint val="100000"/>
                      <a:shade val="100000"/>
                      <a:satMod val="110000"/>
                    </a:srgbClr>
                  </a:solidFill>
                  <a:prstDash val="solid"/>
                </a:ln>
                <a:solidFill>
                  <a:srgbClr val="FFFF00"/>
                </a:solidFill>
                <a:latin typeface="Arial Black" panose="020B0A04020102020204" pitchFamily="34" charset="0"/>
              </a:rPr>
              <a:t>The story </a:t>
            </a:r>
            <a:r>
              <a:rPr lang="en-US" sz="3600" b="1" dirty="0" smtClean="0">
                <a:ln w="10541" cmpd="sng">
                  <a:solidFill>
                    <a:srgbClr val="7D7D7D">
                      <a:tint val="100000"/>
                      <a:shade val="100000"/>
                      <a:satMod val="110000"/>
                    </a:srgbClr>
                  </a:solidFill>
                  <a:prstDash val="solid"/>
                </a:ln>
                <a:solidFill>
                  <a:srgbClr val="FFFF00"/>
                </a:solidFill>
                <a:latin typeface="Arial Black" panose="020B0A04020102020204" pitchFamily="34" charset="0"/>
              </a:rPr>
              <a:t>told you how </a:t>
            </a:r>
            <a:r>
              <a:rPr lang="en-US" sz="3600" b="1" dirty="0">
                <a:ln w="10541" cmpd="sng">
                  <a:solidFill>
                    <a:srgbClr val="7D7D7D">
                      <a:tint val="100000"/>
                      <a:shade val="100000"/>
                      <a:satMod val="110000"/>
                    </a:srgbClr>
                  </a:solidFill>
                  <a:prstDash val="solid"/>
                </a:ln>
                <a:solidFill>
                  <a:srgbClr val="FFFF00"/>
                </a:solidFill>
                <a:latin typeface="Arial Black" panose="020B0A04020102020204" pitchFamily="34" charset="0"/>
              </a:rPr>
              <a:t>Godiva pleaded with her husband to relieve the heavy burden of taxes he had imposed </a:t>
            </a:r>
            <a:endParaRPr lang="en-US" sz="3600" b="1" dirty="0" smtClean="0">
              <a:ln w="10541" cmpd="sng">
                <a:solidFill>
                  <a:srgbClr val="7D7D7D">
                    <a:tint val="100000"/>
                    <a:shade val="100000"/>
                    <a:satMod val="110000"/>
                  </a:srgbClr>
                </a:solidFill>
                <a:prstDash val="solid"/>
              </a:ln>
              <a:solidFill>
                <a:srgbClr val="FFFF00"/>
              </a:solidFill>
              <a:latin typeface="Arial Black" panose="020B0A04020102020204" pitchFamily="34" charset="0"/>
            </a:endParaRPr>
          </a:p>
          <a:p>
            <a:pPr algn="ctr"/>
            <a:r>
              <a:rPr lang="en-US" sz="3600" b="1" dirty="0" smtClean="0">
                <a:ln w="10541" cmpd="sng">
                  <a:solidFill>
                    <a:srgbClr val="7D7D7D">
                      <a:tint val="100000"/>
                      <a:shade val="100000"/>
                      <a:satMod val="110000"/>
                    </a:srgbClr>
                  </a:solidFill>
                  <a:prstDash val="solid"/>
                </a:ln>
                <a:solidFill>
                  <a:srgbClr val="FFFF00"/>
                </a:solidFill>
                <a:latin typeface="Arial Black" panose="020B0A04020102020204" pitchFamily="34" charset="0"/>
              </a:rPr>
              <a:t>upon </a:t>
            </a:r>
            <a:r>
              <a:rPr lang="en-US" sz="3600" b="1" dirty="0">
                <a:ln w="10541" cmpd="sng">
                  <a:solidFill>
                    <a:srgbClr val="7D7D7D">
                      <a:tint val="100000"/>
                      <a:shade val="100000"/>
                      <a:satMod val="110000"/>
                    </a:srgbClr>
                  </a:solidFill>
                  <a:prstDash val="solid"/>
                </a:ln>
                <a:solidFill>
                  <a:srgbClr val="FFFF00"/>
                </a:solidFill>
                <a:latin typeface="Arial Black" panose="020B0A04020102020204" pitchFamily="34" charset="0"/>
              </a:rPr>
              <a:t>the citizens.</a:t>
            </a:r>
            <a:endParaRPr lang="ru-RU" sz="3600" b="1" dirty="0">
              <a:ln w="10541" cmpd="sng">
                <a:solidFill>
                  <a:srgbClr val="7D7D7D">
                    <a:tint val="100000"/>
                    <a:shade val="100000"/>
                    <a:satMod val="110000"/>
                  </a:srgbClr>
                </a:solidFill>
                <a:prstDash val="solid"/>
              </a:ln>
              <a:solidFill>
                <a:srgbClr val="FFFF00"/>
              </a:solidFill>
              <a:latin typeface="Arial Black" panose="020B0A04020102020204" pitchFamily="34" charset="0"/>
            </a:endParaRPr>
          </a:p>
        </p:txBody>
      </p:sp>
      <p:sp>
        <p:nvSpPr>
          <p:cNvPr id="5" name="TextBox 4"/>
          <p:cNvSpPr txBox="1"/>
          <p:nvPr/>
        </p:nvSpPr>
        <p:spPr>
          <a:xfrm>
            <a:off x="1200596" y="467379"/>
            <a:ext cx="6742808" cy="584775"/>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anose="020B0A04020102020204" pitchFamily="34" charset="0"/>
              </a:rPr>
              <a:t>Thank you for being with me</a:t>
            </a:r>
            <a:endParaRPr lang="ru-RU"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anose="020B0A04020102020204" pitchFamily="34" charset="0"/>
            </a:endParaRPr>
          </a:p>
        </p:txBody>
      </p:sp>
      <p:sp>
        <p:nvSpPr>
          <p:cNvPr id="6" name="TextBox 5"/>
          <p:cNvSpPr txBox="1"/>
          <p:nvPr/>
        </p:nvSpPr>
        <p:spPr>
          <a:xfrm>
            <a:off x="-13816" y="5385642"/>
            <a:ext cx="9439700" cy="1015663"/>
          </a:xfrm>
          <a:prstGeom prst="rect">
            <a:avLst/>
          </a:prstGeom>
          <a:noFill/>
        </p:spPr>
        <p:txBody>
          <a:bodyPr wrap="none" rtlCol="0">
            <a:spAutoFit/>
          </a:bodyPr>
          <a:lstStyle/>
          <a:p>
            <a:r>
              <a:rPr lang="en-US" sz="60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anose="020B0A04020102020204" pitchFamily="34" charset="0"/>
              </a:rPr>
              <a:t>England, 11</a:t>
            </a:r>
            <a:r>
              <a:rPr lang="en-US" sz="6000" b="1" baseline="3000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anose="020B0A04020102020204" pitchFamily="34" charset="0"/>
              </a:rPr>
              <a:t>th</a:t>
            </a:r>
            <a:r>
              <a:rPr lang="en-US" sz="60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anose="020B0A04020102020204" pitchFamily="34" charset="0"/>
              </a:rPr>
              <a:t> century </a:t>
            </a:r>
            <a:endParaRPr lang="ru-RU" sz="60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anose="020B0A04020102020204" pitchFamily="34" charset="0"/>
            </a:endParaRPr>
          </a:p>
        </p:txBody>
      </p:sp>
    </p:spTree>
    <p:extLst>
      <p:ext uri="{BB962C8B-B14F-4D97-AF65-F5344CB8AC3E}">
        <p14:creationId xmlns:p14="http://schemas.microsoft.com/office/powerpoint/2010/main" val="768806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4" name="Объект 3"/>
          <p:cNvSpPr>
            <a:spLocks noGrp="1"/>
          </p:cNvSpPr>
          <p:nvPr>
            <p:ph idx="1"/>
          </p:nvPr>
        </p:nvSpPr>
        <p:spPr>
          <a:xfrm>
            <a:off x="457200" y="1600200"/>
            <a:ext cx="8229600" cy="2585323"/>
          </a:xfrm>
          <a:prstGeom prst="rect">
            <a:avLst/>
          </a:prstGeom>
        </p:spPr>
        <p:txBody>
          <a:bodyPr>
            <a:spAutoFit/>
          </a:bodyPr>
          <a:lstStyle/>
          <a:p>
            <a:pPr marL="0" indent="0">
              <a:buNone/>
            </a:pPr>
            <a:r>
              <a:rPr lang="en-US" sz="1800" dirty="0">
                <a:hlinkClick r:id="rId2"/>
              </a:rPr>
              <a:t>http://www.history-for-kids.com/lady-godiva.html</a:t>
            </a:r>
          </a:p>
          <a:p>
            <a:pPr marL="0" indent="0">
              <a:buNone/>
            </a:pPr>
            <a:r>
              <a:rPr lang="en-US" sz="1800" dirty="0" smtClean="0">
                <a:hlinkClick r:id="rId2"/>
              </a:rPr>
              <a:t>https</a:t>
            </a:r>
            <a:r>
              <a:rPr lang="en-US" sz="1800" dirty="0">
                <a:hlinkClick r:id="rId2"/>
              </a:rPr>
              <a:t>://</a:t>
            </a:r>
            <a:r>
              <a:rPr lang="en-US" sz="1800" dirty="0" smtClean="0">
                <a:hlinkClick r:id="rId2"/>
              </a:rPr>
              <a:t>upload.wikimedia.org/wikipedia/commons/8/8f/Godiva_statue_by_William_Reid_Dick.jpg</a:t>
            </a:r>
            <a:endParaRPr lang="ru-RU" sz="1800" dirty="0" smtClean="0"/>
          </a:p>
          <a:p>
            <a:pPr marL="0" indent="0">
              <a:buNone/>
            </a:pPr>
            <a:r>
              <a:rPr lang="en-US" sz="1800" dirty="0">
                <a:hlinkClick r:id="rId3"/>
              </a:rPr>
              <a:t>http://</a:t>
            </a:r>
            <a:r>
              <a:rPr lang="en-US" sz="1800" dirty="0" smtClean="0">
                <a:hlinkClick r:id="rId3"/>
              </a:rPr>
              <a:t>www.artinsteel.co.uk/userimages/screen%20finished%20020.JPG</a:t>
            </a:r>
            <a:endParaRPr lang="ru-RU" sz="1800" dirty="0" smtClean="0"/>
          </a:p>
          <a:p>
            <a:pPr marL="0" indent="0">
              <a:buNone/>
            </a:pPr>
            <a:r>
              <a:rPr lang="en-US" sz="1800" dirty="0">
                <a:hlinkClick r:id="rId4"/>
              </a:rPr>
              <a:t>http://</a:t>
            </a:r>
            <a:r>
              <a:rPr lang="en-US" sz="1800" dirty="0" smtClean="0">
                <a:hlinkClick r:id="rId4"/>
              </a:rPr>
              <a:t>www.coventrytelegraph.net/whats-on/find-things-to-do/lady-godiva-returns-coventry-godiva-5684165</a:t>
            </a:r>
            <a:endParaRPr lang="en-US" sz="1800" dirty="0" smtClean="0"/>
          </a:p>
          <a:p>
            <a:pPr marL="0" indent="0">
              <a:buNone/>
            </a:pPr>
            <a:r>
              <a:rPr lang="en-US" sz="1800" dirty="0">
                <a:hlinkClick r:id="rId5"/>
              </a:rPr>
              <a:t>http://</a:t>
            </a:r>
            <a:r>
              <a:rPr lang="en-US" sz="1800" dirty="0" smtClean="0">
                <a:hlinkClick r:id="rId5"/>
              </a:rPr>
              <a:t>www.bbc.co.uk/history/ancient/anglo_saxons/godiva_01.shtml</a:t>
            </a:r>
            <a:endParaRPr lang="en-US" sz="1800" dirty="0" smtClean="0"/>
          </a:p>
          <a:p>
            <a:pPr marL="0" indent="0">
              <a:buNone/>
            </a:pPr>
            <a:endParaRPr lang="ru-RU" sz="1800" dirty="0"/>
          </a:p>
        </p:txBody>
      </p:sp>
    </p:spTree>
    <p:extLst>
      <p:ext uri="{BB962C8B-B14F-4D97-AF65-F5344CB8AC3E}">
        <p14:creationId xmlns:p14="http://schemas.microsoft.com/office/powerpoint/2010/main" val="10679316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21237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Прямоугольник 6"/>
          <p:cNvSpPr/>
          <p:nvPr/>
        </p:nvSpPr>
        <p:spPr>
          <a:xfrm>
            <a:off x="5364088" y="117693"/>
            <a:ext cx="3643590" cy="6740307"/>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anose="020B0A04020102020204" pitchFamily="34" charset="0"/>
              </a:rPr>
              <a:t>Statue of Lady Godiva by Sir William Reid Dick in Coventry city </a:t>
            </a:r>
            <a:r>
              <a:rPr lang="en-US" sz="3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anose="020B0A04020102020204" pitchFamily="34" charset="0"/>
              </a:rPr>
              <a:t>centre</a:t>
            </a: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anose="020B0A04020102020204" pitchFamily="34" charset="0"/>
              </a:rPr>
              <a:t>. unveiled at midday on 22 October 1949 in Broadgate, Coventry</a:t>
            </a:r>
            <a:endParaRPr lang="ru-RU"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anose="020B0A04020102020204" pitchFamily="34" charset="0"/>
            </a:endParaRPr>
          </a:p>
        </p:txBody>
      </p:sp>
    </p:spTree>
    <p:extLst>
      <p:ext uri="{BB962C8B-B14F-4D97-AF65-F5344CB8AC3E}">
        <p14:creationId xmlns:p14="http://schemas.microsoft.com/office/powerpoint/2010/main" val="794877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4014" y="135088"/>
            <a:ext cx="5564776" cy="654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107504" y="220432"/>
            <a:ext cx="3888432" cy="637097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2400" b="1" spc="50" dirty="0">
                <a:ln w="11430"/>
                <a:solidFill>
                  <a:srgbClr val="0000FF"/>
                </a:solidFill>
                <a:effectLst>
                  <a:outerShdw blurRad="76200" dist="50800" dir="5400000" algn="tl" rotWithShape="0">
                    <a:srgbClr val="000000">
                      <a:alpha val="65000"/>
                    </a:srgbClr>
                  </a:outerShdw>
                </a:effectLst>
                <a:latin typeface="Arial Black" panose="020B0A04020102020204" pitchFamily="34" charset="0"/>
              </a:rPr>
              <a:t>The legend has it that Godiva, a generous and kind-hearted lady, accepted a challenge from her husband, that if she rode naked through the streets of Coventry, he would reduce taxes for the commoners. She won the bet, letting down her long hair to cover her body so that no-one saw her nakedness.</a:t>
            </a:r>
            <a:endParaRPr lang="ru-RU" sz="2400" b="1" spc="50" dirty="0">
              <a:ln w="11430"/>
              <a:solidFill>
                <a:srgbClr val="0000FF"/>
              </a:solidFill>
              <a:effectLst>
                <a:outerShdw blurRad="76200" dist="50800" dir="5400000" algn="tl" rotWithShape="0">
                  <a:srgbClr val="000000">
                    <a:alpha val="65000"/>
                  </a:srgbClr>
                </a:outerShdw>
              </a:effectLst>
              <a:latin typeface="Arial Black" panose="020B0A04020102020204" pitchFamily="34" charset="0"/>
            </a:endParaRPr>
          </a:p>
        </p:txBody>
      </p:sp>
    </p:spTree>
    <p:extLst>
      <p:ext uri="{BB962C8B-B14F-4D97-AF65-F5344CB8AC3E}">
        <p14:creationId xmlns:p14="http://schemas.microsoft.com/office/powerpoint/2010/main" val="180297745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7957"/>
          <a:stretch/>
        </p:blipFill>
        <p:spPr bwMode="auto">
          <a:xfrm>
            <a:off x="0" y="-33979"/>
            <a:ext cx="9144000" cy="68919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Прямоугольник 4"/>
          <p:cNvSpPr/>
          <p:nvPr/>
        </p:nvSpPr>
        <p:spPr>
          <a:xfrm>
            <a:off x="179512" y="56139"/>
            <a:ext cx="4032448" cy="649408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200" b="1" spc="50" dirty="0">
                <a:ln w="11430"/>
                <a:solidFill>
                  <a:srgbClr val="0000FF"/>
                </a:solidFill>
                <a:effectLst>
                  <a:outerShdw blurRad="76200" dist="50800" dir="5400000" algn="tl" rotWithShape="0">
                    <a:srgbClr val="000000">
                      <a:alpha val="65000"/>
                    </a:srgbClr>
                  </a:outerShdw>
                </a:effectLst>
                <a:latin typeface="Arial Black" panose="020B0A04020102020204" pitchFamily="34" charset="0"/>
              </a:rPr>
              <a:t>A screen based on local history and wild life, the main figure is based on a famous illustration of Lady Godiva  with some local wild life designed by the local primary school</a:t>
            </a:r>
            <a:endParaRPr lang="ru-RU" sz="3200" b="1" spc="50" dirty="0">
              <a:ln w="11430"/>
              <a:solidFill>
                <a:srgbClr val="0000FF"/>
              </a:solidFill>
              <a:effectLst>
                <a:outerShdw blurRad="76200" dist="50800" dir="5400000" algn="tl" rotWithShape="0">
                  <a:srgbClr val="000000">
                    <a:alpha val="65000"/>
                  </a:srgbClr>
                </a:outerShdw>
              </a:effectLst>
              <a:latin typeface="Arial Black" panose="020B0A04020102020204" pitchFamily="34" charset="0"/>
            </a:endParaRPr>
          </a:p>
        </p:txBody>
      </p:sp>
    </p:spTree>
    <p:extLst>
      <p:ext uri="{BB962C8B-B14F-4D97-AF65-F5344CB8AC3E}">
        <p14:creationId xmlns:p14="http://schemas.microsoft.com/office/powerpoint/2010/main" val="27528818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62" r="16838"/>
          <a:stretch/>
        </p:blipFill>
        <p:spPr bwMode="auto">
          <a:xfrm>
            <a:off x="0" y="1276"/>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Прямоугольник 4"/>
          <p:cNvSpPr/>
          <p:nvPr/>
        </p:nvSpPr>
        <p:spPr>
          <a:xfrm>
            <a:off x="4860032" y="38984"/>
            <a:ext cx="4096623" cy="440120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n-US" sz="4000" b="1" spc="50" dirty="0">
                <a:ln w="11430"/>
                <a:solidFill>
                  <a:srgbClr val="0000FF"/>
                </a:solidFill>
                <a:effectLst>
                  <a:outerShdw blurRad="76200" dist="50800" dir="5400000" algn="tl" rotWithShape="0">
                    <a:srgbClr val="000000">
                      <a:alpha val="65000"/>
                    </a:srgbClr>
                  </a:outerShdw>
                </a:effectLst>
                <a:latin typeface="Arial Black" panose="020B0A04020102020204" pitchFamily="34" charset="0"/>
              </a:rPr>
              <a:t>In Anglo-Saxon, Godiva's name was </a:t>
            </a:r>
            <a:r>
              <a:rPr lang="en-US" sz="4000" b="1" spc="50" dirty="0" err="1">
                <a:ln w="11430"/>
                <a:solidFill>
                  <a:srgbClr val="0000FF"/>
                </a:solidFill>
                <a:effectLst>
                  <a:outerShdw blurRad="76200" dist="50800" dir="5400000" algn="tl" rotWithShape="0">
                    <a:srgbClr val="000000">
                      <a:alpha val="65000"/>
                    </a:srgbClr>
                  </a:outerShdw>
                </a:effectLst>
                <a:latin typeface="Arial Black" panose="020B0A04020102020204" pitchFamily="34" charset="0"/>
              </a:rPr>
              <a:t>Godgifu</a:t>
            </a:r>
            <a:r>
              <a:rPr lang="en-US" sz="4000" b="1" spc="50" dirty="0">
                <a:ln w="11430"/>
                <a:solidFill>
                  <a:srgbClr val="0000FF"/>
                </a:solidFill>
                <a:effectLst>
                  <a:outerShdw blurRad="76200" dist="50800" dir="5400000" algn="tl" rotWithShape="0">
                    <a:srgbClr val="000000">
                      <a:alpha val="65000"/>
                    </a:srgbClr>
                  </a:outerShdw>
                </a:effectLst>
                <a:latin typeface="Arial Black" panose="020B0A04020102020204" pitchFamily="34" charset="0"/>
              </a:rPr>
              <a:t>, meaning "God's gift."</a:t>
            </a:r>
            <a:endParaRPr lang="ru-RU" sz="4000" b="1" spc="50" dirty="0">
              <a:ln w="11430"/>
              <a:solidFill>
                <a:srgbClr val="0000FF"/>
              </a:solidFill>
              <a:effectLst>
                <a:outerShdw blurRad="76200" dist="50800" dir="5400000" algn="tl" rotWithShape="0">
                  <a:srgbClr val="000000">
                    <a:alpha val="65000"/>
                  </a:srgbClr>
                </a:outerShdw>
              </a:effectLst>
              <a:latin typeface="Arial Black" panose="020B0A04020102020204" pitchFamily="34" charset="0"/>
            </a:endParaRPr>
          </a:p>
        </p:txBody>
      </p:sp>
    </p:spTree>
    <p:extLst>
      <p:ext uri="{BB962C8B-B14F-4D97-AF65-F5344CB8AC3E}">
        <p14:creationId xmlns:p14="http://schemas.microsoft.com/office/powerpoint/2010/main" val="39671363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107504" y="188640"/>
            <a:ext cx="4032448" cy="6740307"/>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anose="020B0A04020102020204" pitchFamily="34" charset="0"/>
              </a:rPr>
              <a:t>She was married to </a:t>
            </a:r>
            <a:r>
              <a:rPr lang="en-US" sz="3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anose="020B0A04020102020204" pitchFamily="34" charset="0"/>
              </a:rPr>
              <a:t>Leofric</a:t>
            </a: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anose="020B0A04020102020204" pitchFamily="34" charset="0"/>
              </a:rPr>
              <a:t> of Mercia, a powerful earl who controlled most of central England, a friend of the king, Edward the Confessor.</a:t>
            </a:r>
            <a:endParaRPr lang="ru-RU"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anose="020B0A04020102020204" pitchFamily="34" charset="0"/>
            </a:endParaRPr>
          </a:p>
        </p:txBody>
      </p:sp>
      <p:sp>
        <p:nvSpPr>
          <p:cNvPr id="5" name="Прямоугольник 4"/>
          <p:cNvSpPr/>
          <p:nvPr/>
        </p:nvSpPr>
        <p:spPr>
          <a:xfrm>
            <a:off x="5004048" y="5934670"/>
            <a:ext cx="4118268" cy="923330"/>
          </a:xfrm>
          <a:prstGeom prst="rect">
            <a:avLst/>
          </a:prstGeom>
        </p:spPr>
        <p:txBody>
          <a:bodyPr wrap="square">
            <a:spAutoFit/>
          </a:bodyPr>
          <a:lstStyle/>
          <a:p>
            <a:pPr algn="r"/>
            <a:r>
              <a:rPr lang="en-US" dirty="0">
                <a:hlinkClick r:id="rId3"/>
              </a:rPr>
              <a:t>http://</a:t>
            </a:r>
            <a:r>
              <a:rPr lang="en-US" dirty="0" smtClean="0">
                <a:hlinkClick r:id="rId3"/>
              </a:rPr>
              <a:t>www.coventrytelegraph.net/whats-on/find-things-to-do/lady-godiva-returns-coventry-godiva-5684165</a:t>
            </a:r>
            <a:r>
              <a:rPr lang="en-US" dirty="0" smtClean="0"/>
              <a:t> </a:t>
            </a:r>
            <a:endParaRPr lang="ru-RU" dirty="0"/>
          </a:p>
        </p:txBody>
      </p:sp>
    </p:spTree>
    <p:extLst>
      <p:ext uri="{BB962C8B-B14F-4D97-AF65-F5344CB8AC3E}">
        <p14:creationId xmlns:p14="http://schemas.microsoft.com/office/powerpoint/2010/main" val="16564358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8639"/>
          <a:stretch/>
        </p:blipFill>
        <p:spPr bwMode="auto">
          <a:xfrm>
            <a:off x="-18177" y="0"/>
            <a:ext cx="9144000" cy="6861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17379" y="5517232"/>
            <a:ext cx="9018319" cy="1200329"/>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just"/>
            <a:r>
              <a:rPr lang="en-US" sz="2400" b="1" spc="50" dirty="0" smtClean="0">
                <a:ln w="11430"/>
                <a:solidFill>
                  <a:srgbClr val="0000FF"/>
                </a:solidFill>
                <a:effectLst>
                  <a:outerShdw blurRad="76200" dist="50800" dir="5400000" algn="tl" rotWithShape="0">
                    <a:srgbClr val="000000">
                      <a:alpha val="65000"/>
                    </a:srgbClr>
                  </a:outerShdw>
                </a:effectLst>
              </a:rPr>
              <a:t>The </a:t>
            </a:r>
            <a:r>
              <a:rPr lang="en-US" sz="2400" b="1" spc="50" dirty="0">
                <a:ln w="11430"/>
                <a:solidFill>
                  <a:srgbClr val="0000FF"/>
                </a:solidFill>
                <a:effectLst>
                  <a:outerShdw blurRad="76200" dist="50800" dir="5400000" algn="tl" rotWithShape="0">
                    <a:srgbClr val="000000">
                      <a:alpha val="65000"/>
                    </a:srgbClr>
                  </a:outerShdw>
                </a:effectLst>
              </a:rPr>
              <a:t>townspeople respectfully stayed indoors, but a tailor named Tom sneaked a peek out his window and was struck blind. This story seems to be the origin of the expression "peeping Tom."</a:t>
            </a:r>
            <a:endParaRPr lang="ru-RU" sz="2400" b="1" spc="50" dirty="0">
              <a:ln w="11430"/>
              <a:solidFill>
                <a:srgbClr val="0000FF"/>
              </a:solidFill>
              <a:effectLst>
                <a:outerShdw blurRad="76200" dist="50800" dir="5400000" algn="tl" rotWithShape="0">
                  <a:srgbClr val="000000">
                    <a:alpha val="65000"/>
                  </a:srgbClr>
                </a:outerShdw>
              </a:effectLst>
            </a:endParaRPr>
          </a:p>
        </p:txBody>
      </p:sp>
      <p:sp>
        <p:nvSpPr>
          <p:cNvPr id="5" name="Прямоугольник 4"/>
          <p:cNvSpPr/>
          <p:nvPr/>
        </p:nvSpPr>
        <p:spPr>
          <a:xfrm>
            <a:off x="179512" y="116632"/>
            <a:ext cx="8784976" cy="156966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just"/>
            <a:r>
              <a:rPr 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Lady Godiva was the wife of </a:t>
            </a:r>
            <a:r>
              <a:rPr lang="en-US" sz="24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Leofric</a:t>
            </a:r>
            <a:r>
              <a:rPr 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lord of Coventry According to the story she felt that his taxes on the people were unfair. Irritated, he said that he would change them if she rode naked through the marketplace. She did so, wearing only her long hair. </a:t>
            </a:r>
            <a:endParaRPr lang="ru-RU"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87187267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323528" y="260648"/>
            <a:ext cx="8568952" cy="6678751"/>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just"/>
            <a:r>
              <a:rPr lang="en-US" sz="2800" b="1" spc="50" dirty="0">
                <a:ln w="11430"/>
                <a:solidFill>
                  <a:srgbClr val="0000FF"/>
                </a:solidFill>
                <a:effectLst>
                  <a:outerShdw blurRad="76200" dist="50800" dir="5400000" algn="tl" rotWithShape="0">
                    <a:srgbClr val="000000">
                      <a:alpha val="65000"/>
                    </a:srgbClr>
                  </a:outerShdw>
                </a:effectLst>
                <a:latin typeface="Arial Black" panose="020B0A04020102020204" pitchFamily="34" charset="0"/>
              </a:rPr>
              <a:t>Everyone knows the story of Lady Godiva, but do you know who she was or why she did it? </a:t>
            </a:r>
            <a:r>
              <a:rPr lang="en-US" sz="2800" b="1" spc="50" dirty="0" smtClean="0">
                <a:ln w="11430"/>
                <a:solidFill>
                  <a:srgbClr val="0000FF"/>
                </a:solidFill>
                <a:effectLst>
                  <a:outerShdw blurRad="76200" dist="50800" dir="5400000" algn="tl" rotWithShape="0">
                    <a:srgbClr val="000000">
                      <a:alpha val="65000"/>
                    </a:srgbClr>
                  </a:outerShdw>
                </a:effectLst>
                <a:latin typeface="Arial Black" panose="020B0A04020102020204" pitchFamily="34" charset="0"/>
              </a:rPr>
              <a:t>Now you know: Godiva </a:t>
            </a:r>
            <a:r>
              <a:rPr lang="en-US" sz="2800" b="1" spc="50" dirty="0">
                <a:ln w="11430"/>
                <a:solidFill>
                  <a:srgbClr val="0000FF"/>
                </a:solidFill>
                <a:effectLst>
                  <a:outerShdw blurRad="76200" dist="50800" dir="5400000" algn="tl" rotWithShape="0">
                    <a:srgbClr val="000000">
                      <a:alpha val="65000"/>
                    </a:srgbClr>
                  </a:outerShdw>
                </a:effectLst>
                <a:latin typeface="Arial Black" panose="020B0A04020102020204" pitchFamily="34" charset="0"/>
              </a:rPr>
              <a:t>was a good woman who carried out her daring stunt to help the poor people of her home town. </a:t>
            </a:r>
            <a:endParaRPr lang="en-US" sz="2800" b="1" spc="50" dirty="0" smtClean="0">
              <a:ln w="11430"/>
              <a:solidFill>
                <a:srgbClr val="0000FF"/>
              </a:solidFill>
              <a:effectLst>
                <a:outerShdw blurRad="76200" dist="50800" dir="5400000" algn="tl" rotWithShape="0">
                  <a:srgbClr val="000000">
                    <a:alpha val="65000"/>
                  </a:srgbClr>
                </a:outerShdw>
              </a:effectLst>
              <a:latin typeface="Arial Black" panose="020B0A04020102020204" pitchFamily="34" charset="0"/>
            </a:endParaRPr>
          </a:p>
          <a:p>
            <a:endParaRPr lang="en-U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anose="020B0A04020102020204" pitchFamily="34" charset="0"/>
            </a:endParaRPr>
          </a:p>
          <a:p>
            <a:pPr algn="ctr"/>
            <a:r>
              <a:rPr lang="en-US" sz="3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anose="020B0A04020102020204" pitchFamily="34" charset="0"/>
              </a:rPr>
              <a:t>Paul </a:t>
            </a:r>
            <a:r>
              <a:rPr lang="en-US" sz="32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anose="020B0A04020102020204" pitchFamily="34" charset="0"/>
              </a:rPr>
              <a:t>Perro's</a:t>
            </a:r>
            <a:r>
              <a:rPr lang="en-US"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anose="020B0A04020102020204" pitchFamily="34" charset="0"/>
              </a:rPr>
              <a:t> poem below tells </a:t>
            </a:r>
            <a:endParaRPr lang="en-US" sz="3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anose="020B0A04020102020204" pitchFamily="34" charset="0"/>
            </a:endParaRPr>
          </a:p>
          <a:p>
            <a:pPr algn="ctr"/>
            <a:r>
              <a:rPr lang="en-US" sz="3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anose="020B0A04020102020204" pitchFamily="34" charset="0"/>
              </a:rPr>
              <a:t>the </a:t>
            </a:r>
            <a:r>
              <a:rPr lang="en-US"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anose="020B0A04020102020204" pitchFamily="34" charset="0"/>
              </a:rPr>
              <a:t>story in a fun way</a:t>
            </a:r>
            <a:r>
              <a:rPr lang="en-US" sz="3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anose="020B0A04020102020204" pitchFamily="34" charset="0"/>
              </a:rPr>
              <a:t>.</a:t>
            </a:r>
          </a:p>
          <a:p>
            <a:endPar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anose="020B0A04020102020204" pitchFamily="34" charset="0"/>
            </a:endParaRPr>
          </a:p>
          <a:p>
            <a:pPr algn="ctr"/>
            <a:r>
              <a:rPr lang="en-US" sz="3600" b="1" spc="50" dirty="0" smtClean="0">
                <a:ln w="11430"/>
                <a:solidFill>
                  <a:srgbClr val="006600"/>
                </a:solidFill>
                <a:effectLst>
                  <a:outerShdw blurRad="76200" dist="50800" dir="5400000" algn="tl" rotWithShape="0">
                    <a:srgbClr val="000000">
                      <a:alpha val="65000"/>
                    </a:srgbClr>
                  </a:outerShdw>
                </a:effectLst>
                <a:latin typeface="Arial Black" panose="020B0A04020102020204" pitchFamily="34" charset="0"/>
              </a:rPr>
              <a:t>Now it is high time to guess the rhymes of the famous poet! </a:t>
            </a:r>
          </a:p>
          <a:p>
            <a:endPar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anose="020B0A04020102020204" pitchFamily="34" charset="0"/>
            </a:endParaRPr>
          </a:p>
          <a:p>
            <a:pPr algn="ctr"/>
            <a:r>
              <a:rPr lang="en-US" sz="4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anose="020B0A04020102020204" pitchFamily="34" charset="0"/>
              </a:rPr>
              <a:t>Ready? Steady? Go!</a:t>
            </a:r>
            <a:endParaRPr lang="ru-RU" sz="4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anose="020B0A04020102020204" pitchFamily="34" charset="0"/>
            </a:endParaRPr>
          </a:p>
        </p:txBody>
      </p:sp>
    </p:spTree>
    <p:extLst>
      <p:ext uri="{BB962C8B-B14F-4D97-AF65-F5344CB8AC3E}">
        <p14:creationId xmlns:p14="http://schemas.microsoft.com/office/powerpoint/2010/main" val="101588028"/>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125</TotalTime>
  <Words>499</Words>
  <Application>Microsoft Office PowerPoint</Application>
  <PresentationFormat>Экран (4:3)</PresentationFormat>
  <Paragraphs>60</Paragraphs>
  <Slides>21</Slides>
  <Notes>0</Notes>
  <HiddenSlides>0</HiddenSlides>
  <MMClips>1</MMClips>
  <ScaleCrop>false</ScaleCrop>
  <HeadingPairs>
    <vt:vector size="4" baseType="variant">
      <vt:variant>
        <vt:lpstr>Тема</vt:lpstr>
      </vt:variant>
      <vt:variant>
        <vt:i4>1</vt:i4>
      </vt:variant>
      <vt:variant>
        <vt:lpstr>Заголовки слайдов</vt:lpstr>
      </vt:variant>
      <vt:variant>
        <vt:i4>21</vt:i4>
      </vt:variant>
    </vt:vector>
  </HeadingPairs>
  <TitlesOfParts>
    <vt:vector size="22"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1</dc:creator>
  <cp:lastModifiedBy>1</cp:lastModifiedBy>
  <cp:revision>12</cp:revision>
  <dcterms:created xsi:type="dcterms:W3CDTF">2015-07-03T06:29:56Z</dcterms:created>
  <dcterms:modified xsi:type="dcterms:W3CDTF">2015-07-03T08:45:57Z</dcterms:modified>
</cp:coreProperties>
</file>