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91D0-8F09-4DD5-A6A2-8F38BF4CE554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BDF91-417D-40A9-B430-DCABAD93A7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91D0-8F09-4DD5-A6A2-8F38BF4CE554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BDF91-417D-40A9-B430-DCABAD93A7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91D0-8F09-4DD5-A6A2-8F38BF4CE554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BDF91-417D-40A9-B430-DCABAD93A7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91D0-8F09-4DD5-A6A2-8F38BF4CE554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BDF91-417D-40A9-B430-DCABAD93A7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91D0-8F09-4DD5-A6A2-8F38BF4CE554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BDF91-417D-40A9-B430-DCABAD93A7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91D0-8F09-4DD5-A6A2-8F38BF4CE554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BDF91-417D-40A9-B430-DCABAD93A7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91D0-8F09-4DD5-A6A2-8F38BF4CE554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BDF91-417D-40A9-B430-DCABAD93A7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91D0-8F09-4DD5-A6A2-8F38BF4CE554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BDF91-417D-40A9-B430-DCABAD93A7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91D0-8F09-4DD5-A6A2-8F38BF4CE554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BDF91-417D-40A9-B430-DCABAD93A7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91D0-8F09-4DD5-A6A2-8F38BF4CE554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BDF91-417D-40A9-B430-DCABAD93A7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91D0-8F09-4DD5-A6A2-8F38BF4CE554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BDF91-417D-40A9-B430-DCABAD93A7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291D0-8F09-4DD5-A6A2-8F38BF4CE554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BDF91-417D-40A9-B430-DCABAD93A7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3438" y="2130425"/>
            <a:ext cx="4214842" cy="1470025"/>
          </a:xfrm>
        </p:spPr>
        <p:txBody>
          <a:bodyPr>
            <a:normAutofit/>
          </a:bodyPr>
          <a:lstStyle/>
          <a:p>
            <a:r>
              <a:rPr lang="ru-RU" dirty="0" smtClean="0"/>
              <a:t>Тест по теме </a:t>
            </a:r>
            <a:br>
              <a:rPr lang="ru-RU" dirty="0" smtClean="0"/>
            </a:br>
            <a:r>
              <a:rPr lang="ru-RU" dirty="0" smtClean="0"/>
              <a:t>«Местоимение»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14942" y="3564227"/>
            <a:ext cx="3214710" cy="2074573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Составила: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Фотеева Елена Николаевна.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г</a:t>
            </a:r>
            <a:r>
              <a:rPr lang="ru-RU" sz="2000" dirty="0" smtClean="0">
                <a:solidFill>
                  <a:schemeClr val="tx2"/>
                </a:solidFill>
              </a:rPr>
              <a:t>. </a:t>
            </a:r>
            <a:r>
              <a:rPr lang="ru-RU" sz="2000" dirty="0" smtClean="0">
                <a:solidFill>
                  <a:schemeClr val="tx2"/>
                </a:solidFill>
              </a:rPr>
              <a:t>Каменск-Уральский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Свердловская область</a:t>
            </a:r>
            <a:endParaRPr lang="ru-RU" sz="2000" dirty="0" smtClean="0">
              <a:solidFill>
                <a:schemeClr val="tx2"/>
              </a:solidFill>
            </a:endParaRPr>
          </a:p>
          <a:p>
            <a:r>
              <a:rPr lang="ru-RU" sz="2000" dirty="0" smtClean="0">
                <a:solidFill>
                  <a:schemeClr val="tx2"/>
                </a:solidFill>
              </a:rPr>
              <a:t>2014 г</a:t>
            </a: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5" name="Рисунок 4" descr="Рисунок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428604"/>
            <a:ext cx="4668616" cy="6000768"/>
          </a:xfrm>
          <a:prstGeom prst="rect">
            <a:avLst/>
          </a:prstGeom>
        </p:spPr>
      </p:pic>
      <p:pic>
        <p:nvPicPr>
          <p:cNvPr id="6" name="Рисунок 5" descr="Рисунок11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016" y="293968"/>
            <a:ext cx="8856984" cy="6540519"/>
          </a:xfrm>
          <a:prstGeom prst="rect">
            <a:avLst/>
          </a:prstGeom>
        </p:spPr>
      </p:pic>
    </p:spTree>
  </p:cSld>
  <p:clrMapOvr>
    <a:masterClrMapping/>
  </p:clrMapOvr>
  <p:transition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i="1" u="sng" dirty="0" smtClean="0">
                <a:solidFill>
                  <a:srgbClr val="FF0000"/>
                </a:solidFill>
              </a:rPr>
              <a:t>9. Какие предлоги можно использовать </a:t>
            </a:r>
            <a:br>
              <a:rPr lang="ru-RU" sz="3600" i="1" u="sng" dirty="0" smtClean="0">
                <a:solidFill>
                  <a:srgbClr val="FF0000"/>
                </a:solidFill>
              </a:rPr>
            </a:br>
            <a:r>
              <a:rPr lang="ru-RU" sz="3600" i="1" u="sng" dirty="0" smtClean="0">
                <a:solidFill>
                  <a:srgbClr val="FF0000"/>
                </a:solidFill>
              </a:rPr>
              <a:t>с  местоимением «мной»</a:t>
            </a:r>
            <a:endParaRPr lang="ru-RU" sz="3600" i="1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А) до</a:t>
            </a:r>
          </a:p>
          <a:p>
            <a:pPr>
              <a:buNone/>
            </a:pPr>
            <a:r>
              <a:rPr lang="ru-RU" dirty="0" smtClean="0"/>
              <a:t>Б) с (со)</a:t>
            </a:r>
          </a:p>
          <a:p>
            <a:pPr>
              <a:buNone/>
            </a:pPr>
            <a:r>
              <a:rPr lang="ru-RU" dirty="0" smtClean="0"/>
              <a:t>В) перед (передо)</a:t>
            </a:r>
          </a:p>
          <a:p>
            <a:pPr>
              <a:buNone/>
            </a:pPr>
            <a:r>
              <a:rPr lang="ru-RU" dirty="0" smtClean="0"/>
              <a:t>Г) к</a:t>
            </a:r>
            <a:endParaRPr lang="ru-RU" dirty="0"/>
          </a:p>
        </p:txBody>
      </p:sp>
      <p:pic>
        <p:nvPicPr>
          <p:cNvPr id="4" name="Рисунок 3" descr="Рисунок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6" y="3714752"/>
            <a:ext cx="2259874" cy="2390503"/>
          </a:xfrm>
          <a:prstGeom prst="rect">
            <a:avLst/>
          </a:prstGeom>
        </p:spPr>
      </p:pic>
    </p:spTree>
  </p:cSld>
  <p:clrMapOvr>
    <a:masterClrMapping/>
  </p:clrMapOvr>
  <p:transition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u="sng" dirty="0" smtClean="0">
                <a:solidFill>
                  <a:srgbClr val="FF0000"/>
                </a:solidFill>
              </a:rPr>
              <a:t>10. Где нужно вставит букву «Н»</a:t>
            </a:r>
            <a:endParaRPr lang="ru-RU" i="1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А) Дать  …ему.</a:t>
            </a:r>
          </a:p>
          <a:p>
            <a:pPr>
              <a:buNone/>
            </a:pPr>
            <a:r>
              <a:rPr lang="ru-RU" dirty="0" smtClean="0"/>
              <a:t>Б) Дружить  с …им.</a:t>
            </a:r>
          </a:p>
          <a:p>
            <a:pPr>
              <a:buNone/>
            </a:pPr>
            <a:r>
              <a:rPr lang="ru-RU" dirty="0" smtClean="0"/>
              <a:t>В) Знать  …её.</a:t>
            </a:r>
          </a:p>
          <a:p>
            <a:pPr>
              <a:buNone/>
            </a:pPr>
            <a:r>
              <a:rPr lang="ru-RU" dirty="0" smtClean="0"/>
              <a:t>Г) Покормить  …их.</a:t>
            </a:r>
            <a:endParaRPr lang="ru-RU" dirty="0"/>
          </a:p>
        </p:txBody>
      </p:sp>
      <p:pic>
        <p:nvPicPr>
          <p:cNvPr id="4" name="Рисунок 3" descr="Рисунок2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3571876"/>
            <a:ext cx="2500330" cy="2328872"/>
          </a:xfrm>
          <a:prstGeom prst="rect">
            <a:avLst/>
          </a:prstGeom>
        </p:spPr>
      </p:pic>
    </p:spTree>
  </p:cSld>
  <p:clrMapOvr>
    <a:masterClrMapping/>
  </p:clrMapOvr>
  <p:transition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FF0000"/>
                </a:solidFill>
              </a:rPr>
              <a:t>Проверка и оценка</a:t>
            </a:r>
            <a:endParaRPr lang="ru-RU" b="1" u="sng" dirty="0">
              <a:solidFill>
                <a:srgbClr val="FF00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87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Верный ответ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баллов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3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В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3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3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Б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3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4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Он,  я,  </a:t>
                      </a:r>
                    </a:p>
                    <a:p>
                      <a:pPr algn="ctr"/>
                      <a:r>
                        <a:rPr lang="ru-RU" sz="2800" dirty="0" smtClean="0"/>
                        <a:t>передо мной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3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 descr="Рисунок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578" y="4643446"/>
            <a:ext cx="1787857" cy="2098623"/>
          </a:xfrm>
          <a:prstGeom prst="rect">
            <a:avLst/>
          </a:prstGeom>
        </p:spPr>
      </p:pic>
    </p:spTree>
  </p:cSld>
  <p:clrMapOvr>
    <a:masterClrMapping/>
  </p:clrMapOvr>
  <p:transition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Продолжаем проверку!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39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784"/>
                <a:gridCol w="3657616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Верный ответ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баллов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5.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И.</a:t>
                      </a:r>
                      <a:r>
                        <a:rPr lang="ru-RU" sz="2400" baseline="0" dirty="0" smtClean="0"/>
                        <a:t>  ты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Р.  тебя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Д.  тебе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В.  тебя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Т.  тобой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П.  о  тебе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По числам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 единственном числе</a:t>
                      </a:r>
                    </a:p>
                    <a:p>
                      <a:r>
                        <a:rPr lang="ru-RU" sz="2400" dirty="0" smtClean="0"/>
                        <a:t>по родам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Рисунок2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5500702"/>
            <a:ext cx="2143140" cy="1214446"/>
          </a:xfrm>
          <a:prstGeom prst="rect">
            <a:avLst/>
          </a:prstGeom>
        </p:spPr>
      </p:pic>
    </p:spTree>
  </p:cSld>
  <p:clrMapOvr>
    <a:masterClrMapping/>
  </p:clrMapOvr>
  <p:transition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Продолжаем проверку!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142990"/>
          <a:ext cx="8229600" cy="5278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784"/>
                <a:gridCol w="3657616"/>
                <a:gridCol w="2743200"/>
              </a:tblGrid>
              <a:tr h="406010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Верный ответ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</a:t>
                      </a:r>
                      <a:r>
                        <a:rPr lang="ru-RU" baseline="0" dirty="0" smtClean="0"/>
                        <a:t> баллов</a:t>
                      </a:r>
                      <a:endParaRPr lang="ru-RU" dirty="0"/>
                    </a:p>
                  </a:txBody>
                  <a:tcPr/>
                </a:tc>
              </a:tr>
              <a:tr h="40601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6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б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</a:t>
                      </a:r>
                      <a:endParaRPr lang="ru-RU" sz="2000" dirty="0"/>
                    </a:p>
                  </a:txBody>
                  <a:tcPr/>
                </a:tc>
              </a:tr>
              <a:tr h="40601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7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б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</a:t>
                      </a:r>
                      <a:endParaRPr lang="ru-RU" sz="2000" dirty="0"/>
                    </a:p>
                  </a:txBody>
                  <a:tcPr/>
                </a:tc>
              </a:tr>
              <a:tr h="40601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8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Их – они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</a:tr>
              <a:tr h="406010"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Обо мне – 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</a:tr>
              <a:tr h="406010"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 них – они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</a:tr>
              <a:tr h="406010"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 ними – они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</a:tr>
              <a:tr h="406010"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Им – они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</a:tr>
              <a:tr h="406010"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 тобою - ты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</a:tr>
              <a:tr h="40601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9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Б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</a:tr>
              <a:tr h="406010"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</a:tr>
              <a:tr h="40601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б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</a:tr>
              <a:tr h="40601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Максимальное количество баллов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35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FF0000"/>
                </a:solidFill>
              </a:rPr>
              <a:t>Оценивание теста:</a:t>
            </a:r>
            <a:endParaRPr lang="ru-RU" b="1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«5» – от 33 до 35 баллов;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«4» – от 30 до 32 баллов;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«3» – от 17 до 29 баллов;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«2» – менее 17 баллов.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3" name="Рисунок 12" descr="Рисунок2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330" y="1000108"/>
            <a:ext cx="1643074" cy="1900243"/>
          </a:xfrm>
          <a:prstGeom prst="rect">
            <a:avLst/>
          </a:prstGeom>
        </p:spPr>
      </p:pic>
      <p:pic>
        <p:nvPicPr>
          <p:cNvPr id="14" name="Рисунок 13" descr="Рисунок2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4" y="4000504"/>
            <a:ext cx="2000264" cy="1857388"/>
          </a:xfrm>
          <a:prstGeom prst="rect">
            <a:avLst/>
          </a:prstGeom>
        </p:spPr>
      </p:pic>
      <p:pic>
        <p:nvPicPr>
          <p:cNvPr id="15" name="Рисунок 14" descr="Рисунок22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1670" y="4643446"/>
            <a:ext cx="956370" cy="1114425"/>
          </a:xfrm>
          <a:prstGeom prst="rect">
            <a:avLst/>
          </a:prstGeom>
        </p:spPr>
      </p:pic>
    </p:spTree>
  </p:cSld>
  <p:clrMapOvr>
    <a:masterClrMapping/>
  </p:clrMapOvr>
  <p:transition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31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46923" y="1600200"/>
            <a:ext cx="5850153" cy="4525963"/>
          </a:xfrm>
        </p:spPr>
      </p:pic>
      <p:sp>
        <p:nvSpPr>
          <p:cNvPr id="4" name="Прямоугольник 3"/>
          <p:cNvSpPr/>
          <p:nvPr/>
        </p:nvSpPr>
        <p:spPr>
          <a:xfrm>
            <a:off x="2319877" y="357166"/>
            <a:ext cx="45042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Рисунок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028572" cy="6352381"/>
          </a:xfrm>
          <a:prstGeom prst="rect">
            <a:avLst/>
          </a:prstGeom>
        </p:spPr>
      </p:pic>
    </p:spTree>
  </p:cSld>
  <p:clrMapOvr>
    <a:masterClrMapping/>
  </p:clrMapOvr>
  <p:transition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u="sng" dirty="0" smtClean="0">
                <a:solidFill>
                  <a:srgbClr val="FF0000"/>
                </a:solidFill>
              </a:rPr>
              <a:t>1. Продолжите предложение: </a:t>
            </a:r>
            <a:r>
              <a:rPr lang="ru-RU" i="1" u="sng" dirty="0">
                <a:solidFill>
                  <a:srgbClr val="FF0000"/>
                </a:solidFill>
              </a:rPr>
              <a:t>М</a:t>
            </a:r>
            <a:r>
              <a:rPr lang="ru-RU" i="1" u="sng" dirty="0" smtClean="0">
                <a:solidFill>
                  <a:srgbClr val="FF0000"/>
                </a:solidFill>
              </a:rPr>
              <a:t>естоимение обозначает …</a:t>
            </a:r>
            <a:endParaRPr lang="ru-RU" i="1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А) предмет;</a:t>
            </a:r>
          </a:p>
          <a:p>
            <a:pPr>
              <a:buNone/>
            </a:pPr>
            <a:r>
              <a:rPr lang="ru-RU" dirty="0" smtClean="0"/>
              <a:t>Б) признак предмета;</a:t>
            </a:r>
          </a:p>
          <a:p>
            <a:pPr>
              <a:buNone/>
            </a:pPr>
            <a:r>
              <a:rPr lang="ru-RU" dirty="0" smtClean="0"/>
              <a:t>В) количество. </a:t>
            </a:r>
            <a:endParaRPr lang="ru-RU" dirty="0"/>
          </a:p>
        </p:txBody>
      </p:sp>
      <p:pic>
        <p:nvPicPr>
          <p:cNvPr id="5" name="Рисунок 4" descr="Рисунок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214686"/>
            <a:ext cx="3901118" cy="2633254"/>
          </a:xfrm>
          <a:prstGeom prst="rect">
            <a:avLst/>
          </a:prstGeom>
        </p:spPr>
      </p:pic>
    </p:spTree>
  </p:cSld>
  <p:clrMapOvr>
    <a:masterClrMapping/>
  </p:clrMapOvr>
  <p:transition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u="sng" dirty="0" smtClean="0">
                <a:solidFill>
                  <a:srgbClr val="FF0000"/>
                </a:solidFill>
              </a:rPr>
              <a:t>2. Вместо каких частей речи могут употребляться местоимения?</a:t>
            </a:r>
            <a:endParaRPr lang="ru-RU" i="1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А) Существительных и глаголов;</a:t>
            </a:r>
          </a:p>
          <a:p>
            <a:pPr>
              <a:buNone/>
            </a:pPr>
            <a:r>
              <a:rPr lang="ru-RU" dirty="0" smtClean="0"/>
              <a:t>Б) Существительных , глаголов и прилагательных;</a:t>
            </a:r>
          </a:p>
          <a:p>
            <a:pPr>
              <a:buNone/>
            </a:pPr>
            <a:r>
              <a:rPr lang="ru-RU" dirty="0" smtClean="0"/>
              <a:t>В) Существительных.</a:t>
            </a:r>
            <a:endParaRPr lang="ru-RU" dirty="0"/>
          </a:p>
        </p:txBody>
      </p:sp>
      <p:pic>
        <p:nvPicPr>
          <p:cNvPr id="4" name="Рисунок 3" descr="1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206" y="4572008"/>
            <a:ext cx="1447800" cy="1447800"/>
          </a:xfrm>
          <a:prstGeom prst="rect">
            <a:avLst/>
          </a:prstGeom>
        </p:spPr>
      </p:pic>
    </p:spTree>
  </p:cSld>
  <p:clrMapOvr>
    <a:masterClrMapping/>
  </p:clrMapOvr>
  <p:transition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u="sng" dirty="0" smtClean="0">
                <a:solidFill>
                  <a:srgbClr val="FF0000"/>
                </a:solidFill>
              </a:rPr>
              <a:t>3. Личные местоимения в предложении чаще всего бывают …</a:t>
            </a:r>
            <a:endParaRPr lang="ru-RU" i="1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А) Второстепенными членами;</a:t>
            </a:r>
          </a:p>
          <a:p>
            <a:pPr>
              <a:buNone/>
            </a:pPr>
            <a:r>
              <a:rPr lang="ru-RU" dirty="0" smtClean="0"/>
              <a:t>Б) Подлежащим и второстепенными членами</a:t>
            </a:r>
          </a:p>
          <a:p>
            <a:pPr>
              <a:buNone/>
            </a:pPr>
            <a:r>
              <a:rPr lang="ru-RU" dirty="0" smtClean="0"/>
              <a:t>В) Сказуемыми.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6" y="4357694"/>
            <a:ext cx="2108718" cy="2157984"/>
          </a:xfrm>
          <a:prstGeom prst="rect">
            <a:avLst/>
          </a:prstGeom>
        </p:spPr>
      </p:pic>
    </p:spTree>
  </p:cSld>
  <p:clrMapOvr>
    <a:masterClrMapping/>
  </p:clrMapOvr>
  <p:transition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u="sng" dirty="0" smtClean="0">
                <a:solidFill>
                  <a:srgbClr val="FF0000"/>
                </a:solidFill>
              </a:rPr>
              <a:t>4. Выпишите местоимения</a:t>
            </a:r>
            <a:endParaRPr lang="ru-RU" i="1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Лес пахнет дубом и сосной,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За лето высох он от солнца.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 Я помню бал. Горели ярко свечи,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И группы пёстрые мелькали предо мной.</a:t>
            </a:r>
            <a:endParaRPr lang="ru-RU" dirty="0"/>
          </a:p>
        </p:txBody>
      </p:sp>
      <p:pic>
        <p:nvPicPr>
          <p:cNvPr id="5" name="Рисунок 4" descr="Рисунок18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2" y="1428736"/>
            <a:ext cx="2667000" cy="2638428"/>
          </a:xfrm>
          <a:prstGeom prst="rect">
            <a:avLst/>
          </a:prstGeom>
        </p:spPr>
      </p:pic>
    </p:spTree>
  </p:cSld>
  <p:clrMapOvr>
    <a:masterClrMapping/>
  </p:clrMapOvr>
  <p:transition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u="sng" dirty="0" smtClean="0">
                <a:solidFill>
                  <a:srgbClr val="FF0000"/>
                </a:solidFill>
              </a:rPr>
              <a:t>5. Просклоняйте местоимение «ты»</a:t>
            </a:r>
            <a:endParaRPr lang="ru-RU" i="1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- Как ещё изменяются местоимения?</a:t>
            </a:r>
            <a:endParaRPr lang="ru-RU" dirty="0"/>
          </a:p>
        </p:txBody>
      </p:sp>
      <p:pic>
        <p:nvPicPr>
          <p:cNvPr id="4" name="Рисунок 3" descr="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50" y="3571876"/>
            <a:ext cx="3179618" cy="2547257"/>
          </a:xfrm>
          <a:prstGeom prst="rect">
            <a:avLst/>
          </a:prstGeom>
        </p:spPr>
      </p:pic>
    </p:spTree>
  </p:cSld>
  <p:clrMapOvr>
    <a:masterClrMapping/>
  </p:clrMapOvr>
  <p:transition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u="sng" dirty="0" smtClean="0">
                <a:solidFill>
                  <a:srgbClr val="FF0000"/>
                </a:solidFill>
              </a:rPr>
              <a:t>6. В какой строке только личные местоимения 1-го лица?</a:t>
            </a:r>
            <a:endParaRPr lang="ru-RU" i="1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А) у тебя, для меня,  к нам, с вами.</a:t>
            </a:r>
          </a:p>
          <a:p>
            <a:pPr>
              <a:buNone/>
            </a:pPr>
            <a:r>
              <a:rPr lang="ru-RU" dirty="0" smtClean="0"/>
              <a:t>Б) мы, ко мне, о нас, при мне.</a:t>
            </a:r>
          </a:p>
          <a:p>
            <a:pPr>
              <a:buNone/>
            </a:pPr>
            <a:r>
              <a:rPr lang="ru-RU" dirty="0" smtClean="0"/>
              <a:t>В) к нему, с ней, обо мне, из-за вас. </a:t>
            </a:r>
            <a:endParaRPr lang="ru-RU" dirty="0"/>
          </a:p>
        </p:txBody>
      </p:sp>
      <p:pic>
        <p:nvPicPr>
          <p:cNvPr id="4" name="Рисунок 3" descr="1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64" y="4071942"/>
            <a:ext cx="1802909" cy="2019306"/>
          </a:xfrm>
          <a:prstGeom prst="rect">
            <a:avLst/>
          </a:prstGeom>
        </p:spPr>
      </p:pic>
    </p:spTree>
  </p:cSld>
  <p:clrMapOvr>
    <a:masterClrMapping/>
  </p:clrMapOvr>
  <p:transition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u="sng" dirty="0" smtClean="0">
                <a:solidFill>
                  <a:srgbClr val="FF0000"/>
                </a:solidFill>
              </a:rPr>
              <a:t>7. В какой строке все местоимения стоят в творительном падеже?</a:t>
            </a:r>
            <a:endParaRPr lang="ru-RU" i="1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А) Меня, тебя, его, её, нас, вас, их.</a:t>
            </a:r>
          </a:p>
          <a:p>
            <a:pPr>
              <a:buNone/>
            </a:pPr>
            <a:r>
              <a:rPr lang="ru-RU" dirty="0"/>
              <a:t>Б</a:t>
            </a:r>
            <a:r>
              <a:rPr lang="ru-RU" dirty="0" smtClean="0"/>
              <a:t>) Мной, тобой, им, ею, вами, нами, ими.</a:t>
            </a:r>
          </a:p>
          <a:p>
            <a:pPr>
              <a:buNone/>
            </a:pPr>
            <a:r>
              <a:rPr lang="ru-RU" dirty="0" smtClean="0"/>
              <a:t>В) Мне, тебе, ему, ей, нам, вам, им.</a:t>
            </a:r>
            <a:endParaRPr lang="ru-RU" dirty="0"/>
          </a:p>
        </p:txBody>
      </p:sp>
      <p:pic>
        <p:nvPicPr>
          <p:cNvPr id="4" name="Рисунок 3" descr="Рисунок19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2786058"/>
            <a:ext cx="3786196" cy="3857652"/>
          </a:xfrm>
          <a:prstGeom prst="rect">
            <a:avLst/>
          </a:prstGeom>
        </p:spPr>
      </p:pic>
    </p:spTree>
  </p:cSld>
  <p:clrMapOvr>
    <a:masterClrMapping/>
  </p:clrMapOvr>
  <p:transition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u="sng" dirty="0" smtClean="0">
                <a:solidFill>
                  <a:srgbClr val="FF0000"/>
                </a:solidFill>
              </a:rPr>
              <a:t>8. Образуйте начальную форму местоимений(напишите).</a:t>
            </a:r>
            <a:endParaRPr lang="ru-RU" i="1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А) их - …</a:t>
            </a:r>
          </a:p>
          <a:p>
            <a:pPr>
              <a:buNone/>
            </a:pPr>
            <a:r>
              <a:rPr lang="ru-RU" dirty="0" smtClean="0"/>
              <a:t>Б) (обо) мне - …</a:t>
            </a:r>
          </a:p>
          <a:p>
            <a:pPr>
              <a:buNone/>
            </a:pPr>
            <a:r>
              <a:rPr lang="ru-RU" dirty="0" smtClean="0"/>
              <a:t>В) (о) них - …</a:t>
            </a:r>
          </a:p>
          <a:p>
            <a:pPr>
              <a:buNone/>
            </a:pPr>
            <a:r>
              <a:rPr lang="ru-RU" dirty="0" smtClean="0"/>
              <a:t>Г) (с) ним - …</a:t>
            </a:r>
          </a:p>
          <a:p>
            <a:pPr>
              <a:buNone/>
            </a:pPr>
            <a:r>
              <a:rPr lang="ru-RU" dirty="0" smtClean="0"/>
              <a:t>Д) им - …</a:t>
            </a:r>
          </a:p>
          <a:p>
            <a:pPr>
              <a:buNone/>
            </a:pPr>
            <a:r>
              <a:rPr lang="ru-RU" dirty="0" smtClean="0"/>
              <a:t>ж) (с) тобою - … </a:t>
            </a:r>
            <a:endParaRPr lang="ru-RU" dirty="0"/>
          </a:p>
        </p:txBody>
      </p:sp>
      <p:pic>
        <p:nvPicPr>
          <p:cNvPr id="5" name="Рисунок 4" descr="Рисунок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2143116"/>
            <a:ext cx="3286148" cy="3326557"/>
          </a:xfrm>
          <a:prstGeom prst="rect">
            <a:avLst/>
          </a:prstGeom>
        </p:spPr>
      </p:pic>
    </p:spTree>
  </p:cSld>
  <p:clrMapOvr>
    <a:masterClrMapping/>
  </p:clrMapOvr>
  <p:transition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527</Words>
  <Application>Microsoft Office PowerPoint</Application>
  <PresentationFormat>Экран (4:3)</PresentationFormat>
  <Paragraphs>133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Тест по теме  «Местоимение»</vt:lpstr>
      <vt:lpstr>1. Продолжите предложение: Местоимение обозначает …</vt:lpstr>
      <vt:lpstr>2. Вместо каких частей речи могут употребляться местоимения?</vt:lpstr>
      <vt:lpstr>3. Личные местоимения в предложении чаще всего бывают …</vt:lpstr>
      <vt:lpstr>4. Выпишите местоимения</vt:lpstr>
      <vt:lpstr>5. Просклоняйте местоимение «ты»</vt:lpstr>
      <vt:lpstr>6. В какой строке только личные местоимения 1-го лица?</vt:lpstr>
      <vt:lpstr>7. В какой строке все местоимения стоят в творительном падеже?</vt:lpstr>
      <vt:lpstr>8. Образуйте начальную форму местоимений(напишите).</vt:lpstr>
      <vt:lpstr>9. Какие предлоги можно использовать  с  местоимением «мной»</vt:lpstr>
      <vt:lpstr>10. Где нужно вставит букву «Н»</vt:lpstr>
      <vt:lpstr>Проверка и оценка</vt:lpstr>
      <vt:lpstr>Продолжаем проверку!</vt:lpstr>
      <vt:lpstr>Продолжаем проверку!</vt:lpstr>
      <vt:lpstr>Оценивание теста: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Тест по теме  «Местоимение»</dc:title>
  <dc:creator>User</dc:creator>
  <cp:lastModifiedBy>Елена</cp:lastModifiedBy>
  <cp:revision>14</cp:revision>
  <dcterms:created xsi:type="dcterms:W3CDTF">2011-03-10T15:54:03Z</dcterms:created>
  <dcterms:modified xsi:type="dcterms:W3CDTF">2015-07-13T16:22:01Z</dcterms:modified>
</cp:coreProperties>
</file>