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F88803-8393-4F8D-80C9-861A31CC9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243C-7AA6-4BBD-854C-4D2A3FE259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DE2C-1B0E-4689-B671-C23FAEDF9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2A76E0-22FE-452F-9A37-C47811215B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D36E5F-519E-4524-A519-24404A574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D827-59FD-435F-8319-8523887E8A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8677-7283-469D-8E85-EDED823E09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B4E8D5-B498-4747-B3E1-387A1DD5DE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8353-9E01-4924-B459-F9AE6FE20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44E63A-A45B-434B-B1DD-3CC01450D9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BD4C74-2805-4F49-A89E-3165E2C518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0BDD86-C44B-4A2B-A11D-13D0A400D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ipe dir="r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jelektroagregat.ru/texnika-bezopasnosti/pervaya-pomoshh-pri-ozhoga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488" y="928670"/>
            <a:ext cx="2786082" cy="285752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Первая медицинская помощь </a:t>
            </a:r>
            <a:r>
              <a:rPr lang="ru-RU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при </a:t>
            </a:r>
            <a:r>
              <a:rPr lang="ru-RU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ожогах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4581128"/>
            <a:ext cx="3888432" cy="179379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2200" dirty="0" smtClean="0"/>
              <a:t>Составитель:</a:t>
            </a:r>
          </a:p>
          <a:p>
            <a:pPr algn="ctr"/>
            <a:r>
              <a:rPr lang="ru-RU" sz="2200" dirty="0" smtClean="0"/>
              <a:t>Фотеева Е.Н.</a:t>
            </a:r>
          </a:p>
          <a:p>
            <a:pPr algn="ctr"/>
            <a:r>
              <a:rPr lang="ru-RU" sz="2200" dirty="0"/>
              <a:t>у</a:t>
            </a:r>
            <a:r>
              <a:rPr lang="ru-RU" sz="2200" dirty="0" smtClean="0"/>
              <a:t>читель начальных классов</a:t>
            </a:r>
          </a:p>
          <a:p>
            <a:pPr algn="ctr"/>
            <a:r>
              <a:rPr lang="ru-RU" sz="2200" dirty="0" smtClean="0"/>
              <a:t>МБОУ «Средняя школа № 7»</a:t>
            </a:r>
          </a:p>
          <a:p>
            <a:pPr algn="ctr"/>
            <a:r>
              <a:rPr lang="ru-RU" sz="2200" dirty="0" smtClean="0"/>
              <a:t>Г. Каменск-Уральский</a:t>
            </a:r>
          </a:p>
          <a:p>
            <a:pPr algn="ctr"/>
            <a:r>
              <a:rPr lang="ru-RU" sz="2200" dirty="0" smtClean="0"/>
              <a:t>Свердловская </a:t>
            </a:r>
            <a:r>
              <a:rPr lang="ru-RU" sz="2200" dirty="0"/>
              <a:t>область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2015 г</a:t>
            </a:r>
            <a:endParaRPr lang="ru-RU" dirty="0"/>
          </a:p>
        </p:txBody>
      </p:sp>
      <p:pic>
        <p:nvPicPr>
          <p:cNvPr id="4" name="Рисунок 3" descr="1257618770_vrac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285728"/>
            <a:ext cx="2852740" cy="3929066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5" name="Рисунок 4" descr="orig_tr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4357694"/>
            <a:ext cx="2495541" cy="214312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</p:cSld>
  <p:clrMapOvr>
    <a:masterClrMapping/>
  </p:clrMapOvr>
  <p:transition spd="med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86304" cy="4525963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у вас случилось несчастье - вы или кто-то из ваших близких получил серьезный ожог, то необходимо срочно оказать первую медицинскую помощь до приезда врачей – в противном случае, осложнения могут вызвать необратимые реакции организма, что может повлечь за собой даже летальный исход.</a:t>
            </a:r>
          </a:p>
          <a:p>
            <a:endParaRPr lang="ru-RU" dirty="0"/>
          </a:p>
        </p:txBody>
      </p:sp>
      <p:pic>
        <p:nvPicPr>
          <p:cNvPr id="5" name="Содержимое 4" descr="ozeg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143504" y="1785926"/>
            <a:ext cx="3857652" cy="3593897"/>
          </a:xfrm>
          <a:ln w="57150">
            <a:solidFill>
              <a:schemeClr val="accent1"/>
            </a:solidFill>
          </a:ln>
        </p:spPr>
      </p:pic>
    </p:spTree>
  </p:cSld>
  <p:clrMapOvr>
    <a:masterClrMapping/>
  </p:clrMapOvr>
  <p:transition spd="med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4400552" cy="59024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При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незначительных ожогах нужно в первую очередь охладить пораженную область, погрузив ее на 10-15 минут в холодную воду или поместив под струю проточной холодной воды. Если ожог произошел в результате попадания кислоты, то для ее нейтрализации желательно сначала промыть пораженное место слабым мыльным или содовым раствором либо раствором борной кислоты и лишь после этого - водой. 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Содержимое 4" descr="izgorenici_voda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929190" y="1428736"/>
            <a:ext cx="3471858" cy="3983047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</p:cSld>
  <p:clrMapOvr>
    <a:masterClrMapping/>
  </p:clrMapOvr>
  <p:transition spd="med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901014" cy="30718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После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того как проделана эта процедура, обожженную поверхность следует обработать слабым раствором марганцовокислого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калия,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затем наложить на нее стерильную марлевую повязку. Инфекция - самое опасное осложнение ожога, поэтому нужно свести к минимуму открытый контакт раны с воздухом.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Однако,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избежание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дополнительного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травмирования,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повязка не должна быть слишком тугой и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плотной.</a:t>
            </a:r>
            <a:endParaRPr lang="ru-RU" sz="2400" dirty="0"/>
          </a:p>
        </p:txBody>
      </p:sp>
      <p:pic>
        <p:nvPicPr>
          <p:cNvPr id="4" name="Рисунок 3" descr="img_166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3571876"/>
            <a:ext cx="4881560" cy="3047996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</p:cSld>
  <p:clrMapOvr>
    <a:masterClrMapping/>
  </p:clrMapOvr>
  <p:transition spd="med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домашних условиях для местного лечения ожогов можно применять аэрозольные препараты, такие, как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левовинизоль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олазоль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пантенолидр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Приобрести их можно в любой ближайшей аптеке.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7" name="Рисунок 6" descr="f2_6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071942"/>
            <a:ext cx="1314450" cy="19812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8" name="Рисунок 7" descr="olasolu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357430"/>
            <a:ext cx="2540000" cy="41910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9" name="Рисунок 8" descr="xl71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50" y="2786058"/>
            <a:ext cx="2857500" cy="28575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</p:cSld>
  <p:clrMapOvr>
    <a:masterClrMapping/>
  </p:clrMapOvr>
  <p:transition spd="med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3"/>
            <a:ext cx="8229600" cy="342902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 же время при лечении ожогов очень эффективен сок столетника - он не только обеззараживает рану, но и способствует быстрому ее заживлению. Сорвите лист алоэ, тщательно вымойте его, сделайте срез чистым ножом, после чего выдавите сок на поврежденную кожу и дайте ему впитаться. Если обожжена слизистая оболочка рта, избавиться от неприятных симптомов позволит сырой яичный белок.</a:t>
            </a:r>
            <a:endParaRPr lang="ru-RU" sz="2000" dirty="0"/>
          </a:p>
        </p:txBody>
      </p:sp>
      <p:pic>
        <p:nvPicPr>
          <p:cNvPr id="4" name="Рисунок 3" descr="00000001_29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3143248"/>
            <a:ext cx="5867400" cy="3248025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</p:cSld>
  <p:clrMapOvr>
    <a:masterClrMapping/>
  </p:clrMapOvr>
  <p:transition spd="med"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Источник иллюстраций:</a:t>
            </a:r>
          </a:p>
          <a:p>
            <a:pPr marL="0" indent="0">
              <a:buNone/>
            </a:pP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  <a:hlinkClick r:id="rId3"/>
              </a:rPr>
              <a:t>https</a:t>
            </a:r>
            <a:r>
              <a:rPr lang="en-US" b="1" dirty="0">
                <a:latin typeface="Batang" panose="02030600000101010101" pitchFamily="18" charset="-127"/>
                <a:ea typeface="Batang" panose="02030600000101010101" pitchFamily="18" charset="-127"/>
                <a:hlinkClick r:id="rId3"/>
              </a:rPr>
              <a:t>://yandex.ru/images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  <a:hlinkClick r:id="rId3"/>
              </a:rPr>
              <a:t>/</a:t>
            </a:r>
            <a:endParaRPr lang="ru-RU" b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Источник информации:</a:t>
            </a:r>
          </a:p>
          <a:p>
            <a:pPr marL="0" indent="0">
              <a:buNone/>
            </a:pPr>
            <a:r>
              <a:rPr lang="en-US" b="1" dirty="0">
                <a:latin typeface="Batang" panose="02030600000101010101" pitchFamily="18" charset="-127"/>
                <a:ea typeface="Batang" panose="02030600000101010101" pitchFamily="18" charset="-127"/>
                <a:hlinkClick r:id="rId4"/>
              </a:rPr>
              <a:t>http://</a:t>
            </a:r>
            <a:r>
              <a:rPr lang="en-US" b="1" dirty="0" smtClean="0">
                <a:latin typeface="Batang" panose="02030600000101010101" pitchFamily="18" charset="-127"/>
                <a:ea typeface="Batang" panose="02030600000101010101" pitchFamily="18" charset="-127"/>
                <a:hlinkClick r:id="rId4"/>
              </a:rPr>
              <a:t>jelektroagregat.ru/texnika-bezopasnosti/pervaya-pomoshh-pri-ozhogax.html</a:t>
            </a:r>
            <a:endParaRPr lang="ru-RU" b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ru-RU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93096"/>
            <a:ext cx="2219325" cy="2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058863"/>
      </p:ext>
    </p:extLst>
  </p:cSld>
  <p:clrMapOvr>
    <a:masterClrMapping/>
  </p:clrMapOvr>
  <p:transition spd="med">
    <p:wipe dir="r"/>
    <p:sndAc>
      <p:stSnd>
        <p:snd r:embed="rId2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302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Первая медицинская помощь  при ожогах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медицинская помощь при ожогах</dc:title>
  <dc:subject/>
  <dc:creator>User</dc:creator>
  <cp:keywords/>
  <dc:description/>
  <cp:lastModifiedBy>Елена</cp:lastModifiedBy>
  <cp:revision>11</cp:revision>
  <dcterms:created xsi:type="dcterms:W3CDTF">2011-04-12T14:36:32Z</dcterms:created>
  <dcterms:modified xsi:type="dcterms:W3CDTF">2015-07-19T15:14:57Z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TC101080291049</vt:lpwstr>
  </property>
</Properties>
</file>