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0" r:id="rId3"/>
    <p:sldId id="258" r:id="rId4"/>
    <p:sldId id="267" r:id="rId5"/>
    <p:sldId id="265" r:id="rId6"/>
    <p:sldId id="266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9B400-91AB-4CA8-9585-4510D8A29C56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2F7C-8BCE-43E6-A473-6C9AE95E0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появляются при нажатии на номер вопроса </a:t>
            </a:r>
            <a:r>
              <a:rPr lang="ru-RU" dirty="0" smtClean="0"/>
              <a:t>– используются триггеры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2F7C-8BCE-43E6-A473-6C9AE95E0C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к пояснениям и иллюстрациям – по гиперссылкам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2F7C-8BCE-43E6-A473-6C9AE95E0C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9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CBC3-BC3A-47E0-B0C4-1C5DAD0B4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4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3825"/>
            <a:ext cx="822007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B61-00C6-42FD-82DA-5F1D9BF9E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1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4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7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0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5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4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0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4250-3400-422A-9CC0-CFA470DFAC9D}" type="datetimeFigureOut">
              <a:rPr lang="ru-RU" smtClean="0"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9DC2-2BD7-4B92-86F2-5D4041E22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120" y="114739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sz="2400" dirty="0" smtClean="0"/>
              <a:t>Кроссворд </a:t>
            </a:r>
            <a:r>
              <a:rPr lang="ru-RU" sz="2400" dirty="0"/>
              <a:t>к уроку биологии в </a:t>
            </a:r>
            <a:r>
              <a:rPr lang="ru-RU" sz="2400" dirty="0" smtClean="0"/>
              <a:t>5 классе </a:t>
            </a:r>
            <a:r>
              <a:rPr lang="ru-RU" sz="2400" dirty="0"/>
              <a:t>(базовый уровень) </a:t>
            </a:r>
            <a:endParaRPr lang="ru-RU" sz="2400" dirty="0" smtClean="0"/>
          </a:p>
          <a:p>
            <a:pPr marL="44450" algn="ctr"/>
            <a:r>
              <a:rPr lang="ru-RU" sz="2400" dirty="0" smtClean="0"/>
              <a:t>по теме</a:t>
            </a:r>
          </a:p>
          <a:p>
            <a:pPr marL="44450" algn="ctr"/>
            <a:r>
              <a:rPr lang="ru-RU" sz="2400" dirty="0" smtClean="0"/>
              <a:t> </a:t>
            </a:r>
            <a:r>
              <a:rPr lang="ru-RU" altLang="ru-RU" sz="2400" b="1" dirty="0" smtClean="0"/>
              <a:t>«Астероиды. Кометы. Метеоры и метеориты»</a:t>
            </a:r>
            <a:endParaRPr lang="ru-RU" alt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253" y="2924944"/>
            <a:ext cx="768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err="1"/>
              <a:t>Арбаты</a:t>
            </a:r>
            <a:r>
              <a:rPr lang="ru-RU" altLang="ru-RU" dirty="0"/>
              <a:t> – 2015г.</a:t>
            </a:r>
          </a:p>
        </p:txBody>
      </p:sp>
    </p:spTree>
    <p:extLst>
      <p:ext uri="{BB962C8B-B14F-4D97-AF65-F5344CB8AC3E}">
        <p14:creationId xmlns:p14="http://schemas.microsoft.com/office/powerpoint/2010/main" val="42605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3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Астероиды. Кометы. Метеоры и метеориты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4650"/>
              </p:ext>
            </p:extLst>
          </p:nvPr>
        </p:nvGraphicFramePr>
        <p:xfrm>
          <a:off x="683568" y="1556792"/>
          <a:ext cx="7776863" cy="3024336"/>
        </p:xfrm>
        <a:graphic>
          <a:graphicData uri="http://schemas.openxmlformats.org/drawingml/2006/table">
            <a:tbl>
              <a:tblPr/>
              <a:tblGrid>
                <a:gridCol w="695430"/>
                <a:gridCol w="695430"/>
                <a:gridCol w="638676"/>
                <a:gridCol w="638676"/>
                <a:gridCol w="638676"/>
                <a:gridCol w="1276595"/>
                <a:gridCol w="638676"/>
                <a:gridCol w="638676"/>
                <a:gridCol w="638676"/>
                <a:gridCol w="638676"/>
                <a:gridCol w="638676"/>
              </a:tblGrid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C00000"/>
                          </a:solidFill>
                          <a:effectLst/>
                          <a:latin typeface="Baskerville Old Face"/>
                          <a:ea typeface="Times New Roman"/>
                          <a:cs typeface="Arial CYR"/>
                        </a:rPr>
                        <a:t>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C00000"/>
                          </a:solidFill>
                          <a:effectLst/>
                          <a:latin typeface="Baskerville Old Face"/>
                          <a:ea typeface="Times New Roman"/>
                          <a:cs typeface="Arial CYR"/>
                        </a:rPr>
                        <a:t>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CYR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703657"/>
            <a:ext cx="903649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Вспышка света, возникающая при сгорании в земной атмосфере частичек космической пыли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Космическое тело, упавшее на Землю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Малая планета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«Волосатая» звезда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63586"/>
              </p:ext>
            </p:extLst>
          </p:nvPr>
        </p:nvGraphicFramePr>
        <p:xfrm>
          <a:off x="457202" y="1746777"/>
          <a:ext cx="8291262" cy="4232808"/>
        </p:xfrm>
        <a:graphic>
          <a:graphicData uri="http://schemas.openxmlformats.org/drawingml/2006/table">
            <a:tbl>
              <a:tblPr/>
              <a:tblGrid>
                <a:gridCol w="735997"/>
                <a:gridCol w="735997"/>
                <a:gridCol w="675863"/>
                <a:gridCol w="675863"/>
                <a:gridCol w="787022"/>
                <a:gridCol w="1080120"/>
                <a:gridCol w="835282"/>
                <a:gridCol w="820902"/>
                <a:gridCol w="530824"/>
                <a:gridCol w="675863"/>
                <a:gridCol w="737529"/>
              </a:tblGrid>
              <a:tr h="105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>
                          <a:solidFill>
                            <a:srgbClr val="C00000"/>
                          </a:solidFill>
                          <a:effectLst/>
                          <a:latin typeface="Baskerville Old Face"/>
                          <a:ea typeface="Times New Roman"/>
                          <a:cs typeface="Arial CYR"/>
                        </a:rPr>
                        <a:t>E</a:t>
                      </a:r>
                      <a:endParaRPr lang="ru-RU" sz="9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kern="1200" dirty="0">
                          <a:solidFill>
                            <a:srgbClr val="C00000"/>
                          </a:solidFill>
                          <a:effectLst/>
                          <a:latin typeface="Baskerville Old Face"/>
                          <a:ea typeface="Times New Roman"/>
                          <a:cs typeface="Arial CYR"/>
                        </a:rPr>
                        <a:t>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7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17365D"/>
                          </a:solidFill>
                          <a:effectLst/>
                          <a:latin typeface="Arial CYR"/>
                          <a:ea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>
                          <a:solidFill>
                            <a:srgbClr val="17365D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>
                          <a:solidFill>
                            <a:srgbClr val="17365D"/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17365D"/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kern="1200" dirty="0">
                          <a:solidFill>
                            <a:srgbClr val="C00000"/>
                          </a:solidFill>
                          <a:effectLst/>
                          <a:latin typeface="Baskerville Old Face"/>
                          <a:ea typeface="Times New Roman"/>
                          <a:cs typeface="Arial CYR"/>
                        </a:rPr>
                        <a:t>И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17365D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00B050"/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>
                          <a:solidFill>
                            <a:srgbClr val="403152"/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403152"/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403152"/>
                          </a:solidFill>
                          <a:effectLst/>
                          <a:latin typeface="Arial CYR"/>
                          <a:ea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403152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solidFill>
                            <a:srgbClr val="403152"/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>
                          <a:solidFill>
                            <a:srgbClr val="80808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8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6972" y="358006"/>
            <a:ext cx="2221384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6012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800460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360040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Arial CYR"/>
                <a:ea typeface="Times New Roman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996952"/>
            <a:ext cx="360040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CYR"/>
                <a:ea typeface="Times New Roman"/>
              </a:rPr>
              <a:t>2</a:t>
            </a:r>
            <a:endParaRPr lang="ru-RU" sz="3600" b="1" dirty="0">
              <a:latin typeface="Arial CYR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4077072"/>
            <a:ext cx="360040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CYR"/>
                <a:ea typeface="Times New Roman"/>
              </a:rPr>
              <a:t>3</a:t>
            </a:r>
            <a:endParaRPr lang="ru-RU" sz="3600" b="1" dirty="0">
              <a:latin typeface="Arial CYR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644" y="5157192"/>
            <a:ext cx="360040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CYR"/>
                <a:ea typeface="Times New Roman"/>
              </a:rPr>
              <a:t>4</a:t>
            </a:r>
            <a:endParaRPr lang="ru-RU" sz="3600" b="1" dirty="0">
              <a:latin typeface="Arial CYR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800460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800460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800460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86652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286652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286652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286652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00392" y="286652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7864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00392" y="394664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502676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502676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47864" y="502676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92080" y="502676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5026764"/>
            <a:ext cx="576064" cy="93610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Астероиды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Кометы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sldjump"/>
              </a:rPr>
              <a:t>Метеоры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Метеориты</a:t>
            </a:r>
            <a:r>
              <a:rPr kumimoji="0" lang="ru-RU" sz="10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 action="ppaction://hlinksldjump"/>
              </a:rPr>
              <a:t/>
            </a:r>
            <a:br>
              <a:rPr kumimoji="0" lang="ru-RU" sz="10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 action="ppaction://hlinksldjump"/>
              </a:rPr>
            </a:br>
            <a:endParaRPr lang="ru-RU" sz="10700" dirty="0"/>
          </a:p>
        </p:txBody>
      </p:sp>
    </p:spTree>
    <p:extLst>
      <p:ext uri="{BB962C8B-B14F-4D97-AF65-F5344CB8AC3E}">
        <p14:creationId xmlns:p14="http://schemas.microsoft.com/office/powerpoint/2010/main" val="22337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4838" cy="25304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latin typeface="Times New Roman" pitchFamily="18" charset="0"/>
              </a:rPr>
              <a:t>Метеоры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</a:rPr>
              <a:t>(от греч.«</a:t>
            </a:r>
            <a:r>
              <a:rPr lang="ru-RU" sz="3200" dirty="0" err="1" smtClean="0">
                <a:latin typeface="Times New Roman" pitchFamily="18" charset="0"/>
              </a:rPr>
              <a:t>метеорос</a:t>
            </a:r>
            <a:r>
              <a:rPr lang="ru-RU" sz="3200" dirty="0" smtClean="0">
                <a:latin typeface="Times New Roman" pitchFamily="18" charset="0"/>
              </a:rPr>
              <a:t>» - парящий в воздухе) — космические частицы, которые раскаляются в результате трения об атмосферу, вспыхивают и сгорают на высоте 80-100 км. над Землей.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4" y="2924944"/>
            <a:ext cx="8352928" cy="337262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32-конечная звезда 2">
            <a:hlinkClick r:id="rId4" action="ppaction://hlinksldjump"/>
          </p:cNvPr>
          <p:cNvSpPr/>
          <p:nvPr/>
        </p:nvSpPr>
        <p:spPr>
          <a:xfrm>
            <a:off x="7452320" y="6297565"/>
            <a:ext cx="1584176" cy="56043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0247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4463"/>
            <a:ext cx="8049840" cy="20604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latin typeface="Times New Roman" pitchFamily="18" charset="0"/>
                <a:cs typeface="Tahoma" pitchFamily="34" charset="0"/>
              </a:rPr>
              <a:t>Метеориты</a:t>
            </a:r>
            <a:r>
              <a:rPr lang="ru-RU" sz="3200" dirty="0" smtClean="0">
                <a:latin typeface="Times New Roman" pitchFamily="18" charset="0"/>
                <a:cs typeface="Tahoma" pitchFamily="34" charset="0"/>
              </a:rPr>
              <a:t>- это обломки астероидов, космические  тела, не успевшие сгореть в атмосфере и падающие на Землю.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78242"/>
            <a:ext cx="6840760" cy="40512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конечная звезда 3">
            <a:hlinkClick r:id="rId4" action="ppaction://hlinksldjump"/>
          </p:cNvPr>
          <p:cNvSpPr/>
          <p:nvPr/>
        </p:nvSpPr>
        <p:spPr>
          <a:xfrm>
            <a:off x="7452320" y="6297565"/>
            <a:ext cx="1584176" cy="56043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8600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4838" cy="15557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latin typeface="Times New Roman" pitchFamily="18" charset="0"/>
              </a:rPr>
              <a:t>Астероиды</a:t>
            </a:r>
            <a:r>
              <a:rPr lang="ru-RU" sz="3200" dirty="0" smtClean="0">
                <a:latin typeface="Times New Roman" pitchFamily="18" charset="0"/>
              </a:rPr>
              <a:t> — это небольшие, неправильной формы небесные тела диаметром от 1 до нескольких десятков километров.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447925"/>
            <a:ext cx="2551113" cy="39671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00225"/>
            <a:ext cx="3060700" cy="2879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068763"/>
            <a:ext cx="2422525" cy="23399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конечная звезда 5">
            <a:hlinkClick r:id="rId6" action="ppaction://hlinksldjump"/>
          </p:cNvPr>
          <p:cNvSpPr/>
          <p:nvPr/>
        </p:nvSpPr>
        <p:spPr>
          <a:xfrm>
            <a:off x="7452320" y="6297565"/>
            <a:ext cx="1584176" cy="56043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68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2272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Кометы </a:t>
            </a:r>
            <a:r>
              <a:rPr lang="ru-RU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</a:t>
            </a:r>
            <a:r>
              <a:rPr lang="ru-RU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 — небольшие небесные тела, имеющие туманный вид, обращающиеся вокруг Солнца обычно по вытянутым орбитам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08912" cy="3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2-конечная звезда 4">
            <a:hlinkClick r:id="rId4" action="ppaction://hlinksldjump"/>
          </p:cNvPr>
          <p:cNvSpPr/>
          <p:nvPr/>
        </p:nvSpPr>
        <p:spPr>
          <a:xfrm>
            <a:off x="7452320" y="6297565"/>
            <a:ext cx="1584176" cy="56043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6488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/>
                </a:solidFill>
              </a:rPr>
              <a:t>Автор учебника: </a:t>
            </a:r>
            <a:r>
              <a:rPr lang="ru-RU" altLang="ru-RU" sz="2400" dirty="0" smtClean="0">
                <a:solidFill>
                  <a:schemeClr val="tx1"/>
                </a:solidFill>
              </a:rPr>
              <a:t>Плешаков  А.А. Природоведение. 5 класс: Учебник </a:t>
            </a:r>
            <a:r>
              <a:rPr lang="ru-RU" altLang="ru-RU" sz="2400" dirty="0" smtClean="0">
                <a:solidFill>
                  <a:schemeClr val="tx1"/>
                </a:solidFill>
              </a:rPr>
              <a:t>для учащихся общеобразовательных </a:t>
            </a:r>
            <a:r>
              <a:rPr lang="ru-RU" altLang="ru-RU" sz="2400" dirty="0" smtClean="0">
                <a:solidFill>
                  <a:schemeClr val="tx1"/>
                </a:solidFill>
              </a:rPr>
              <a:t>учреждений / А.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А.Плешаков</a:t>
            </a:r>
            <a:r>
              <a:rPr lang="ru-RU" altLang="ru-RU" sz="2400" dirty="0" smtClean="0">
                <a:solidFill>
                  <a:schemeClr val="tx1"/>
                </a:solidFill>
              </a:rPr>
              <a:t>, Н.И. Сонин -  </a:t>
            </a:r>
            <a:r>
              <a:rPr lang="ru-RU" altLang="ru-RU" sz="2400" dirty="0" smtClean="0">
                <a:solidFill>
                  <a:schemeClr val="tx1"/>
                </a:solidFill>
              </a:rPr>
              <a:t>М. </a:t>
            </a:r>
            <a:r>
              <a:rPr lang="ru-RU" altLang="ru-RU" sz="2400" dirty="0" smtClean="0">
                <a:solidFill>
                  <a:schemeClr val="tx1"/>
                </a:solidFill>
              </a:rPr>
              <a:t>: Дрофа, 2012. – 174,</a:t>
            </a:r>
            <a:r>
              <a:rPr lang="en-US" altLang="ru-RU" sz="2400" dirty="0" smtClean="0">
                <a:solidFill>
                  <a:schemeClr val="tx1"/>
                </a:solidFill>
              </a:rPr>
              <a:t>[2</a:t>
            </a:r>
            <a:r>
              <a:rPr lang="en-US" altLang="ru-RU" sz="2400" dirty="0" smtClean="0"/>
              <a:t>]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</a:rPr>
              <a:t>c</a:t>
            </a:r>
            <a:r>
              <a:rPr lang="ru-RU" altLang="ru-RU" sz="2400" dirty="0" smtClean="0">
                <a:solidFill>
                  <a:schemeClr val="tx1"/>
                </a:solidFill>
              </a:rPr>
              <a:t>. : ил.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ru-RU" sz="2400" dirty="0" smtClean="0">
                <a:solidFill>
                  <a:schemeClr val="tx1"/>
                </a:solidFill>
              </a:rPr>
              <a:t>CD</a:t>
            </a:r>
            <a:r>
              <a:rPr lang="ru-RU" altLang="ru-RU" sz="2400" dirty="0" smtClean="0">
                <a:solidFill>
                  <a:schemeClr val="tx1"/>
                </a:solidFill>
              </a:rPr>
              <a:t>-диск. </a:t>
            </a:r>
            <a:r>
              <a:rPr lang="ru-RU" sz="2400" dirty="0"/>
              <a:t>Электронное учебное издание. Мультимедийное приложение к учебнику А.А. Плешакова. – М.: Дрофа, 2010.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/>
                </a:solidFill>
              </a:rPr>
              <a:t>С</a:t>
            </a:r>
            <a:r>
              <a:rPr lang="en-US" altLang="ru-RU" sz="2400" dirty="0" smtClean="0">
                <a:solidFill>
                  <a:schemeClr val="tx1"/>
                </a:solidFill>
              </a:rPr>
              <a:t>D</a:t>
            </a:r>
            <a:r>
              <a:rPr lang="ru-RU" altLang="ru-RU" sz="2400" dirty="0" smtClean="0">
                <a:solidFill>
                  <a:schemeClr val="tx1"/>
                </a:solidFill>
              </a:rPr>
              <a:t>-диск. </a:t>
            </a:r>
            <a:r>
              <a:rPr lang="ru-RU" sz="2400" dirty="0"/>
              <a:t>Природоведение. 5 класс. - М.: «1С: Образование», 2010 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19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313</Words>
  <Application>Microsoft Office PowerPoint</Application>
  <PresentationFormat>Экран (4:3)</PresentationFormat>
  <Paragraphs>107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Астероиды. Кометы. Метеоры и метеориты </vt:lpstr>
      <vt:lpstr>Презентация PowerPoint</vt:lpstr>
      <vt:lpstr> Астероиды Кометы Метеоры Метеориты </vt:lpstr>
      <vt:lpstr>Метеоры (от греч.«метеорос» - парящий в воздухе) — космические частицы, которые раскаляются в результате трения об атмосферу, вспыхивают и сгорают на высоте 80-100 км. над Землей.</vt:lpstr>
      <vt:lpstr>Метеориты- это обломки астероидов, космические  тела, не успевшие сгореть в атмосфере и падающие на Землю.</vt:lpstr>
      <vt:lpstr>Астероиды — это небольшие, неправильной формы небесные тела диаметром от 1 до нескольких десятков километров.</vt:lpstr>
      <vt:lpstr>Кометы   — небольшие небесные тела, имеющие туманный вид, обращающиеся вокруг Солнца обычно по вытянутым орбитам</vt:lpstr>
      <vt:lpstr>Литература 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10</cp:revision>
  <dcterms:created xsi:type="dcterms:W3CDTF">2015-07-18T18:22:11Z</dcterms:created>
  <dcterms:modified xsi:type="dcterms:W3CDTF">2015-07-19T03:58:48Z</dcterms:modified>
</cp:coreProperties>
</file>