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.png" ContentType="image/png"/>
  <Override PartName="/ppt/media/image5.png" ContentType="image/png"/>
  <Override PartName="/ppt/media/image1.png" ContentType="image/png"/>
  <Override PartName="/ppt/media/image4.png" ContentType="image/png"/>
  <Override PartName="/ppt/media/image3.png" ContentType="image/png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4e3b30"/>
          </a:solidFill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589120" y="2322720"/>
            <a:ext cx="8915040" cy="24544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5400">
                <a:solidFill>
                  <a:srgbClr val="262626"/>
                </a:solidFill>
                <a:latin typeface="Century Gothic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589120" y="4777200"/>
            <a:ext cx="8915040" cy="11260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595959"/>
                </a:solidFill>
                <a:latin typeface="Century Gothic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595959"/>
                </a:solidFill>
                <a:latin typeface="Century Gothic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595959"/>
                </a:solidFill>
                <a:latin typeface="Century Gothic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595959"/>
                </a:solidFill>
                <a:latin typeface="Century Gothic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595959"/>
                </a:solidFill>
                <a:latin typeface="Century Gothic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595959"/>
                </a:solidFill>
                <a:latin typeface="Century Gothic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595959"/>
                </a:solidFill>
                <a:latin typeface="Century Gothic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595959"/>
                </a:solidFill>
                <a:latin typeface="Century Gothic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595959"/>
                </a:solidFill>
                <a:latin typeface="Century Gothic"/>
              </a:rPr>
              <a:t>Девятый уровень структурыОбразец подзаголовка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8b8b8b"/>
                </a:solidFill>
                <a:latin typeface="Century Gothic"/>
              </a:rPr>
              <a:t>&lt;дата/время&gt;</a:t>
            </a:r>
            <a:r>
              <a:rPr lang="ru-RU" sz="900">
                <a:solidFill>
                  <a:srgbClr val="8b8b8b"/>
                </a:solidFill>
                <a:latin typeface="Century Gothic"/>
              </a:rPr>
              <a:t>22.7.15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E17121E1-71E1-4151-9161-A1A1A19141E1}" type="slidenum">
              <a:rPr lang="ru-RU" sz="2000">
                <a:solidFill>
                  <a:srgbClr val="feffff"/>
                </a:solidFill>
                <a:latin typeface="Century Gothic"/>
              </a:rPr>
              <a:t>&lt;номер&gt;</a:t>
            </a:fld>
            <a:fld id="{E1F171E1-21B1-4111-9131-011151D10101}" type="slidenum">
              <a:rPr lang="ru-RU" sz="2000">
                <a:solidFill>
                  <a:srgbClr val="feffff"/>
                </a:solidFill>
                <a:latin typeface="Century Gothic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4e3b30"/>
          </a:solidFill>
        </p:spPr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262626"/>
                </a:solidFill>
                <a:latin typeface="Century Gothic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404040"/>
                </a:solidFill>
                <a:latin typeface="Century Gothic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404040"/>
                </a:solidFill>
                <a:latin typeface="Century Gothic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404040"/>
                </a:solidFill>
                <a:latin typeface="Century Gothic"/>
              </a:rPr>
              <a:t>Восьмой уровень структуры</a:t>
            </a:r>
            <a:endParaRPr/>
          </a:p>
          <a:p>
            <a:pPr>
              <a:buSzPct val="45000"/>
              <a:buFont typeface="Wingdings 3"/>
              <a:buChar char=""/>
            </a:pPr>
            <a:r>
              <a:rPr lang="ru-RU">
                <a:solidFill>
                  <a:srgbClr val="404040"/>
                </a:solidFill>
                <a:latin typeface="Century Gothic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ru-RU" sz="1600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ru-RU" sz="1400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/>
          </a:p>
          <a:p>
            <a:pPr lvl="2">
              <a:buSzPct val="75000"/>
              <a:buFont typeface="Wingdings 3"/>
              <a:buChar char=""/>
            </a:pPr>
            <a:r>
              <a:rPr lang="ru-RU" sz="1200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/>
          </a:p>
          <a:p>
            <a:pPr lvl="3">
              <a:buSzPct val="45000"/>
              <a:buFont typeface="Wingdings 3"/>
              <a:buChar char=""/>
            </a:pPr>
            <a:r>
              <a:rPr lang="ru-RU" sz="1200">
                <a:solidFill>
                  <a:srgbClr val="404040"/>
                </a:solidFill>
                <a:latin typeface="Century Gothic"/>
              </a:rPr>
              <a:t>Пятый уровень</a:t>
            </a:r>
            <a:endParaRPr/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8b8b8b"/>
                </a:solidFill>
                <a:latin typeface="Century Gothic"/>
              </a:rPr>
              <a:t>&lt;дата/время&gt;</a:t>
            </a:r>
            <a:r>
              <a:rPr lang="ru-RU" sz="900">
                <a:solidFill>
                  <a:srgbClr val="8b8b8b"/>
                </a:solidFill>
                <a:latin typeface="Century Gothic"/>
              </a:rPr>
              <a:t>22.7.15</a:t>
            </a:r>
            <a:endParaRPr/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F1A1F1C1-D121-4131-A161-01D1B191F1B1}" type="slidenum">
              <a:rPr lang="ru-RU" sz="2000">
                <a:solidFill>
                  <a:srgbClr val="feffff"/>
                </a:solidFill>
                <a:latin typeface="Century Gothic"/>
              </a:rPr>
              <a:t>&lt;номер&gt;</a:t>
            </a:fld>
            <a:fld id="{B16181C1-D1F1-41C1-B1E1-71F11161F131}" type="slidenum">
              <a:rPr lang="ru-RU" sz="2000">
                <a:solidFill>
                  <a:srgbClr val="feffff"/>
                </a:solidFill>
                <a:latin typeface="Century Gothic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4e3b30"/>
          </a:solidFill>
        </p:spPr>
      </p:sp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2589120" y="2058840"/>
            <a:ext cx="8915040" cy="14684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4000">
                <a:solidFill>
                  <a:srgbClr val="262626"/>
                </a:solidFill>
                <a:latin typeface="Century Gothic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2589120" y="3530160"/>
            <a:ext cx="8915040" cy="8600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000">
                <a:solidFill>
                  <a:srgbClr val="595959"/>
                </a:solidFill>
                <a:latin typeface="Century Gothic"/>
              </a:rPr>
              <a:t>Восьмой уровень структуры</a:t>
            </a:r>
            <a:endParaRPr/>
          </a:p>
          <a:p>
            <a:r>
              <a:rPr lang="ru-RU" sz="2000">
                <a:solidFill>
                  <a:srgbClr val="595959"/>
                </a:solidFill>
                <a:latin typeface="Century Gothic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8b8b8b"/>
                </a:solidFill>
                <a:latin typeface="Century Gothic"/>
              </a:rPr>
              <a:t>&lt;дата/время&gt;</a:t>
            </a:r>
            <a:r>
              <a:rPr lang="ru-RU" sz="900">
                <a:solidFill>
                  <a:srgbClr val="8b8b8b"/>
                </a:solidFill>
                <a:latin typeface="Century Gothic"/>
              </a:rPr>
              <a:t>22.7.15</a:t>
            </a:r>
            <a:endParaRPr/>
          </a:p>
        </p:txBody>
      </p:sp>
      <p:sp>
        <p:nvSpPr>
          <p:cNvPr id="16" name="PlaceHolder 5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7" name="PlaceHolder 6"/>
          <p:cNvSpPr>
            <a:spLocks noGrp="1"/>
          </p:cNvSpPr>
          <p:nvPr>
            <p:ph type="sldNum"/>
          </p:nvPr>
        </p:nvSpPr>
        <p:spPr>
          <a:xfrm>
            <a:off x="531720" y="324396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01F151F1-0181-4171-9131-D18151F19111}" type="slidenum">
              <a:rPr lang="ru-RU" sz="2000">
                <a:solidFill>
                  <a:srgbClr val="feffff"/>
                </a:solidFill>
                <a:latin typeface="Century Gothic"/>
              </a:rPr>
              <a:t>&lt;номер&gt;</a:t>
            </a:fld>
            <a:fld id="{E121A1A1-D1E1-4191-8191-21812151C161}" type="slidenum">
              <a:rPr lang="ru-RU" sz="2000">
                <a:solidFill>
                  <a:srgbClr val="feffff"/>
                </a:solidFill>
                <a:latin typeface="Century Gothic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electro-nagrev.ru/primenenie/infrakrasnoe-otoplenie/obogrev-inkubatorov/" TargetMode="External"/><Relationship Id="rId2" Type="http://schemas.openxmlformats.org/officeDocument/2006/relationships/hyperlink" Target="http://electro-nagrev.ru/primenenie/infrakrasnoe-otoplenie/obogrev-inkubatorov/" TargetMode="External"/><Relationship Id="rId3" Type="http://schemas.openxmlformats.org/officeDocument/2006/relationships/hyperlink" Target="http://elemag-tpk.ru/pages/primenenie_infrakrasnyih_lamp_dlya_obogreva_inkubatorov/" TargetMode="External"/><Relationship Id="rId4" Type="http://schemas.openxmlformats.org/officeDocument/2006/relationships/hyperlink" Target="http://elemag-tpk.ru/pages/primenenie_infrakrasnyih_lamp_dlya_obogreva_inkubatorov/" TargetMode="External"/><Relationship Id="rId5" Type="http://schemas.openxmlformats.org/officeDocument/2006/relationships/hyperlink" Target="http://elakc.ru/obogrev-grunta.html" TargetMode="External"/><Relationship Id="rId6" Type="http://schemas.openxmlformats.org/officeDocument/2006/relationships/hyperlink" Target="http://elakc.ru/obogrev-grunta.html" TargetMode="External"/><Relationship Id="rId7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Shape 1"/>
          <p:cNvSpPr txBox="1"/>
          <p:nvPr/>
        </p:nvSpPr>
        <p:spPr>
          <a:xfrm>
            <a:off x="1800000" y="757800"/>
            <a:ext cx="8915040" cy="2662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400">
                <a:solidFill>
                  <a:srgbClr val="262626"/>
                </a:solidFill>
                <a:latin typeface="Century Gothic"/>
              </a:rPr>
              <a:t>Использование теплового действия электрического тока в устройстве теплиц и инкубаторов.</a:t>
            </a:r>
            <a:endParaRPr/>
          </a:p>
        </p:txBody>
      </p:sp>
      <p:sp>
        <p:nvSpPr>
          <p:cNvPr id="19" name="TextShape 2"/>
          <p:cNvSpPr txBox="1"/>
          <p:nvPr/>
        </p:nvSpPr>
        <p:spPr>
          <a:xfrm>
            <a:off x="2604960" y="3483720"/>
            <a:ext cx="9275040" cy="3587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595959"/>
                </a:solidFill>
              </a:rPr>
              <a:t>                                                                                                               </a:t>
            </a:r>
            <a:r>
              <a:rPr b="1" lang="ru-RU">
                <a:solidFill>
                  <a:srgbClr val="595959"/>
                </a:solidFill>
                <a:latin typeface="Times New Roman"/>
                <a:ea typeface="TimesNewRomanPSMT"/>
              </a:rPr>
              <a:t>Автор материала: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ученица 8  класса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Цыбина Галина МБОУ СОШ№1г. Покров,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 </a:t>
            </a:r>
            <a:r>
              <a:rPr b="1" lang="ru-RU">
                <a:solidFill>
                  <a:srgbClr val="595959"/>
                </a:solidFill>
                <a:latin typeface="Times New Roman"/>
              </a:rPr>
              <a:t>Петушинский район,Владимирская область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Руководитель: Чихачёва Н.Ю. 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учитель физики и математики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МБОУ СОШ№1г. Покров,</a:t>
            </a:r>
            <a:endParaRPr/>
          </a:p>
          <a:p>
            <a:pPr algn="r"/>
            <a:r>
              <a:rPr b="1" lang="ru-RU">
                <a:solidFill>
                  <a:srgbClr val="595959"/>
                </a:solidFill>
                <a:latin typeface="Times New Roman"/>
              </a:rPr>
              <a:t> </a:t>
            </a:r>
            <a:r>
              <a:rPr b="1" lang="ru-RU">
                <a:solidFill>
                  <a:srgbClr val="595959"/>
                </a:solidFill>
                <a:latin typeface="Times New Roman"/>
              </a:rPr>
              <a:t>Петушинский район,Владимирская область</a:t>
            </a:r>
            <a:endParaRPr/>
          </a:p>
          <a:p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-1441080" y="1119240"/>
            <a:ext cx="703800" cy="1235160"/>
          </a:xfrm>
          <a:prstGeom prst="rect">
            <a:avLst/>
          </a:prstGeom>
        </p:spPr>
      </p:sp>
      <p:pic>
        <p:nvPicPr>
          <p:cNvPr descr="" id="37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5240880" y="3152880"/>
            <a:ext cx="6833160" cy="31431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463320" y="0"/>
            <a:ext cx="1161468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2a2003"/>
                </a:solidFill>
                <a:latin typeface="Trebuchet MS"/>
              </a:rPr>
              <a:t>Преимущества кабельных систем обогрева</a:t>
            </a:r>
            <a:endParaRPr/>
          </a:p>
        </p:txBody>
      </p:sp>
      <p:sp>
        <p:nvSpPr>
          <p:cNvPr id="39" name="TextShape 2"/>
          <p:cNvSpPr txBox="1"/>
          <p:nvPr/>
        </p:nvSpPr>
        <p:spPr>
          <a:xfrm>
            <a:off x="223200" y="900000"/>
            <a:ext cx="11968920" cy="52200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2a2003"/>
                </a:solidFill>
                <a:latin typeface="Times New Roman"/>
              </a:rPr>
              <a:t>Долговечность — срок службы греющего кабеля 75 лет.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ru-RU" sz="3200">
                <a:solidFill>
                  <a:srgbClr val="2a2003"/>
                </a:solidFill>
                <a:latin typeface="Times New Roman"/>
              </a:rPr>
              <a:t>Обогрев газонов</a:t>
            </a:r>
            <a:r>
              <a:rPr lang="ru-RU" sz="3200">
                <a:solidFill>
                  <a:srgbClr val="2a2003"/>
                </a:solidFill>
                <a:latin typeface="Times New Roman"/>
              </a:rPr>
              <a:t> воздействует на корневую систему растений, распределяет тепло равномерно по всей площади.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2a2003"/>
                </a:solidFill>
                <a:latin typeface="Times New Roman"/>
              </a:rPr>
              <a:t>Постоянная рабочая готовность системы.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2a2003"/>
                </a:solidFill>
                <a:latin typeface="Times New Roman"/>
              </a:rPr>
              <a:t>Простое управление, автоматический температурный контроль.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2a2003"/>
                </a:solidFill>
                <a:latin typeface="Times New Roman"/>
              </a:rPr>
              <a:t>Минимальные затраты на строительство и обслуживание, экономичная эксплуатация</a:t>
            </a:r>
            <a:r>
              <a:rPr lang="ru-RU" sz="3600">
                <a:solidFill>
                  <a:srgbClr val="2a2003"/>
                </a:solidFill>
                <a:latin typeface="Trebuchet MS"/>
              </a:rPr>
              <a:t>.</a:t>
            </a:r>
            <a:endParaRPr/>
          </a:p>
          <a:p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-1099800" y="1962000"/>
            <a:ext cx="307800" cy="1235160"/>
          </a:xfrm>
          <a:prstGeom prst="rect">
            <a:avLst/>
          </a:prstGeom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38080" y="365040"/>
            <a:ext cx="10515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6000">
                <a:solidFill>
                  <a:srgbClr val="262626"/>
                </a:solidFill>
                <a:latin typeface="Century Gothic"/>
              </a:rPr>
              <a:t>            </a:t>
            </a:r>
            <a:r>
              <a:rPr lang="ru-RU" sz="6000">
                <a:solidFill>
                  <a:srgbClr val="262626"/>
                </a:solidFill>
                <a:latin typeface="Century Gothic"/>
              </a:rPr>
              <a:t>Что такое инкубатор?</a:t>
            </a:r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838080" y="2344320"/>
            <a:ext cx="10515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800"/>
              <a:t>Инкубатор-это </a:t>
            </a:r>
            <a:r>
              <a:rPr lang="ru-RU" sz="4800">
                <a:solidFill>
                  <a:srgbClr val="222222"/>
                </a:solidFill>
                <a:latin typeface="arial"/>
              </a:rPr>
              <a:t>аппарат для искусственного выведения птенцов домашних птиц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-1686600" y="1009800"/>
            <a:ext cx="457920" cy="1235160"/>
          </a:xfrm>
          <a:prstGeom prst="rect">
            <a:avLst/>
          </a:prstGeom>
        </p:spPr>
      </p:sp>
      <p:pic>
        <p:nvPicPr>
          <p:cNvPr descr="" id="44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47880" y="640440"/>
            <a:ext cx="5009760" cy="60955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38080" y="136440"/>
            <a:ext cx="10515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262626"/>
                </a:solidFill>
                <a:latin typeface="Century Gothic"/>
              </a:rPr>
              <a:t>                  </a:t>
            </a:r>
            <a:r>
              <a:rPr lang="ru-RU" sz="3600">
                <a:solidFill>
                  <a:srgbClr val="262626"/>
                </a:solidFill>
                <a:latin typeface="Century Gothic"/>
              </a:rPr>
              <a:t>Обогрев инкубаторов.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838080" y="941760"/>
            <a:ext cx="10515240" cy="57452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r>
              <a:rPr lang="ru-RU" sz="2400">
                <a:solidFill>
                  <a:srgbClr val="000000"/>
                </a:solidFill>
                <a:latin typeface="Verdana"/>
              </a:rPr>
              <a:t>В последние годы в сельском хозяйстве для вывода молодняка широко применяются инкубаторы. Использование инкубаторов показало свою высокую эффективность как для крупных сельскохозяйственных предприятий, так и для небольших домашних хозяйств.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Arial"/>
              </a:rPr>
              <a:t>На сегодняшний день используются в основном электрические инкубаторы. Но используемые в таких инкубаторах технологии обогрева яиц могут быть различны. Традиционные ТЭНовые и ламповые инкубаторы потихоньку отходят в прошлое, в силу своих недостатков уступая «место под Солнцем» более современным инкубаторам с применением инфракрасного обогрева.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0" y="0"/>
            <a:ext cx="12091680" cy="1492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800">
                <a:solidFill>
                  <a:srgbClr val="262626"/>
                </a:solidFill>
                <a:latin typeface="Century Gothic"/>
              </a:rPr>
              <a:t>Преимущества инфракрасных инкубаторов.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327600" y="1842480"/>
            <a:ext cx="11764080" cy="45169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45000"/>
              <a:buFont typeface="Century Gothic"/>
              <a:buAutoNum type="arabicPeriod"/>
            </a:pPr>
            <a:r>
              <a:rPr lang="ru-RU" sz="3200">
                <a:solidFill>
                  <a:srgbClr val="000000"/>
                </a:solidFill>
                <a:latin typeface="Arial, sans-serif"/>
              </a:rPr>
              <a:t>Снижение потребления электроэнергии в несколько раз.</a:t>
            </a:r>
            <a:endParaRPr/>
          </a:p>
          <a:p>
            <a:pPr algn="just">
              <a:buSzPct val="45000"/>
              <a:buFont typeface="Century Gothic"/>
              <a:buAutoNum type="arabicPeriod"/>
            </a:pPr>
            <a:r>
              <a:rPr lang="ru-RU" sz="3200">
                <a:solidFill>
                  <a:srgbClr val="000000"/>
                </a:solidFill>
                <a:latin typeface="Arial, sans-serif"/>
              </a:rPr>
              <a:t>Равномерный прогрев яиц.</a:t>
            </a:r>
            <a:endParaRPr/>
          </a:p>
          <a:p>
            <a:pPr algn="just">
              <a:buSzPct val="45000"/>
              <a:buFont typeface="Century Gothic"/>
              <a:buAutoNum type="arabicPeriod"/>
            </a:pPr>
            <a:r>
              <a:rPr lang="ru-RU" sz="3200">
                <a:solidFill>
                  <a:srgbClr val="000000"/>
                </a:solidFill>
                <a:latin typeface="Arial, sans-serif"/>
              </a:rPr>
              <a:t>Широкие возможности регулирования температуры.</a:t>
            </a:r>
            <a:endParaRPr/>
          </a:p>
          <a:p>
            <a:pPr algn="just">
              <a:buSzPct val="45000"/>
              <a:buFont typeface="Century Gothic"/>
              <a:buAutoNum type="arabicPeriod"/>
            </a:pPr>
            <a:r>
              <a:rPr lang="ru-RU" sz="3200">
                <a:solidFill>
                  <a:srgbClr val="000000"/>
                </a:solidFill>
                <a:latin typeface="Arial, sans-serif"/>
              </a:rPr>
              <a:t>Благодаря широкому выбору вариантов инфракрасных излучателей имеется возможность подобрать наиболее подходящий излучатель для конкретного инкубатора.</a:t>
            </a:r>
            <a:endParaRPr/>
          </a:p>
          <a:p>
            <a:pPr algn="just">
              <a:buSzPct val="45000"/>
              <a:buFont typeface="Century Gothic"/>
              <a:buAutoNum type="arabicPeriod"/>
            </a:pPr>
            <a:r>
              <a:rPr lang="ru-RU" sz="3200">
                <a:solidFill>
                  <a:srgbClr val="000000"/>
                </a:solidFill>
                <a:latin typeface="Arial, sans-serif"/>
              </a:rPr>
              <a:t>Инфракрасные инкубаторы более безопасны в эксплуатации, чем ТЭНовые и ламповые инкубаторы.</a:t>
            </a:r>
            <a:endParaRPr/>
          </a:p>
          <a:p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-1727640" y="1020240"/>
            <a:ext cx="1440720" cy="1325160"/>
          </a:xfrm>
          <a:prstGeom prst="rect">
            <a:avLst/>
          </a:prstGeom>
        </p:spPr>
      </p:sp>
      <p:pic>
        <p:nvPicPr>
          <p:cNvPr descr="" id="50" name="Рисунок 6"/>
          <p:cNvPicPr/>
          <p:nvPr/>
        </p:nvPicPr>
        <p:blipFill>
          <a:blip r:embed="rId1"/>
          <a:stretch>
            <a:fillRect/>
          </a:stretch>
        </p:blipFill>
        <p:spPr>
          <a:xfrm>
            <a:off x="523080" y="1838880"/>
            <a:ext cx="6095520" cy="45716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596600" y="951480"/>
            <a:ext cx="8911440" cy="822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262626"/>
                </a:solidFill>
                <a:latin typeface="Century Gothic"/>
              </a:rPr>
              <a:t>                      </a:t>
            </a:r>
            <a:r>
              <a:rPr lang="ru-RU" sz="3600">
                <a:solidFill>
                  <a:srgbClr val="262626"/>
                </a:solidFill>
                <a:latin typeface="Century Gothic"/>
              </a:rPr>
              <a:t>Ссылки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682560" y="1883520"/>
            <a:ext cx="10739880" cy="4380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1. </a:t>
            </a:r>
            <a:r>
              <a:rPr lang="ru-RU">
                <a:hlinkClick r:id="rId1"/>
              </a:rPr>
              <a:t>http://electro-nagrev.ru/primenenie/infrakrasnoe-otoplenie/obogrev-inkubatorov</a:t>
            </a:r>
            <a:r>
              <a:rPr lang="ru-RU">
                <a:hlinkClick r:id="rId2"/>
              </a:rPr>
              <a:t>/</a:t>
            </a:r>
            <a:endParaRPr/>
          </a:p>
          <a:p>
            <a:r>
              <a:rPr lang="ru-RU"/>
              <a:t>2. </a:t>
            </a:r>
            <a:r>
              <a:rPr lang="ru-RU">
                <a:hlinkClick r:id="rId3"/>
              </a:rPr>
              <a:t>http://elemag-tpk.ru/pages/primenenie_infrakrasnyih_lamp_dlya_obogreva_inkubatorov</a:t>
            </a:r>
            <a:r>
              <a:rPr lang="ru-RU">
                <a:hlinkClick r:id="rId4"/>
              </a:rPr>
              <a:t>/</a:t>
            </a:r>
            <a:endParaRPr/>
          </a:p>
          <a:p>
            <a:r>
              <a:rPr lang="ru-RU"/>
              <a:t>3. </a:t>
            </a:r>
            <a:r>
              <a:rPr lang="ru-RU">
                <a:hlinkClick r:id="rId5"/>
              </a:rPr>
              <a:t>http://</a:t>
            </a:r>
            <a:r>
              <a:rPr lang="ru-RU">
                <a:hlinkClick r:id="rId6"/>
              </a:rPr>
              <a:t>elakc.ru/obogrev-grunta.html</a:t>
            </a:r>
            <a:endParaRPr/>
          </a:p>
          <a:p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Shape 1"/>
          <p:cNvSpPr txBox="1"/>
          <p:nvPr/>
        </p:nvSpPr>
        <p:spPr>
          <a:xfrm>
            <a:off x="838080" y="133200"/>
            <a:ext cx="10515240" cy="1026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262626"/>
                </a:solidFill>
                <a:latin typeface="Century Gothic"/>
              </a:rPr>
              <a:t>                         </a:t>
            </a:r>
            <a:r>
              <a:rPr lang="ru-RU" sz="3600">
                <a:solidFill>
                  <a:srgbClr val="262626"/>
                </a:solidFill>
                <a:latin typeface="Century Gothic"/>
              </a:rPr>
              <a:t>Содержание.</a:t>
            </a:r>
            <a:endParaRPr/>
          </a:p>
        </p:txBody>
      </p:sp>
      <p:sp>
        <p:nvSpPr>
          <p:cNvPr id="21" name="TextShape 2"/>
          <p:cNvSpPr txBox="1"/>
          <p:nvPr/>
        </p:nvSpPr>
        <p:spPr>
          <a:xfrm>
            <a:off x="838080" y="1009800"/>
            <a:ext cx="10515240" cy="50943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AutoNum type="arabicPeriod"/>
            </a:pPr>
            <a:r>
              <a:rPr lang="ru-RU" sz="3200"/>
              <a:t>Что такое электрический ток.</a:t>
            </a:r>
            <a:endParaRPr/>
          </a:p>
          <a:p>
            <a:pPr>
              <a:buSzPct val="45000"/>
              <a:buFont typeface="StarSymbol"/>
              <a:buAutoNum type="arabicPeriod"/>
            </a:pPr>
            <a:r>
              <a:rPr lang="ru-RU" sz="3200"/>
              <a:t>Работа электрического тока.</a:t>
            </a:r>
            <a:endParaRPr/>
          </a:p>
          <a:p>
            <a:pPr>
              <a:buSzPct val="45000"/>
              <a:buFont typeface="StarSymbol"/>
              <a:buAutoNum type="arabicPeriod"/>
            </a:pPr>
            <a:r>
              <a:rPr lang="ru-RU" sz="3200"/>
              <a:t>Мощность электрического тока</a:t>
            </a:r>
            <a:endParaRPr/>
          </a:p>
          <a:p>
            <a:r>
              <a:rPr lang="ru-RU" sz="3200">
                <a:solidFill>
                  <a:srgbClr val="ffc000"/>
                </a:solidFill>
              </a:rPr>
              <a:t>4.   Что такое теплица.</a:t>
            </a:r>
            <a:endParaRPr/>
          </a:p>
          <a:p>
            <a:pPr>
              <a:buSzPct val="45000"/>
              <a:buFont typeface="StarSymbol"/>
              <a:buAutoNum type="arabicPeriod"/>
            </a:pPr>
            <a:r>
              <a:rPr lang="ru-RU" sz="3200">
                <a:solidFill>
                  <a:srgbClr val="ffc000"/>
                </a:solidFill>
              </a:rPr>
              <a:t>Обогрев теплиц.</a:t>
            </a:r>
            <a:endParaRPr/>
          </a:p>
          <a:p>
            <a:pPr>
              <a:buSzPct val="45000"/>
              <a:buFont typeface="StarSymbol"/>
              <a:buAutoNum type="arabicPeriod"/>
            </a:pPr>
            <a:r>
              <a:rPr lang="ru-RU" sz="3200">
                <a:solidFill>
                  <a:srgbClr val="ffc000"/>
                </a:solidFill>
              </a:rPr>
              <a:t>Что такое инкубатор.</a:t>
            </a:r>
            <a:endParaRPr/>
          </a:p>
          <a:p>
            <a:pPr>
              <a:buSzPct val="45000"/>
              <a:buFont typeface="StarSymbol"/>
              <a:buAutoNum type="arabicPeriod"/>
            </a:pPr>
            <a:r>
              <a:rPr lang="ru-RU" sz="3200">
                <a:solidFill>
                  <a:srgbClr val="ffc000"/>
                </a:solidFill>
              </a:rPr>
              <a:t>Обогрев инкубаторов.</a:t>
            </a:r>
            <a:endParaRPr/>
          </a:p>
          <a:p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Shape 1"/>
          <p:cNvSpPr txBox="1"/>
          <p:nvPr/>
        </p:nvSpPr>
        <p:spPr>
          <a:xfrm>
            <a:off x="838080" y="365040"/>
            <a:ext cx="1051524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262626"/>
                </a:solidFill>
                <a:latin typeface="Century Gothic"/>
              </a:rPr>
              <a:t>      </a:t>
            </a:r>
            <a:r>
              <a:rPr lang="ru-RU" sz="3600">
                <a:solidFill>
                  <a:srgbClr val="262626"/>
                </a:solidFill>
                <a:latin typeface="Century Gothic"/>
              </a:rPr>
              <a:t>Что такое электрический ток?</a:t>
            </a:r>
            <a:endParaRPr/>
          </a:p>
        </p:txBody>
      </p:sp>
      <p:sp>
        <p:nvSpPr>
          <p:cNvPr id="23" name="TextShape 2"/>
          <p:cNvSpPr txBox="1"/>
          <p:nvPr/>
        </p:nvSpPr>
        <p:spPr>
          <a:xfrm>
            <a:off x="838080" y="1484280"/>
            <a:ext cx="10515240" cy="5093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 </a:t>
            </a:r>
            <a:r>
              <a:rPr lang="ru-RU" sz="4800"/>
              <a:t>Электрический ток-это упорядоченное (направленное) движение заряженных частиц.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-894960" y="460800"/>
            <a:ext cx="348840" cy="1235160"/>
          </a:xfrm>
          <a:prstGeom prst="rect">
            <a:avLst/>
          </a:prstGeom>
        </p:spPr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Shape 1"/>
          <p:cNvSpPr txBox="1"/>
          <p:nvPr/>
        </p:nvSpPr>
        <p:spPr>
          <a:xfrm>
            <a:off x="831960" y="140400"/>
            <a:ext cx="10515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262626"/>
                </a:solidFill>
                <a:latin typeface="Century Gothic"/>
              </a:rPr>
              <a:t>     </a:t>
            </a:r>
            <a:r>
              <a:rPr lang="ru-RU" sz="4000">
                <a:solidFill>
                  <a:srgbClr val="262626"/>
                </a:solidFill>
                <a:latin typeface="Century Gothic"/>
              </a:rPr>
              <a:t>Работа электрического тока.</a:t>
            </a:r>
            <a:endParaRPr/>
          </a:p>
        </p:txBody>
      </p:sp>
      <p:sp>
        <p:nvSpPr>
          <p:cNvPr id="26" name="TextShape 2"/>
          <p:cNvSpPr txBox="1"/>
          <p:nvPr/>
        </p:nvSpPr>
        <p:spPr>
          <a:xfrm>
            <a:off x="122760" y="750600"/>
            <a:ext cx="11224440" cy="7831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2a2003"/>
                </a:solidFill>
              </a:rPr>
              <a:t>Работа электрического тока на участке цепи равна произведению напряжения на концах этого участка на силу тока и на время, в течение которого совершалась работа</a:t>
            </a:r>
            <a:r>
              <a:rPr lang="ru-RU" sz="4000">
                <a:solidFill>
                  <a:srgbClr val="2a2003"/>
                </a:solidFill>
              </a:rPr>
              <a:t>.</a:t>
            </a:r>
            <a:endParaRPr/>
          </a:p>
          <a:p>
            <a:r>
              <a:rPr lang="ru-RU" sz="4400">
                <a:solidFill>
                  <a:srgbClr val="2a2003"/>
                </a:solidFill>
              </a:rPr>
              <a:t>Формула работы электрического тока: А=UIt</a:t>
            </a:r>
            <a:endParaRPr/>
          </a:p>
          <a:p>
            <a:r>
              <a:rPr lang="ru-RU" sz="4400">
                <a:solidFill>
                  <a:srgbClr val="2a2003"/>
                </a:solidFill>
              </a:rPr>
              <a:t>А- работа ( Дж)</a:t>
            </a:r>
            <a:endParaRPr/>
          </a:p>
          <a:p>
            <a:r>
              <a:rPr lang="ru-RU" sz="4400">
                <a:solidFill>
                  <a:srgbClr val="2a2003"/>
                </a:solidFill>
              </a:rPr>
              <a:t>U-напряжение (В)</a:t>
            </a:r>
            <a:endParaRPr/>
          </a:p>
          <a:p>
            <a:r>
              <a:rPr lang="ru-RU" sz="4400">
                <a:solidFill>
                  <a:srgbClr val="2a2003"/>
                </a:solidFill>
              </a:rPr>
              <a:t>I-сила тока (А)</a:t>
            </a:r>
            <a:endParaRPr/>
          </a:p>
          <a:p>
            <a:r>
              <a:rPr lang="ru-RU" sz="4400">
                <a:solidFill>
                  <a:srgbClr val="2a2003"/>
                </a:solidFill>
              </a:rPr>
              <a:t>t-время (с)</a:t>
            </a:r>
            <a:endParaRPr/>
          </a:p>
          <a:p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Shape 1"/>
          <p:cNvSpPr txBox="1"/>
          <p:nvPr/>
        </p:nvSpPr>
        <p:spPr>
          <a:xfrm>
            <a:off x="831960" y="249480"/>
            <a:ext cx="10515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262626"/>
                </a:solidFill>
                <a:latin typeface="Century Gothic"/>
              </a:rPr>
              <a:t>   </a:t>
            </a:r>
            <a:r>
              <a:rPr lang="ru-RU" sz="4000">
                <a:solidFill>
                  <a:srgbClr val="262626"/>
                </a:solidFill>
                <a:latin typeface="Century Gothic"/>
              </a:rPr>
              <a:t>Мощность электрического тока.</a:t>
            </a:r>
            <a:endParaRPr/>
          </a:p>
        </p:txBody>
      </p:sp>
      <p:sp>
        <p:nvSpPr>
          <p:cNvPr id="28" name="TextShape 2"/>
          <p:cNvSpPr txBox="1"/>
          <p:nvPr/>
        </p:nvSpPr>
        <p:spPr>
          <a:xfrm>
            <a:off x="191160" y="1091880"/>
            <a:ext cx="11818440" cy="52484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400">
                <a:solidFill>
                  <a:srgbClr val="0d0d0d"/>
                </a:solidFill>
              </a:rPr>
              <a:t>Мощность электрического тока равна произведению напряжения на силу тока.</a:t>
            </a:r>
            <a:endParaRPr/>
          </a:p>
          <a:p>
            <a:r>
              <a:rPr lang="ru-RU" sz="4400">
                <a:solidFill>
                  <a:srgbClr val="0d0d0d"/>
                </a:solidFill>
              </a:rPr>
              <a:t> </a:t>
            </a:r>
            <a:r>
              <a:rPr lang="ru-RU" sz="5400">
                <a:solidFill>
                  <a:srgbClr val="0d0d0d"/>
                </a:solidFill>
              </a:rPr>
              <a:t>Формула: P=UI</a:t>
            </a:r>
            <a:endParaRPr/>
          </a:p>
          <a:p>
            <a:r>
              <a:rPr lang="ru-RU" sz="5400">
                <a:solidFill>
                  <a:srgbClr val="0d0d0d"/>
                </a:solidFill>
              </a:rPr>
              <a:t>P-мощность (Вт)</a:t>
            </a:r>
            <a:endParaRPr/>
          </a:p>
          <a:p>
            <a:r>
              <a:rPr lang="ru-RU" sz="5400">
                <a:solidFill>
                  <a:srgbClr val="0d0d0d"/>
                </a:solidFill>
              </a:rPr>
              <a:t>U- напряжение (В)</a:t>
            </a:r>
            <a:endParaRPr/>
          </a:p>
          <a:p>
            <a:r>
              <a:rPr lang="ru-RU" sz="4400">
                <a:solidFill>
                  <a:srgbClr val="0d0d0d"/>
                </a:solidFill>
              </a:rPr>
              <a:t> </a:t>
            </a:r>
            <a:r>
              <a:rPr lang="ru-RU" sz="5400">
                <a:solidFill>
                  <a:srgbClr val="0d0d0d"/>
                </a:solidFill>
              </a:rPr>
              <a:t>I- сила тока(А)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Shape 1"/>
          <p:cNvSpPr txBox="1"/>
          <p:nvPr/>
        </p:nvSpPr>
        <p:spPr>
          <a:xfrm>
            <a:off x="654480" y="122760"/>
            <a:ext cx="10515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6600">
                <a:solidFill>
                  <a:srgbClr val="262626"/>
                </a:solidFill>
                <a:latin typeface="Century Gothic"/>
              </a:rPr>
              <a:t>        </a:t>
            </a:r>
            <a:r>
              <a:rPr lang="ru-RU" sz="6600">
                <a:solidFill>
                  <a:srgbClr val="262626"/>
                </a:solidFill>
                <a:latin typeface="Century Gothic"/>
              </a:rPr>
              <a:t>Что такое теплица?</a:t>
            </a:r>
            <a:endParaRPr/>
          </a:p>
        </p:txBody>
      </p:sp>
      <p:sp>
        <p:nvSpPr>
          <p:cNvPr id="30" name="TextShape 2"/>
          <p:cNvSpPr txBox="1"/>
          <p:nvPr/>
        </p:nvSpPr>
        <p:spPr>
          <a:xfrm>
            <a:off x="391320" y="1992600"/>
            <a:ext cx="11041200" cy="4616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Century Gothic"/>
              <a:buAutoNum type="arabicPeriod"/>
            </a:pPr>
            <a:r>
              <a:rPr lang="ru-RU" sz="5400">
                <a:solidFill>
                  <a:srgbClr val="2a2003"/>
                </a:solidFill>
              </a:rPr>
              <a:t>Теплица- это </a:t>
            </a:r>
            <a:r>
              <a:rPr lang="ru-RU" sz="5400">
                <a:solidFill>
                  <a:srgbClr val="222222"/>
                </a:solidFill>
                <a:latin typeface="arial"/>
              </a:rPr>
              <a:t>тёплое помещение для разведения и выращивания растений, оранжерея.</a:t>
            </a:r>
            <a:endParaRPr/>
          </a:p>
          <a:p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-1386360" y="1119240"/>
            <a:ext cx="457920" cy="1235160"/>
          </a:xfrm>
          <a:prstGeom prst="rect">
            <a:avLst/>
          </a:prstGeom>
        </p:spPr>
      </p:sp>
      <p:pic>
        <p:nvPicPr>
          <p:cNvPr descr="" id="32" name="Рисунок 8"/>
          <p:cNvPicPr/>
          <p:nvPr/>
        </p:nvPicPr>
        <p:blipFill>
          <a:blip r:embed="rId1"/>
          <a:stretch>
            <a:fillRect/>
          </a:stretch>
        </p:blipFill>
        <p:spPr>
          <a:xfrm>
            <a:off x="2564280" y="3452760"/>
            <a:ext cx="4680000" cy="3138480"/>
          </a:xfrm>
          <a:prstGeom prst="rect">
            <a:avLst/>
          </a:prstGeom>
        </p:spPr>
      </p:pic>
      <p:pic>
        <p:nvPicPr>
          <p:cNvPr descr="" id="33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667080" y="236520"/>
            <a:ext cx="4982040" cy="3321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1"/>
          <p:cNvSpPr txBox="1"/>
          <p:nvPr/>
        </p:nvSpPr>
        <p:spPr>
          <a:xfrm>
            <a:off x="668160" y="0"/>
            <a:ext cx="10515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262626"/>
                </a:solidFill>
                <a:latin typeface="Century Gothic"/>
              </a:rPr>
              <a:t>             </a:t>
            </a:r>
            <a:r>
              <a:rPr lang="ru-RU" sz="4000">
                <a:solidFill>
                  <a:srgbClr val="262626"/>
                </a:solidFill>
                <a:latin typeface="Century Gothic"/>
              </a:rPr>
              <a:t>Обогрев теплиц.    </a:t>
            </a:r>
            <a:endParaRPr/>
          </a:p>
        </p:txBody>
      </p:sp>
      <p:sp>
        <p:nvSpPr>
          <p:cNvPr id="35" name="TextShape 2"/>
          <p:cNvSpPr txBox="1"/>
          <p:nvPr/>
        </p:nvSpPr>
        <p:spPr>
          <a:xfrm>
            <a:off x="180000" y="1080000"/>
            <a:ext cx="11572920" cy="4997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271e18"/>
                </a:solidFill>
                <a:latin typeface="Trebuchet MS"/>
              </a:rPr>
              <a:t>Кабельные системы электрического </a:t>
            </a:r>
            <a:r>
              <a:rPr b="1" lang="ru-RU" sz="3200">
                <a:solidFill>
                  <a:srgbClr val="271e18"/>
                </a:solidFill>
                <a:latin typeface="Trebuchet MS"/>
              </a:rPr>
              <a:t>обогрева грунта </a:t>
            </a:r>
            <a:r>
              <a:rPr lang="ru-RU" sz="3200">
                <a:solidFill>
                  <a:srgbClr val="271e18"/>
                </a:solidFill>
                <a:latin typeface="Trebuchet MS"/>
              </a:rPr>
              <a:t>успешно применяются во всем мире. Они не только безопасны для людей и корневой системы растений, но и благоприятно воздействуют на рост и развитие посадок, ускоряют процессы репродуцирования, защищают от заморозков. Ранние урожаи, несколько урожаев за сезон — это реальность!</a:t>
            </a:r>
            <a:endParaRPr/>
          </a:p>
          <a:p>
            <a:r>
              <a:rPr lang="ru-RU" sz="3200">
                <a:solidFill>
                  <a:srgbClr val="0d0d0d"/>
                </a:solidFill>
                <a:latin typeface="Trebuchet MS"/>
              </a:rPr>
              <a:t>Таким образом, </a:t>
            </a:r>
            <a:r>
              <a:rPr b="1" lang="ru-RU" sz="3200">
                <a:solidFill>
                  <a:srgbClr val="0d0d0d"/>
                </a:solidFill>
                <a:latin typeface="Trebuchet MS"/>
              </a:rPr>
              <a:t>обогрев теплиц</a:t>
            </a:r>
            <a:r>
              <a:rPr lang="ru-RU" sz="3200">
                <a:solidFill>
                  <a:srgbClr val="0d0d0d"/>
                </a:solidFill>
                <a:latin typeface="Trebuchet MS"/>
              </a:rPr>
              <a:t> и других участков дает высокий экономический эффект: оборудование окупается буквально за сезон-другой.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