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22"/>
  </p:notesMasterIdLst>
  <p:sldIdLst>
    <p:sldId id="299" r:id="rId2"/>
    <p:sldId id="259" r:id="rId3"/>
    <p:sldId id="267" r:id="rId4"/>
    <p:sldId id="264" r:id="rId5"/>
    <p:sldId id="256" r:id="rId6"/>
    <p:sldId id="291" r:id="rId7"/>
    <p:sldId id="292" r:id="rId8"/>
    <p:sldId id="294" r:id="rId9"/>
    <p:sldId id="293" r:id="rId10"/>
    <p:sldId id="277" r:id="rId11"/>
    <p:sldId id="275" r:id="rId12"/>
    <p:sldId id="274" r:id="rId13"/>
    <p:sldId id="278" r:id="rId14"/>
    <p:sldId id="288" r:id="rId15"/>
    <p:sldId id="298" r:id="rId16"/>
    <p:sldId id="280" r:id="rId17"/>
    <p:sldId id="295" r:id="rId18"/>
    <p:sldId id="296" r:id="rId19"/>
    <p:sldId id="297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58766-4147-41A2-9DEE-E4FDFBB57CED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C2C94-C57A-427A-ABF3-D897AE8910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565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8060-F301-4794-AD6E-FCA75B71E685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BCA0-6FEE-428E-A905-082F16967B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8060-F301-4794-AD6E-FCA75B71E685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BCA0-6FEE-428E-A905-082F16967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8060-F301-4794-AD6E-FCA75B71E685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BCA0-6FEE-428E-A905-082F16967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8060-F301-4794-AD6E-FCA75B71E685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BCA0-6FEE-428E-A905-082F16967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8060-F301-4794-AD6E-FCA75B71E685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BB4BCA0-6FEE-428E-A905-082F16967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8060-F301-4794-AD6E-FCA75B71E685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BCA0-6FEE-428E-A905-082F16967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8060-F301-4794-AD6E-FCA75B71E685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BCA0-6FEE-428E-A905-082F16967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8060-F301-4794-AD6E-FCA75B71E685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BCA0-6FEE-428E-A905-082F16967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8060-F301-4794-AD6E-FCA75B71E685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BCA0-6FEE-428E-A905-082F16967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8060-F301-4794-AD6E-FCA75B71E685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BCA0-6FEE-428E-A905-082F16967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8060-F301-4794-AD6E-FCA75B71E685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4BCA0-6FEE-428E-A905-082F16967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CC8060-F301-4794-AD6E-FCA75B71E685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B4BCA0-6FEE-428E-A905-082F16967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prv0.lori-images.net/zimnyak-na-gnezde-0000964240-preview.jpg" TargetMode="External"/><Relationship Id="rId13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12" Type="http://schemas.openxmlformats.org/officeDocument/2006/relationships/hyperlink" Target="http://images.yandex.ru/yandsearch?img_url=http://pics.top.rbc.ru/top_pics/uniora/53/1177413081_0653.100x80.jpeg&amp;iorient=&amp;nojs=1&amp;icolor=&amp;site=&amp;text=%D0%B3%D0%BD%D1%91%D0%B7%D0%B4%D0%B0%20%D0%BF%D1%82%D0%B8%D1%86%20%D0%BD%D0%B0%20%D0%B7%D0%B5%D0%BC%D0%BB%D0%B5&amp;wp=&amp;pos=28&amp;isize=&amp;type=&amp;recent=&amp;rpt=simage&amp;itype=" TargetMode="External"/><Relationship Id="rId2" Type="http://schemas.openxmlformats.org/officeDocument/2006/relationships/hyperlink" Target="http://aderbenko.narod.ru/Images/Nature/Birds1/002me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jplus.ru/img4/s/t/stone__cold/bird_gnezdo.jpg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3.jpeg"/><Relationship Id="rId10" Type="http://schemas.openxmlformats.org/officeDocument/2006/relationships/hyperlink" Target="http://www.wildrussia.spb.ru/rus/Africa/Images/Kili2005/kilimanjaro_101b.jpg" TargetMode="External"/><Relationship Id="rId4" Type="http://schemas.openxmlformats.org/officeDocument/2006/relationships/hyperlink" Target="http://images.yandex.ru/yandsearch?img_url=http://zverushca.ru/wp-content/uploads/2012/03/gnezdo-ovsyanki-na-zemle-300x234.jpg&amp;iorient=&amp;nojs=1&amp;icolor=&amp;site=&amp;text=%D0%B3%D0%BD%D1%91%D0%B7%D0%B4%D0%B0%20%D0%BF%D1%82%D0%B8%D1%86%20%D0%BD%D0%B0%20%D0%B7%D0%B5%D0%BC%D0%BB%D0%B5&amp;wp=&amp;pos=0&amp;isize=&amp;type=&amp;recent=&amp;rpt=simage&amp;itype=" TargetMode="External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g-fotki.yandex.ru/get/3013/lln222.d/0_26427_24cb768f_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pics.livejournal.com/ks_lih/pic/0007fsb2/s320x24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yandex.ru/yandsearch?img_url=http://photo.newslab.ru/photos/l/122.jpg&amp;iorient=&amp;nojs=1&amp;icolor=&amp;site=&amp;text=%D0%BF%D1%82%D0%B5%D0%BD%D1%86%D1%8B%20%D0%B3%D1%80%D0%B0%D1%87%D0%B0&amp;wp=&amp;pos=0&amp;isize=&amp;type=&amp;recent=&amp;rpt=simage&amp;itype=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http://images.yandex.ru/yandsearch?img_url=http://dic.academic.ru/pictures/wiki/files/72/House_sparrow_chick.jpg&amp;iorient=&amp;nojs=1&amp;icolor=&amp;site=&amp;text=%D0%BF%D1%82%D0%B5%D0%BD%D1%86%D1%8B%20%D0%B2%D0%BE%D1%80%D0%BE%D0%B1%D1%8C%D1%8F&amp;wp=&amp;pos=2&amp;isize=&amp;type=&amp;recent=&amp;rpt=simage&amp;itype=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hyperlink" Target="http://lifeglobe.net/media/entry/1846/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rdetctva.info/uploads/images/00/00/24/2012/03/21/edee1145d1.jpg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www.kartinki24.ru/uploads/gallery/comthumb/72/kartinki24_bird_0001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hyperlink" Target="http://tapety.tja.pl/obrazki/tja_normalne/8189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fo.sibnet.ru/ni/277/277639b.jpg" TargetMode="External"/><Relationship Id="rId5" Type="http://schemas.openxmlformats.org/officeDocument/2006/relationships/image" Target="../media/image33.jpeg"/><Relationship Id="rId4" Type="http://schemas.openxmlformats.org/officeDocument/2006/relationships/hyperlink" Target="http://wallpaper.goodfon.ru/image/252701-1024x768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609600"/>
            <a:ext cx="8219256" cy="30354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effectLst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</a:rPr>
            </a:br>
            <a:r>
              <a:rPr lang="ru-RU" sz="2800" dirty="0">
                <a:solidFill>
                  <a:schemeClr val="tx1"/>
                </a:solidFill>
                <a:effectLst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>
                <a:solidFill>
                  <a:schemeClr val="tx1"/>
                </a:solidFill>
                <a:effectLst/>
              </a:rPr>
              <a:t/>
            </a:r>
            <a:br>
              <a:rPr lang="ru-RU" sz="2200" dirty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200" dirty="0" smtClean="0">
                <a:solidFill>
                  <a:schemeClr val="tx1"/>
                </a:solidFill>
                <a:effectLst/>
              </a:rPr>
            </a:br>
            <a:r>
              <a:rPr lang="ru-RU" sz="2800" dirty="0">
                <a:solidFill>
                  <a:schemeClr val="tx1"/>
                </a:solidFill>
                <a:effectLst/>
              </a:rPr>
              <a:t>Презентация к уроку биологии в 8 классе «Размножение и развитие птиц»</a:t>
            </a:r>
            <a:br>
              <a:rPr lang="ru-RU" sz="2800" dirty="0">
                <a:solidFill>
                  <a:schemeClr val="tx1"/>
                </a:solidFill>
                <a:effectLst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</a:rPr>
            </a:br>
            <a:r>
              <a:rPr lang="ru-RU" dirty="0">
                <a:solidFill>
                  <a:schemeClr val="tx1"/>
                </a:solidFill>
                <a:effectLst/>
              </a:rPr>
              <a:t/>
            </a:r>
            <a:br>
              <a:rPr lang="ru-RU" dirty="0">
                <a:solidFill>
                  <a:schemeClr val="tx1"/>
                </a:solidFill>
                <a:effectLst/>
              </a:rPr>
            </a:b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1600200" y="4077072"/>
            <a:ext cx="7086600" cy="2232248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/>
              <a:t>Трачук Наталья Михайловна</a:t>
            </a:r>
            <a:br>
              <a:rPr lang="ru-RU" dirty="0"/>
            </a:br>
            <a:r>
              <a:rPr lang="ru-RU" dirty="0"/>
              <a:t>учитель биологии</a:t>
            </a:r>
            <a:br>
              <a:rPr lang="ru-RU" dirty="0"/>
            </a:br>
            <a:r>
              <a:rPr lang="ru-RU" dirty="0"/>
              <a:t>ГБОУ АО «Савинская СКОШИ»</a:t>
            </a:r>
            <a:br>
              <a:rPr lang="ru-RU" dirty="0"/>
            </a:br>
            <a:r>
              <a:rPr lang="ru-RU" dirty="0"/>
              <a:t>Плесецкого района Архангельской </a:t>
            </a:r>
            <a:r>
              <a:rPr lang="ru-RU" dirty="0" smtClean="0"/>
              <a:t>области</a:t>
            </a:r>
          </a:p>
          <a:p>
            <a:pPr algn="r"/>
            <a:endParaRPr lang="ru-RU" dirty="0"/>
          </a:p>
          <a:p>
            <a:pPr algn="ctr"/>
            <a:r>
              <a:rPr lang="ru-RU" dirty="0" smtClean="0"/>
              <a:t>п. Савинский, 2015 г.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16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/>
                <a:latin typeface="+mn-lt"/>
              </a:rPr>
              <a:t>Перед откладкой яиц большинство птиц строит гнезда . Одни из птиц гнездятся на земле, другие — на деревьях и кустарниках или среди камней.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8" descr="http://aderbenko.narod.ru/Images/Nature/Birds1/002med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3707834" cy="2708920"/>
          </a:xfrm>
          <a:prstGeom prst="rect">
            <a:avLst/>
          </a:prstGeom>
          <a:noFill/>
        </p:spPr>
      </p:pic>
      <p:pic>
        <p:nvPicPr>
          <p:cNvPr id="4" name="Picture 2" descr="http://im0-tub-ru.yandex.net/i?id=458722019-1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484784"/>
            <a:ext cx="3024336" cy="2362763"/>
          </a:xfrm>
          <a:prstGeom prst="rect">
            <a:avLst/>
          </a:prstGeom>
          <a:noFill/>
        </p:spPr>
      </p:pic>
      <p:pic>
        <p:nvPicPr>
          <p:cNvPr id="6" name="Picture 18" descr="http://www.ljplus.ru/img4/s/t/stone__cold/bird_gnezd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1628800"/>
            <a:ext cx="2716542" cy="1906167"/>
          </a:xfrm>
          <a:prstGeom prst="rect">
            <a:avLst/>
          </a:prstGeom>
          <a:noFill/>
        </p:spPr>
      </p:pic>
      <p:pic>
        <p:nvPicPr>
          <p:cNvPr id="7" name="Picture 16" descr="http://prv0.lori-images.net/zimnyak-na-gnezde-0000964240-preview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4509120"/>
            <a:ext cx="2638396" cy="2072284"/>
          </a:xfrm>
          <a:prstGeom prst="rect">
            <a:avLst/>
          </a:prstGeom>
          <a:noFill/>
        </p:spPr>
      </p:pic>
      <p:pic>
        <p:nvPicPr>
          <p:cNvPr id="8" name="Picture 14" descr="http://www.wildrussia.spb.ru/rus/Africa/Images/Kili2005/kilimanjaro_101b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8224" y="1484784"/>
            <a:ext cx="2319918" cy="3528392"/>
          </a:xfrm>
          <a:prstGeom prst="rect">
            <a:avLst/>
          </a:prstGeom>
          <a:noFill/>
        </p:spPr>
      </p:pic>
      <p:pic>
        <p:nvPicPr>
          <p:cNvPr id="9" name="Picture 4" descr="http://im0-tub-ru.yandex.net/i?id=340320398-07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04248" y="5085184"/>
            <a:ext cx="21431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/>
                <a:latin typeface="+mn-lt"/>
              </a:rPr>
              <a:t>Грачи строят гнезда на деревьях. Они таскают прутья, небольшие ветки, складывают их, и получается широкая корзина. Внутри гнездо грачи выстилают перьями, сухими стебельками травы.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5" descr="http://img-fotki.yandex.ru/get/3013/lln222.d/0_26427_24cb768f_L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72816"/>
            <a:ext cx="3531394" cy="4708525"/>
          </a:xfrm>
          <a:prstGeom prst="rect">
            <a:avLst/>
          </a:prstGeom>
          <a:noFill/>
        </p:spPr>
      </p:pic>
      <p:pic>
        <p:nvPicPr>
          <p:cNvPr id="5" name="Picture 7" descr="http://pics.livejournal.com/ks_lih/pic/0007fsb2/s320x24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717032"/>
            <a:ext cx="3048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Чибисы делают гнездо на земле — углубление в почве выстилают сухими травинками и соломинками.</a:t>
            </a:r>
            <a:endParaRPr lang="ru-RU" sz="28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7762" name="Picture 2" descr="http://you-planet.ru/wp-content/uploads/2011/12/chib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149080"/>
            <a:ext cx="2894462" cy="2021322"/>
          </a:xfrm>
          <a:prstGeom prst="rect">
            <a:avLst/>
          </a:prstGeom>
          <a:noFill/>
        </p:spPr>
      </p:pic>
      <p:pic>
        <p:nvPicPr>
          <p:cNvPr id="117764" name="Picture 4" descr="http://animalbox.ru/wp-content/uploads/2011/03/gnezdo-chibi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5256584" cy="3942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14818"/>
            <a:ext cx="8229600" cy="242889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Насиживание</a:t>
            </a:r>
            <a:r>
              <a:rPr lang="ru-RU" sz="4400" dirty="0" smtClean="0">
                <a:effectLst/>
                <a:latin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bg1"/>
                </a:solidFill>
                <a:effectLst/>
                <a:latin typeface="Times New Roman" pitchFamily="18" charset="0"/>
              </a:rPr>
              <a:t>– </a:t>
            </a: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это период между откладыванием первого яйца и </a:t>
            </a:r>
            <a:r>
              <a:rPr lang="ru-RU" sz="4400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вылуплением</a:t>
            </a: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последнего птенца.</a:t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lang="ru-RU" dirty="0">
              <a:solidFill>
                <a:schemeClr val="tx1"/>
              </a:solidFill>
              <a:effectLst/>
            </a:endParaRPr>
          </a:p>
        </p:txBody>
      </p:sp>
      <p:pic>
        <p:nvPicPr>
          <p:cNvPr id="119810" name="Picture 2" descr="http://t3.gstatic.com/images?q=tbn:ANd9GcTYbIv_bZZoQbYbyNVsxTb-g7bS86DrdFJAj3vXYIdzggI_d-TAe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14290"/>
            <a:ext cx="4429156" cy="3873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4"/>
          <p:cNvSpPr>
            <a:spLocks noChangeArrowheads="1" noChangeShapeType="1" noTextEdit="1"/>
          </p:cNvSpPr>
          <p:nvPr/>
        </p:nvSpPr>
        <p:spPr bwMode="auto">
          <a:xfrm>
            <a:off x="2555875" y="260350"/>
            <a:ext cx="430053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Насиживание 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714348" y="2000240"/>
            <a:ext cx="2663825" cy="64928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dirty="0">
                <a:latin typeface="Times New Roman" pitchFamily="18" charset="0"/>
              </a:rPr>
              <a:t>Мелкие птицы</a:t>
            </a:r>
            <a:r>
              <a:rPr lang="ru-RU" dirty="0"/>
              <a:t> </a:t>
            </a:r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2285984" y="3571876"/>
            <a:ext cx="2663825" cy="72231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dirty="0">
                <a:latin typeface="Times New Roman" pitchFamily="18" charset="0"/>
              </a:rPr>
              <a:t>Большинство</a:t>
            </a:r>
          </a:p>
          <a:p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курообразных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395288" y="5372100"/>
            <a:ext cx="2592387" cy="7207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dirty="0">
                <a:latin typeface="Times New Roman" pitchFamily="18" charset="0"/>
              </a:rPr>
              <a:t>Крупные хищные</a:t>
            </a:r>
          </a:p>
          <a:p>
            <a:r>
              <a:rPr lang="ru-RU" sz="2400" dirty="0">
                <a:latin typeface="Times New Roman" pitchFamily="18" charset="0"/>
              </a:rPr>
              <a:t>птицы</a:t>
            </a:r>
          </a:p>
        </p:txBody>
      </p:sp>
      <p:sp>
        <p:nvSpPr>
          <p:cNvPr id="27667" name="AutoShape 19"/>
          <p:cNvSpPr>
            <a:spLocks noChangeArrowheads="1"/>
          </p:cNvSpPr>
          <p:nvPr/>
        </p:nvSpPr>
        <p:spPr bwMode="auto">
          <a:xfrm>
            <a:off x="3428992" y="2000240"/>
            <a:ext cx="3313112" cy="647700"/>
          </a:xfrm>
          <a:prstGeom prst="leftArrowCallout">
            <a:avLst>
              <a:gd name="adj1" fmla="val 25000"/>
              <a:gd name="adj2" fmla="val 25000"/>
              <a:gd name="adj3" fmla="val 63964"/>
              <a:gd name="adj4" fmla="val 6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dirty="0">
                <a:latin typeface="Times New Roman" pitchFamily="18" charset="0"/>
              </a:rPr>
              <a:t>около 2 недель</a:t>
            </a:r>
          </a:p>
        </p:txBody>
      </p:sp>
      <p:sp>
        <p:nvSpPr>
          <p:cNvPr id="27669" name="AutoShape 21"/>
          <p:cNvSpPr>
            <a:spLocks noChangeArrowheads="1"/>
          </p:cNvSpPr>
          <p:nvPr/>
        </p:nvSpPr>
        <p:spPr bwMode="auto">
          <a:xfrm>
            <a:off x="4929190" y="3571876"/>
            <a:ext cx="3313112" cy="647700"/>
          </a:xfrm>
          <a:prstGeom prst="leftArrowCallout">
            <a:avLst>
              <a:gd name="adj1" fmla="val 25000"/>
              <a:gd name="adj2" fmla="val 25000"/>
              <a:gd name="adj3" fmla="val 63964"/>
              <a:gd name="adj4" fmla="val 6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dirty="0">
                <a:latin typeface="Times New Roman" pitchFamily="18" charset="0"/>
              </a:rPr>
              <a:t>21 сутки</a:t>
            </a:r>
          </a:p>
        </p:txBody>
      </p:sp>
      <p:sp>
        <p:nvSpPr>
          <p:cNvPr id="27671" name="AutoShape 23"/>
          <p:cNvSpPr>
            <a:spLocks noChangeArrowheads="1"/>
          </p:cNvSpPr>
          <p:nvPr/>
        </p:nvSpPr>
        <p:spPr bwMode="auto">
          <a:xfrm>
            <a:off x="2974081" y="5408612"/>
            <a:ext cx="3313113" cy="647700"/>
          </a:xfrm>
          <a:prstGeom prst="leftArrowCallout">
            <a:avLst>
              <a:gd name="adj1" fmla="val 25000"/>
              <a:gd name="adj2" fmla="val 25000"/>
              <a:gd name="adj3" fmla="val 63964"/>
              <a:gd name="adj4" fmla="val 6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dirty="0">
                <a:latin typeface="Times New Roman" pitchFamily="18" charset="0"/>
              </a:rPr>
              <a:t>До 2 месяцев</a:t>
            </a:r>
          </a:p>
        </p:txBody>
      </p:sp>
      <p:sp>
        <p:nvSpPr>
          <p:cNvPr id="25614" name="Line 4"/>
          <p:cNvSpPr>
            <a:spLocks noChangeShapeType="1"/>
          </p:cNvSpPr>
          <p:nvPr/>
        </p:nvSpPr>
        <p:spPr bwMode="auto">
          <a:xfrm>
            <a:off x="0" y="6380163"/>
            <a:ext cx="9144000" cy="1587"/>
          </a:xfrm>
          <a:prstGeom prst="line">
            <a:avLst/>
          </a:prstGeom>
          <a:noFill/>
          <a:ln w="38160">
            <a:solidFill>
              <a:srgbClr val="FE764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5" name="Picture 2" descr="http://natureworld.ru/misc/rooks_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1956725" cy="1467544"/>
          </a:xfrm>
          <a:prstGeom prst="rect">
            <a:avLst/>
          </a:prstGeom>
          <a:noFill/>
        </p:spPr>
      </p:pic>
      <p:pic>
        <p:nvPicPr>
          <p:cNvPr id="16" name="Picture 4" descr="http://t1.gstatic.com/images?q=tbn:ANd9GcTLGu4gjSZ7ChLEdX3OIOM_57GQyTHWVVOq6nLLXQibaUuITyClfN1qcjv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88640"/>
            <a:ext cx="2228309" cy="1669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 разоряйте птичьи гнёзда!!!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ahoma" pitchFamily="34" charset="0"/>
                <a:cs typeface="Arial" charset="0"/>
              </a:rPr>
              <a:t>Дети запомнить должны</a:t>
            </a:r>
          </a:p>
          <a:p>
            <a:pPr algn="ctr">
              <a:buNone/>
            </a:pPr>
            <a:r>
              <a:rPr lang="ru-RU" b="1" dirty="0" smtClean="0">
                <a:latin typeface="Tahoma" pitchFamily="34" charset="0"/>
                <a:cs typeface="Arial" charset="0"/>
              </a:rPr>
              <a:t>И понять:</a:t>
            </a:r>
          </a:p>
          <a:p>
            <a:pPr algn="ctr">
              <a:buNone/>
            </a:pPr>
            <a:r>
              <a:rPr lang="ru-RU" b="1" dirty="0" smtClean="0">
                <a:latin typeface="Tahoma" pitchFamily="34" charset="0"/>
                <a:cs typeface="Arial" charset="0"/>
              </a:rPr>
              <a:t>Гнёзда у птичек</a:t>
            </a:r>
          </a:p>
          <a:p>
            <a:pPr algn="ctr">
              <a:buNone/>
            </a:pPr>
            <a:r>
              <a:rPr lang="ru-RU" b="1" dirty="0" smtClean="0">
                <a:latin typeface="Tahoma" pitchFamily="34" charset="0"/>
                <a:cs typeface="Arial" charset="0"/>
              </a:rPr>
              <a:t>Нельзя разорять!</a:t>
            </a:r>
          </a:p>
          <a:p>
            <a:pPr algn="ctr">
              <a:buNone/>
            </a:pPr>
            <a:endParaRPr lang="ru-RU" b="1" dirty="0" smtClean="0">
              <a:latin typeface="Tahoma" pitchFamily="34" charset="0"/>
              <a:cs typeface="Arial" charset="0"/>
            </a:endParaRPr>
          </a:p>
          <a:p>
            <a:pPr algn="ctr">
              <a:buNone/>
            </a:pPr>
            <a:r>
              <a:rPr lang="ru-RU" b="1" dirty="0" smtClean="0">
                <a:latin typeface="Tahoma" pitchFamily="34" charset="0"/>
                <a:cs typeface="Arial" charset="0"/>
              </a:rPr>
              <a:t>   Если в траве</a:t>
            </a:r>
          </a:p>
          <a:p>
            <a:pPr algn="ctr">
              <a:buNone/>
            </a:pPr>
            <a:r>
              <a:rPr lang="ru-RU" b="1" dirty="0" smtClean="0">
                <a:latin typeface="Tahoma" pitchFamily="34" charset="0"/>
                <a:cs typeface="Arial" charset="0"/>
              </a:rPr>
              <a:t>   Увидали яйцо</a:t>
            </a:r>
          </a:p>
          <a:p>
            <a:pPr algn="ctr">
              <a:buNone/>
            </a:pPr>
            <a:r>
              <a:rPr lang="ru-RU" b="1" dirty="0" smtClean="0">
                <a:latin typeface="Tahoma" pitchFamily="34" charset="0"/>
                <a:cs typeface="Arial" charset="0"/>
              </a:rPr>
              <a:t>   Или услышали </a:t>
            </a:r>
          </a:p>
          <a:p>
            <a:pPr algn="ctr">
              <a:buNone/>
            </a:pPr>
            <a:r>
              <a:rPr lang="ru-RU" b="1" dirty="0" smtClean="0">
                <a:latin typeface="Tahoma" pitchFamily="34" charset="0"/>
                <a:cs typeface="Arial" charset="0"/>
              </a:rPr>
              <a:t>   Крики птенцов,</a:t>
            </a:r>
          </a:p>
          <a:p>
            <a:pPr algn="ctr">
              <a:buNone/>
            </a:pPr>
            <a:r>
              <a:rPr lang="ru-RU" b="1" dirty="0" smtClean="0">
                <a:latin typeface="Tahoma" pitchFamily="34" charset="0"/>
                <a:cs typeface="Arial" charset="0"/>
              </a:rPr>
              <a:t>   Не приближайтесь,</a:t>
            </a:r>
          </a:p>
          <a:p>
            <a:pPr algn="ctr">
              <a:buNone/>
            </a:pPr>
            <a:r>
              <a:rPr lang="ru-RU" b="1" dirty="0" smtClean="0">
                <a:latin typeface="Tahoma" pitchFamily="34" charset="0"/>
                <a:cs typeface="Arial" charset="0"/>
              </a:rPr>
              <a:t>   Не лезьте туда</a:t>
            </a:r>
          </a:p>
          <a:p>
            <a:pPr algn="ctr">
              <a:buNone/>
            </a:pPr>
            <a:r>
              <a:rPr lang="ru-RU" b="1" dirty="0" smtClean="0">
                <a:latin typeface="Tahoma" pitchFamily="34" charset="0"/>
                <a:cs typeface="Arial" charset="0"/>
              </a:rPr>
              <a:t>   И не тревожьте</a:t>
            </a:r>
          </a:p>
          <a:p>
            <a:pPr algn="ctr">
              <a:buNone/>
            </a:pPr>
            <a:r>
              <a:rPr lang="ru-RU" b="1" dirty="0" smtClean="0">
                <a:latin typeface="Tahoma" pitchFamily="34" charset="0"/>
                <a:cs typeface="Arial" charset="0"/>
              </a:rPr>
              <a:t>   Ни птиц, ни гнезда</a:t>
            </a:r>
            <a:endParaRPr lang="ru-RU" dirty="0"/>
          </a:p>
        </p:txBody>
      </p:sp>
      <p:pic>
        <p:nvPicPr>
          <p:cNvPr id="3074" name="Picture 2" descr="Внаше время проблема экологического воспитания вышли на первый план и им уделяют всё больше внимания. Почему эти проблемы стали"/>
          <p:cNvPicPr>
            <a:picLocks noChangeAspect="1" noChangeArrowheads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 bwMode="auto">
          <a:xfrm>
            <a:off x="822972" y="2857496"/>
            <a:ext cx="2105953" cy="2193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177281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 одних птиц птенцы появляются на свет слепыми, голыми, беспомощными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14282" y="5013176"/>
            <a:ext cx="8929718" cy="86409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Птенцы грача        Птенец ласточки     Птенец воробья</a:t>
            </a:r>
            <a:endParaRPr lang="ru-RU" dirty="0"/>
          </a:p>
        </p:txBody>
      </p:sp>
      <p:pic>
        <p:nvPicPr>
          <p:cNvPr id="123906" name="Picture 2" descr="http://im0-tub-ru.yandex.net/i?id=348334372-19-72&amp;n=21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71744"/>
            <a:ext cx="2667000" cy="2000250"/>
          </a:xfrm>
          <a:prstGeom prst="rect">
            <a:avLst/>
          </a:prstGeom>
          <a:noFill/>
        </p:spPr>
      </p:pic>
      <p:pic>
        <p:nvPicPr>
          <p:cNvPr id="123908" name="Picture 4" descr="http://im0-tub-ru.yandex.net/i?id=269203971-66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571744"/>
            <a:ext cx="2784309" cy="2088232"/>
          </a:xfrm>
          <a:prstGeom prst="rect">
            <a:avLst/>
          </a:prstGeom>
          <a:noFill/>
        </p:spPr>
      </p:pic>
      <p:pic>
        <p:nvPicPr>
          <p:cNvPr id="123910" name="Picture 6" descr="http://img-2006-07.photosight.ru/11/15329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1857364"/>
            <a:ext cx="2293928" cy="3213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</a:rPr>
              <a:t>Родители приносят различных насекомых, личинок и суют их в широко раскрытые рты птенцов. Благодаря заботе родителей птенцы быстро растут и вскоре вылетают из гнезд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.</a:t>
            </a:r>
            <a:endParaRPr lang="ru-RU" sz="1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7" descr="http://lifeglobe.net/media/entry/1846/6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7"/>
            <a:ext cx="4183631" cy="2786082"/>
          </a:xfrm>
          <a:prstGeom prst="rect">
            <a:avLst/>
          </a:prstGeom>
          <a:noFill/>
        </p:spPr>
      </p:pic>
      <p:pic>
        <p:nvPicPr>
          <p:cNvPr id="5" name="Picture 9" descr="http://www.kartinki24.ru/uploads/gallery/comthumb/72/kartinki24_bird_00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556792"/>
            <a:ext cx="4099637" cy="3068960"/>
          </a:xfrm>
          <a:prstGeom prst="rect">
            <a:avLst/>
          </a:prstGeom>
          <a:noFill/>
        </p:spPr>
      </p:pic>
      <p:pic>
        <p:nvPicPr>
          <p:cNvPr id="6" name="Picture 2" descr="http://mirdetctva.info/uploads/images/00/00/24/2012/03/21/edee1145d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4357694"/>
            <a:ext cx="2602260" cy="2175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</a:rPr>
              <a:t>У уток, гусей, кур птенцы появляются на свет зрячими, покрытыми густым пухом.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tapety.tja.pl/obrazki/tja_normalne/81893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3545378" cy="2838796"/>
          </a:xfrm>
          <a:prstGeom prst="rect">
            <a:avLst/>
          </a:prstGeom>
          <a:noFill/>
        </p:spPr>
      </p:pic>
      <p:pic>
        <p:nvPicPr>
          <p:cNvPr id="5" name="Picture 7" descr="http://wallpaper.goodfon.ru/image/252701-1024x76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357298"/>
            <a:ext cx="3559072" cy="2664296"/>
          </a:xfrm>
          <a:prstGeom prst="rect">
            <a:avLst/>
          </a:prstGeom>
          <a:noFill/>
        </p:spPr>
      </p:pic>
      <p:pic>
        <p:nvPicPr>
          <p:cNvPr id="6" name="Picture 5" descr="http://info.sibnet.ru/ni/277/277639b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4286256"/>
            <a:ext cx="3171825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/>
              </a:rPr>
              <a:t>Дополни предложение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26876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Снаружи яйцо покрыто твёрдой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26876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СКОРЛУПОЙ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87618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Внутри яйца находится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1876182"/>
            <a:ext cx="524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67944" y="187618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БЕЛОК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2160" y="187618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ЖЕЛТОК.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263691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Желток находится в середине  белка благодаря  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71600" y="3098577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КАНАТИКАМ.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356024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 поверхности желтка имеется беловатое пятнышко, это 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115616" y="4021907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ЗАРОДЫШ (ЗАРОДЫШЕВЫЙ   ДИСК)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552" y="465313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тупом конце яйца образуется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148064" y="465313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ВОЗДУШНАЯ КАМЕРА.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ПТИЦЫ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24578" name="Picture 2" descr="Большой пестрый дяте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681823"/>
            <a:ext cx="2938648" cy="2938648"/>
          </a:xfrm>
          <a:prstGeom prst="rect">
            <a:avLst/>
          </a:prstGeom>
          <a:noFill/>
        </p:spPr>
      </p:pic>
      <p:pic>
        <p:nvPicPr>
          <p:cNvPr id="24580" name="Picture 4" descr="Иволга обыкновенн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8160" y="1249943"/>
            <a:ext cx="2725372" cy="2901203"/>
          </a:xfrm>
          <a:prstGeom prst="rect">
            <a:avLst/>
          </a:prstGeom>
          <a:noFill/>
        </p:spPr>
      </p:pic>
      <p:pic>
        <p:nvPicPr>
          <p:cNvPr id="24582" name="Picture 6" descr="Степной оре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3967" y="2060848"/>
            <a:ext cx="2885985" cy="2645486"/>
          </a:xfrm>
          <a:prstGeom prst="rect">
            <a:avLst/>
          </a:prstGeom>
          <a:noFill/>
        </p:spPr>
      </p:pic>
      <p:pic>
        <p:nvPicPr>
          <p:cNvPr id="24584" name="Picture 8" descr="Синица больша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896" y="4437112"/>
            <a:ext cx="2143140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effectLst/>
                <a:latin typeface="+mn-lt"/>
              </a:rPr>
              <a:t>Д/</a:t>
            </a:r>
            <a:r>
              <a:rPr lang="ru-RU" sz="4400" dirty="0" err="1" smtClean="0">
                <a:solidFill>
                  <a:schemeClr val="tx1"/>
                </a:solidFill>
                <a:effectLst/>
                <a:latin typeface="+mn-lt"/>
              </a:rPr>
              <a:t>з</a:t>
            </a:r>
            <a:r>
              <a:rPr lang="ru-RU" sz="4400" dirty="0" smtClean="0">
                <a:solidFill>
                  <a:schemeClr val="tx1"/>
                </a:solidFill>
                <a:effectLst/>
                <a:latin typeface="+mn-lt"/>
              </a:rPr>
              <a:t>  с. 101-104</a:t>
            </a:r>
            <a:r>
              <a:rPr lang="ru-RU" sz="9800" dirty="0" smtClean="0">
                <a:latin typeface="+mn-lt"/>
              </a:rPr>
              <a:t/>
            </a:r>
            <a:br>
              <a:rPr lang="ru-RU" sz="9800" dirty="0" smtClean="0">
                <a:latin typeface="+mn-lt"/>
              </a:rPr>
            </a:br>
            <a:r>
              <a:rPr lang="ru-RU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2924944"/>
            <a:ext cx="8435280" cy="2232248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/>
              <a:t>Литература: </a:t>
            </a:r>
          </a:p>
          <a:p>
            <a:endParaRPr lang="ru-RU" sz="2800" b="1" dirty="0" smtClean="0"/>
          </a:p>
          <a:p>
            <a:r>
              <a:rPr lang="ru-RU" sz="2800" b="1" dirty="0" err="1" smtClean="0"/>
              <a:t>А.И.Никишов</a:t>
            </a:r>
            <a:r>
              <a:rPr lang="ru-RU" sz="2800" b="1" dirty="0"/>
              <a:t> </a:t>
            </a:r>
            <a:r>
              <a:rPr lang="ru-RU" sz="2800" b="1" dirty="0" err="1" smtClean="0"/>
              <a:t>А.В.Теремов</a:t>
            </a:r>
            <a:r>
              <a:rPr lang="ru-RU" sz="2800" b="1" dirty="0" smtClean="0"/>
              <a:t>. Биология. Животные. Учебник для 8 класса специальных (коррекционных) образовательных учреждений </a:t>
            </a:r>
            <a:r>
              <a:rPr lang="en-US" sz="2800" b="1" dirty="0" smtClean="0"/>
              <a:t>VIII </a:t>
            </a:r>
            <a:r>
              <a:rPr lang="ru-RU" sz="2800" b="1" dirty="0" smtClean="0"/>
              <a:t>вида. М.: Просвещение, 2006 </a:t>
            </a:r>
            <a:endParaRPr lang="ru-RU" sz="2800" b="1" dirty="0"/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/>
              </a:rPr>
              <a:t>ОРГАНЫ РАЗМНОЖЕНИЯ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pic>
        <p:nvPicPr>
          <p:cNvPr id="1075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95736" y="1628800"/>
            <a:ext cx="486041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1763688" y="404813"/>
            <a:ext cx="6336704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kern="10" dirty="0">
                <a:ln w="50800"/>
                <a:latin typeface="+mj-lt"/>
              </a:rPr>
              <a:t>Разнообразие </a:t>
            </a:r>
            <a:r>
              <a:rPr lang="ru-RU" sz="3600" kern="10" dirty="0" smtClean="0">
                <a:ln w="50800"/>
                <a:latin typeface="+mj-lt"/>
              </a:rPr>
              <a:t>яиц</a:t>
            </a:r>
            <a:endParaRPr lang="ru-RU" sz="3600" kern="10" dirty="0">
              <a:ln w="50800"/>
              <a:latin typeface="+mj-lt"/>
            </a:endParaRPr>
          </a:p>
        </p:txBody>
      </p:sp>
      <p:pic>
        <p:nvPicPr>
          <p:cNvPr id="6147" name="Picture 6" descr="eggs"/>
          <p:cNvPicPr>
            <a:picLocks noChangeAspect="1" noChangeArrowheads="1"/>
          </p:cNvPicPr>
          <p:nvPr/>
        </p:nvPicPr>
        <p:blipFill>
          <a:blip r:embed="rId2" cstate="print"/>
          <a:srcRect l="4424" r="586"/>
          <a:stretch>
            <a:fillRect/>
          </a:stretch>
        </p:blipFill>
        <p:spPr bwMode="auto">
          <a:xfrm>
            <a:off x="571472" y="1285860"/>
            <a:ext cx="3714776" cy="494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Line 4"/>
          <p:cNvSpPr>
            <a:spLocks noChangeShapeType="1"/>
          </p:cNvSpPr>
          <p:nvPr/>
        </p:nvSpPr>
        <p:spPr bwMode="auto">
          <a:xfrm>
            <a:off x="0" y="6380163"/>
            <a:ext cx="9144000" cy="1587"/>
          </a:xfrm>
          <a:prstGeom prst="line">
            <a:avLst/>
          </a:prstGeom>
          <a:noFill/>
          <a:ln w="38160">
            <a:solidFill>
              <a:srgbClr val="FE764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6388" name="Picture 4" descr="http://im0-tub-ru.yandex.net/i?id=09d39d794758444b277e0d1baf7f4fed-41-144&amp;n=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714488"/>
            <a:ext cx="4143404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/>
            </a:r>
            <a:br>
              <a:rPr lang="ru-RU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</a:br>
            <a:endParaRPr lang="ru-RU" dirty="0"/>
          </a:p>
        </p:txBody>
      </p:sp>
      <p:pic>
        <p:nvPicPr>
          <p:cNvPr id="6" name="Picture 5" descr="скан_0001"/>
          <p:cNvPicPr>
            <a:picLocks noChangeAspect="1" noChangeArrowheads="1"/>
          </p:cNvPicPr>
          <p:nvPr/>
        </p:nvPicPr>
        <p:blipFill>
          <a:blip r:embed="rId2" cstate="print"/>
          <a:srcRect t="32982"/>
          <a:stretch>
            <a:fillRect/>
          </a:stretch>
        </p:blipFill>
        <p:spPr bwMode="auto">
          <a:xfrm>
            <a:off x="2000232" y="1500174"/>
            <a:ext cx="542928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/>
              </a:rPr>
              <a:t>Лабораторная работа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86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atin typeface="+mj-lt"/>
              </a:rPr>
              <a:t>Строение яйца птицы.</a:t>
            </a:r>
          </a:p>
          <a:p>
            <a:pPr algn="just">
              <a:buNone/>
            </a:pPr>
            <a:r>
              <a:rPr lang="ru-RU" sz="3200" b="1" dirty="0" smtClean="0">
                <a:latin typeface="+mj-lt"/>
              </a:rPr>
              <a:t>Цель: изучить особенности строения яйца птицы (на примере курицы)</a:t>
            </a:r>
          </a:p>
          <a:p>
            <a:pPr algn="ctr">
              <a:buNone/>
            </a:pPr>
            <a:r>
              <a:rPr lang="ru-RU" sz="3200" b="1" dirty="0" smtClean="0">
                <a:latin typeface="+mj-lt"/>
              </a:rPr>
              <a:t> СКОРЛУПА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C000"/>
                </a:solidFill>
                <a:latin typeface="+mj-lt"/>
              </a:rPr>
              <a:t>БЕЛОК, ЖЕЛТОК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C000"/>
                </a:solidFill>
                <a:latin typeface="+mj-lt"/>
              </a:rPr>
              <a:t>КАНАТИКИ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C000"/>
                </a:solidFill>
                <a:latin typeface="+mj-lt"/>
              </a:rPr>
              <a:t>ЗАРОДЫШЕВЫЙ ДИСК (ЗАРОДЫШ)</a:t>
            </a:r>
          </a:p>
          <a:p>
            <a:pPr algn="ctr">
              <a:buNone/>
            </a:pPr>
            <a:r>
              <a:rPr lang="ru-RU" sz="3200" b="1" dirty="0" smtClean="0">
                <a:latin typeface="+mj-lt"/>
              </a:rPr>
              <a:t>ПОДСКОРЛУПОВАЯ ОБОЛОЧКА</a:t>
            </a:r>
          </a:p>
          <a:p>
            <a:pPr algn="ctr">
              <a:buNone/>
            </a:pPr>
            <a:r>
              <a:rPr lang="ru-RU" sz="3200" b="1" dirty="0" smtClean="0">
                <a:latin typeface="+mj-lt"/>
              </a:rPr>
              <a:t>ВОЗДУШНАЯ КАМЕРА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7624" y="260648"/>
            <a:ext cx="6624736" cy="624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</a:rPr>
              <a:t>ВПИШИ  НАЗВАНИЯ ЧАСТЕЙ  ЯЙЦА ПТИЦЫ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 t="15988"/>
          <a:stretch>
            <a:fillRect/>
          </a:stretch>
        </p:blipFill>
        <p:spPr bwMode="auto">
          <a:xfrm>
            <a:off x="785786" y="1643050"/>
            <a:ext cx="728667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788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8815"/>
          <a:stretch>
            <a:fillRect/>
          </a:stretch>
        </p:blipFill>
        <p:spPr bwMode="auto">
          <a:xfrm>
            <a:off x="1357290" y="2357430"/>
            <a:ext cx="642942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14744" y="2714620"/>
            <a:ext cx="2286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ЗАРОДЫШ</a:t>
            </a:r>
            <a:endParaRPr lang="ru-RU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29256" y="3143248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ПОДСКОРЛУПОВАЯ  ОБОЛОЧКА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29256" y="4572008"/>
            <a:ext cx="2286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ВОЗДУШНАЯ</a:t>
            </a:r>
            <a:r>
              <a:rPr lang="ru-RU" sz="1200" dirty="0" smtClean="0"/>
              <a:t>  </a:t>
            </a:r>
            <a:r>
              <a:rPr lang="ru-RU" sz="1200" b="1" dirty="0" smtClean="0"/>
              <a:t>КАМЕРА</a:t>
            </a:r>
            <a:endParaRPr lang="ru-R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00430" y="5143512"/>
            <a:ext cx="164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ЖЕЛТОК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57290" y="4857760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БЕЛОК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42976" y="3357562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КАНАТИКИ</a:t>
            </a:r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14480" y="2857496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СКОРЛУПА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rgbClr val="F2F2F2"/>
      </a:lt1>
      <a:dk2>
        <a:srgbClr val="4E3B30"/>
      </a:dk2>
      <a:lt2>
        <a:srgbClr val="FCECD5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BEEC9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342</Words>
  <Application>Microsoft Office PowerPoint</Application>
  <PresentationFormat>Экран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       Презентация к уроку биологии в 8 классе «Размножение и развитие птиц»   </vt:lpstr>
      <vt:lpstr>ПТИЦЫ</vt:lpstr>
      <vt:lpstr>ОРГАНЫ РАЗМНОЖЕНИЯ</vt:lpstr>
      <vt:lpstr>Презентация PowerPoint</vt:lpstr>
      <vt:lpstr>Презентация PowerPoint</vt:lpstr>
      <vt:lpstr>Лабораторная работа</vt:lpstr>
      <vt:lpstr>Презентация PowerPoint</vt:lpstr>
      <vt:lpstr>ВПИШИ  НАЗВАНИЯ ЧАСТЕЙ  ЯЙЦА ПТИЦЫ</vt:lpstr>
      <vt:lpstr>  </vt:lpstr>
      <vt:lpstr>Перед откладкой яиц большинство птиц строит гнезда . Одни из птиц гнездятся на земле, другие — на деревьях и кустарниках или среди камней.</vt:lpstr>
      <vt:lpstr>Грачи строят гнезда на деревьях. Они таскают прутья, небольшие ветки, складывают их, и получается широкая корзина. Внутри гнездо грачи выстилают перьями, сухими стебельками травы.</vt:lpstr>
      <vt:lpstr>Чибисы делают гнездо на земле — углубление в почве выстилают сухими травинками и соломинками.</vt:lpstr>
      <vt:lpstr>Насиживание – это период между откладыванием первого яйца и вылуплением последнего птенца. </vt:lpstr>
      <vt:lpstr>Презентация PowerPoint</vt:lpstr>
      <vt:lpstr>Не разоряйте птичьи гнёзда!!!</vt:lpstr>
      <vt:lpstr>У одних птиц птенцы появляются на свет слепыми, голыми, беспомощными</vt:lpstr>
      <vt:lpstr>Родители приносят различных насекомых, личинок и суют их в широко раскрытые рты птенцов. Благодаря заботе родителей птенцы быстро растут и вскоре вылетают из гнезд.</vt:lpstr>
      <vt:lpstr>У уток, гусей, кур птенцы появляются на свет зрячими, покрытыми густым пухом.</vt:lpstr>
      <vt:lpstr>Дополни предложение</vt:lpstr>
      <vt:lpstr>Д/з  с. 101-104   </vt:lpstr>
    </vt:vector>
  </TitlesOfParts>
  <Company>24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Пищеварительная система птиц</dc:title>
  <dc:creator>DMITRIY</dc:creator>
  <cp:lastModifiedBy>user1</cp:lastModifiedBy>
  <cp:revision>41</cp:revision>
  <dcterms:created xsi:type="dcterms:W3CDTF">2012-12-23T04:10:31Z</dcterms:created>
  <dcterms:modified xsi:type="dcterms:W3CDTF">2015-07-23T08:39:08Z</dcterms:modified>
</cp:coreProperties>
</file>