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9" r:id="rId3"/>
    <p:sldId id="266" r:id="rId4"/>
    <p:sldId id="261" r:id="rId5"/>
    <p:sldId id="257" r:id="rId6"/>
    <p:sldId id="262" r:id="rId7"/>
    <p:sldId id="263" r:id="rId8"/>
    <p:sldId id="267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-154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27.07.2015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27.07.2015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27.07.2015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27.07.2015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27.07.2015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27.07.2015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1" y="620689"/>
            <a:ext cx="8892480" cy="2232247"/>
          </a:xfrm>
        </p:spPr>
        <p:txBody>
          <a:bodyPr/>
          <a:lstStyle/>
          <a:p>
            <a:pPr marL="182880" indent="0" algn="ctr">
              <a:buNone/>
            </a:pPr>
            <a:r>
              <a:rPr lang="ru-RU" sz="28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Презентация к уроку биологии в 9 классе </a:t>
            </a:r>
            <a:r>
              <a:rPr lang="ru-RU" dirty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/>
            </a:r>
            <a:br>
              <a:rPr lang="ru-RU" dirty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</a:br>
            <a:r>
              <a:rPr lang="ru-RU" sz="2800" dirty="0" smtClean="0">
                <a:ln>
                  <a:solidFill>
                    <a:schemeClr val="accent2">
                      <a:lumMod val="75000"/>
                    </a:schemeClr>
                  </a:solidFill>
                </a:ln>
                <a:solidFill>
                  <a:schemeClr val="accent2">
                    <a:lumMod val="75000"/>
                  </a:schemeClr>
                </a:solidFill>
              </a:rPr>
              <a:t>«Строение и работа сердца»</a:t>
            </a:r>
            <a:endParaRPr lang="ru-RU" dirty="0">
              <a:ln>
                <a:solidFill>
                  <a:schemeClr val="accent2">
                    <a:lumMod val="75000"/>
                  </a:schemeClr>
                </a:solidFill>
              </a:ln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7544" y="3645024"/>
            <a:ext cx="8496943" cy="2736304"/>
          </a:xfrm>
        </p:spPr>
        <p:txBody>
          <a:bodyPr>
            <a:normAutofit/>
          </a:bodyPr>
          <a:lstStyle/>
          <a:p>
            <a:pPr algn="r"/>
            <a:r>
              <a:rPr lang="ru-RU" sz="2000" b="1" dirty="0" smtClean="0">
                <a:solidFill>
                  <a:schemeClr val="tx1"/>
                </a:solidFill>
              </a:rPr>
              <a:t>Трачук Наталья Михайловна</a:t>
            </a:r>
          </a:p>
          <a:p>
            <a:pPr algn="r"/>
            <a:r>
              <a:rPr lang="ru-RU" sz="2000" b="1" dirty="0" smtClean="0">
                <a:solidFill>
                  <a:schemeClr val="tx1"/>
                </a:solidFill>
              </a:rPr>
              <a:t>учитель биологии </a:t>
            </a:r>
            <a:endParaRPr lang="ru-RU" sz="2000" b="1" dirty="0" smtClean="0">
              <a:solidFill>
                <a:schemeClr val="tx1"/>
              </a:solidFill>
            </a:endParaRPr>
          </a:p>
          <a:p>
            <a:pPr algn="r"/>
            <a:r>
              <a:rPr lang="ru-RU" sz="2000" b="1" dirty="0" smtClean="0">
                <a:solidFill>
                  <a:schemeClr val="tx1"/>
                </a:solidFill>
              </a:rPr>
              <a:t>ГБОУ </a:t>
            </a:r>
            <a:r>
              <a:rPr lang="ru-RU" sz="2000" b="1" dirty="0" smtClean="0">
                <a:solidFill>
                  <a:schemeClr val="tx1"/>
                </a:solidFill>
              </a:rPr>
              <a:t>АО «Савинская СКОШИ</a:t>
            </a:r>
            <a:r>
              <a:rPr lang="ru-RU" b="1" dirty="0" smtClean="0"/>
              <a:t>»</a:t>
            </a:r>
          </a:p>
          <a:p>
            <a:pPr algn="r"/>
            <a:r>
              <a:rPr lang="ru-RU" sz="2000" b="1" dirty="0" smtClean="0">
                <a:solidFill>
                  <a:schemeClr val="tx1"/>
                </a:solidFill>
              </a:rPr>
              <a:t>Плесецкого района Архангельской области</a:t>
            </a:r>
          </a:p>
          <a:p>
            <a:pPr algn="r"/>
            <a:endParaRPr lang="ru-RU" sz="2000" b="1" dirty="0">
              <a:solidFill>
                <a:schemeClr val="tx1"/>
              </a:solidFill>
            </a:endParaRPr>
          </a:p>
          <a:p>
            <a:pPr algn="r"/>
            <a:endParaRPr lang="ru-RU" sz="2000" b="1" dirty="0" smtClean="0">
              <a:solidFill>
                <a:schemeClr val="tx1"/>
              </a:solidFill>
            </a:endParaRPr>
          </a:p>
          <a:p>
            <a:r>
              <a:rPr lang="ru-RU" sz="2000" b="1" dirty="0" smtClean="0">
                <a:solidFill>
                  <a:schemeClr val="tx1"/>
                </a:solidFill>
              </a:rPr>
              <a:t>п. Савинский, 2015 г</a:t>
            </a:r>
            <a:endParaRPr lang="ru-RU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898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Домашнее задание</a:t>
            </a:r>
            <a:endParaRPr lang="ru-RU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79512" y="1700808"/>
            <a:ext cx="8712968" cy="4968552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Стр. 92 – 94 - повторить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материал учебника </a:t>
            </a:r>
            <a:endParaRPr lang="ru-RU" sz="28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514350" indent="-514350">
              <a:buAutoNum type="arabicPeriod"/>
            </a:pP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. З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адания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№ 56,57 на 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стр.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35 в рабочей тетради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0" indent="0">
              <a:buNone/>
            </a:pPr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Литература: </a:t>
            </a:r>
          </a:p>
          <a:p>
            <a:pPr marL="0" indent="0">
              <a:buNone/>
            </a:pPr>
            <a:r>
              <a:rPr lang="ru-RU" sz="2000" b="1" dirty="0" err="1" smtClean="0">
                <a:solidFill>
                  <a:schemeClr val="accent2">
                    <a:lumMod val="75000"/>
                  </a:schemeClr>
                </a:solidFill>
              </a:rPr>
              <a:t>И.В.Романов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, </a:t>
            </a:r>
            <a:r>
              <a:rPr lang="ru-RU" sz="2000" b="1" dirty="0" err="1" smtClean="0">
                <a:solidFill>
                  <a:schemeClr val="accent2">
                    <a:lumMod val="75000"/>
                  </a:schemeClr>
                </a:solidFill>
              </a:rPr>
              <a:t>И.Б.Агафонова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. Биология. Человек. </a:t>
            </a:r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9 класс. Учебник для специальных (коррекционных) образовательных  учреждений </a:t>
            </a:r>
            <a:r>
              <a:rPr lang="en-US" sz="2000" b="1" dirty="0" smtClean="0">
                <a:solidFill>
                  <a:schemeClr val="accent2">
                    <a:lumMod val="75000"/>
                  </a:schemeClr>
                </a:solidFill>
              </a:rPr>
              <a:t>VIII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вида. М.: Дрофа, 2008</a:t>
            </a:r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6081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«Сердце – это жизнь»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3491880" y="908720"/>
            <a:ext cx="5400600" cy="5688632"/>
          </a:xfrm>
        </p:spPr>
        <p:txBody>
          <a:bodyPr/>
          <a:lstStyle/>
          <a:p>
            <a:pPr marL="0" indent="0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	История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науки «о живом насосе» прошла долгий и тернистый путь. У её истоков стоял английский ученый </a:t>
            </a:r>
            <a:r>
              <a:rPr lang="ru-RU" b="1" u="sng" dirty="0">
                <a:solidFill>
                  <a:schemeClr val="accent2">
                    <a:lumMod val="75000"/>
                  </a:schemeClr>
                </a:solidFill>
              </a:rPr>
              <a:t>Уильям Гарвей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. Это было в 1628 году. 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r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	</a:t>
            </a: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«Оно – источник жизни, начало всего, от него зависит вся сила и свежесть организма»</a:t>
            </a:r>
          </a:p>
          <a:p>
            <a:pPr marL="0" indent="0" algn="r">
              <a:buNone/>
            </a:pP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</a:rPr>
              <a:t>У.Гарвей</a:t>
            </a:r>
            <a:endParaRPr lang="ru-RU" sz="28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7" y="1484784"/>
            <a:ext cx="5477107" cy="40324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69105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Какое оно, моё сердце?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457200" y="1600200"/>
            <a:ext cx="8579296" cy="4525963"/>
          </a:xfrm>
        </p:spPr>
        <p:txBody>
          <a:bodyPr/>
          <a:lstStyle/>
          <a:p>
            <a:pPr marL="0" indent="0" algn="just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 год сердце делает 40 млн. ударов.</a:t>
            </a:r>
          </a:p>
          <a:p>
            <a:pPr marL="0" indent="0" algn="just">
              <a:buNone/>
            </a:pP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 За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75 лет жизни человека сердце сокращается 2,5 млрд. раз без единой остановки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0" indent="0" algn="just">
              <a:buNone/>
            </a:pP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За сутки сердце перекачивает более 7 тыс. л. крови</a:t>
            </a: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 algn="just">
              <a:buNone/>
            </a:pPr>
            <a:endParaRPr lang="ru-RU" b="1" dirty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	Наука, изучающая сердце и систему органов кровообращения, называется – </a:t>
            </a:r>
            <a:r>
              <a:rPr lang="ru-RU" b="1" u="sng" dirty="0">
                <a:solidFill>
                  <a:schemeClr val="accent2">
                    <a:lumMod val="75000"/>
                  </a:schemeClr>
                </a:solidFill>
              </a:rPr>
              <a:t>кардиология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67478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0"/>
            <a:ext cx="8784976" cy="1052736"/>
          </a:xfrm>
        </p:spPr>
        <p:txBody>
          <a:bodyPr/>
          <a:lstStyle/>
          <a:p>
            <a:r>
              <a:rPr lang="ru-RU" sz="4800" b="1" dirty="0">
                <a:solidFill>
                  <a:schemeClr val="accent2">
                    <a:lumMod val="75000"/>
                  </a:schemeClr>
                </a:solidFill>
              </a:rPr>
              <a:t>Где располагается сердце?</a:t>
            </a:r>
            <a:endParaRPr lang="ru-RU" sz="4800" dirty="0"/>
          </a:p>
        </p:txBody>
      </p:sp>
      <p:sp>
        <p:nvSpPr>
          <p:cNvPr id="3" name="Объект 2"/>
          <p:cNvSpPr>
            <a:spLocks noGrp="1"/>
          </p:cNvSpPr>
          <p:nvPr>
            <p:ph sz="half" idx="2"/>
          </p:nvPr>
        </p:nvSpPr>
        <p:spPr>
          <a:xfrm>
            <a:off x="4648200" y="1412776"/>
            <a:ext cx="4388296" cy="511256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Сердце человека располагается в грудной полости. 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Слово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«сердце» происходит от слова «середина». </a:t>
            </a: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endParaRPr lang="ru-RU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</a:rPr>
              <a:t>Сердце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</a:rPr>
              <a:t>находится в середине между правым и левым лёгкими и слегка смещено в левую сторону. 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556792"/>
            <a:ext cx="3456384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84549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07504" y="116632"/>
            <a:ext cx="9036496" cy="6741368"/>
          </a:xfrm>
        </p:spPr>
        <p:txBody>
          <a:bodyPr>
            <a:normAutofit/>
          </a:bodyPr>
          <a:lstStyle/>
          <a:p>
            <a:pPr algn="ctr">
              <a:buFontTx/>
              <a:buChar char="-"/>
            </a:pPr>
            <a:r>
              <a:rPr lang="ru-RU" sz="32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Какова форма сердца?</a:t>
            </a:r>
          </a:p>
          <a:p>
            <a:pPr marL="0" indent="0">
              <a:buNone/>
            </a:pPr>
            <a:r>
              <a:rPr lang="ru-RU" sz="2800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	</a:t>
            </a:r>
            <a:endParaRPr lang="ru-RU" sz="2800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sz="2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sz="2800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sz="2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sz="2800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  <a:p>
            <a:pPr marL="0" indent="0">
              <a:buNone/>
            </a:pPr>
            <a:endParaRPr lang="ru-RU" sz="28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  <a:p>
            <a:pPr>
              <a:buFontTx/>
              <a:buChar char="-"/>
            </a:pPr>
            <a:endParaRPr lang="ru-RU" sz="2800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buFontTx/>
              <a:buChar char="-"/>
            </a:pPr>
            <a:r>
              <a:rPr lang="ru-RU" sz="32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Каковы примерные размеры сердца?</a:t>
            </a:r>
          </a:p>
          <a:p>
            <a:pPr marL="0" indent="0" algn="ctr">
              <a:buNone/>
            </a:pPr>
            <a:endParaRPr lang="ru-RU" sz="2800" dirty="0" smtClean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  <a:p>
            <a:pPr algn="ctr">
              <a:buFontTx/>
              <a:buChar char="-"/>
            </a:pPr>
            <a:r>
              <a:rPr lang="ru-RU" sz="3200" dirty="0" smtClean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Сколько примерно весит сердце взрослого человека?</a:t>
            </a:r>
            <a:endParaRPr lang="ru-RU" sz="3200" dirty="0">
              <a:ln>
                <a:solidFill>
                  <a:schemeClr val="accent2">
                    <a:lumMod val="50000"/>
                  </a:schemeClr>
                </a:solidFill>
              </a:ln>
              <a:solidFill>
                <a:schemeClr val="accent2">
                  <a:lumMod val="50000"/>
                </a:schemeClr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40" y="836712"/>
            <a:ext cx="2736304" cy="33123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77923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ru-RU" dirty="0">
                <a:ln>
                  <a:solidFill>
                    <a:schemeClr val="accent2">
                      <a:lumMod val="50000"/>
                    </a:schemeClr>
                  </a:solidFill>
                </a:ln>
                <a:solidFill>
                  <a:schemeClr val="accent2">
                    <a:lumMod val="50000"/>
                  </a:schemeClr>
                </a:solidFill>
              </a:rPr>
              <a:t>Строение сердца</a:t>
            </a:r>
            <a:endParaRPr lang="ru-RU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>
          <a:xfrm>
            <a:off x="4648200" y="1124744"/>
            <a:ext cx="4316288" cy="5400600"/>
          </a:xfrm>
        </p:spPr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Предсердие</a:t>
            </a:r>
          </a:p>
          <a:p>
            <a:pPr marL="0" indent="0">
              <a:buNone/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Желудочек </a:t>
            </a:r>
          </a:p>
          <a:p>
            <a:pPr marL="0" indent="0">
              <a:buNone/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Створчатые клапаны</a:t>
            </a:r>
          </a:p>
          <a:p>
            <a:pPr marL="0" indent="0">
              <a:buNone/>
            </a:pPr>
            <a:endParaRPr lang="ru-RU" sz="3200" b="1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FontTx/>
              <a:buChar char="-"/>
            </a:pPr>
            <a:r>
              <a:rPr lang="ru-RU" sz="3200" b="1" dirty="0" smtClean="0">
                <a:solidFill>
                  <a:schemeClr val="accent2">
                    <a:lumMod val="75000"/>
                  </a:schemeClr>
                </a:solidFill>
              </a:rPr>
              <a:t>Полулунные клапаны</a:t>
            </a:r>
          </a:p>
          <a:p>
            <a:pPr>
              <a:buFontTx/>
              <a:buChar char="-"/>
            </a:pPr>
            <a:endParaRPr lang="ru-RU" sz="3200" b="1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484784"/>
            <a:ext cx="4608512" cy="39604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957506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4800" b="1" dirty="0" smtClean="0">
                <a:solidFill>
                  <a:schemeClr val="accent2">
                    <a:lumMod val="75000"/>
                  </a:schemeClr>
                </a:solidFill>
              </a:rPr>
              <a:t>Работа сердца</a:t>
            </a:r>
            <a:endParaRPr lang="ru-RU" sz="48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pic>
        <p:nvPicPr>
          <p:cNvPr id="6147" name="Picture 3" descr="C:\Users\user1\Desktop\для уроков\биология\9 кл человек\кровеносная система\сердце\рис 4.jpg"/>
          <p:cNvPicPr>
            <a:picLocks noGrp="1" noChangeAspect="1" noChangeArrowheads="1"/>
          </p:cNvPicPr>
          <p:nvPr>
            <p:ph type="pic"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" r="35"/>
          <a:stretch/>
        </p:blipFill>
        <p:spPr bwMode="auto">
          <a:xfrm>
            <a:off x="5364088" y="1340768"/>
            <a:ext cx="3480387" cy="2952328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  <p:sp>
        <p:nvSpPr>
          <p:cNvPr id="6" name="Текст 5"/>
          <p:cNvSpPr>
            <a:spLocks noGrp="1"/>
          </p:cNvSpPr>
          <p:nvPr>
            <p:ph type="body" sz="half" idx="2"/>
          </p:nvPr>
        </p:nvSpPr>
        <p:spPr>
          <a:xfrm>
            <a:off x="107504" y="4581128"/>
            <a:ext cx="9036496" cy="2088232"/>
          </a:xfrm>
        </p:spPr>
        <p:txBody>
          <a:bodyPr>
            <a:normAutofit lnSpcReduction="10000"/>
          </a:bodyPr>
          <a:lstStyle/>
          <a:p>
            <a:pPr lvl="0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Сокращение предсердий, перекачивание крови в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желудочки.</a:t>
            </a:r>
          </a:p>
          <a:p>
            <a:pPr lvl="0"/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pPr lvl="0"/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Сокращение желудочков, перекачивание крови в </a:t>
            </a:r>
            <a:r>
              <a:rPr lang="ru-RU" sz="2000" b="1" dirty="0" smtClean="0">
                <a:solidFill>
                  <a:schemeClr val="accent2">
                    <a:lumMod val="75000"/>
                  </a:schemeClr>
                </a:solidFill>
              </a:rPr>
              <a:t>сосуды.</a:t>
            </a:r>
          </a:p>
          <a:p>
            <a:pPr lvl="0"/>
            <a:endParaRPr lang="ru-RU" sz="2000" b="1" dirty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ru-RU" sz="2000" b="1" dirty="0">
                <a:solidFill>
                  <a:schemeClr val="accent2">
                    <a:lumMod val="75000"/>
                  </a:schemeClr>
                </a:solidFill>
              </a:rPr>
              <a:t>Пауза, предсердия и желудочки расслабляются – сердце отдыхает. </a:t>
            </a:r>
          </a:p>
        </p:txBody>
      </p:sp>
      <p:pic>
        <p:nvPicPr>
          <p:cNvPr id="6146" name="Picture 2" descr="C:\Users\user1\Desktop\для уроков\биология\9 кл человек\кровеносная система\сердце\рис 3.jpg"/>
          <p:cNvPicPr>
            <a:picLocks noGrp="1" noChangeAspect="1" noChangeArrowheads="1"/>
          </p:cNvPicPr>
          <p:nvPr>
            <p:ph sz="quarter" idx="4294967295"/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727" r="8184"/>
          <a:stretch/>
        </p:blipFill>
        <p:spPr bwMode="auto">
          <a:xfrm>
            <a:off x="683568" y="1340768"/>
            <a:ext cx="3384376" cy="30353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/>
        </p:spPr>
      </p:pic>
    </p:spTree>
    <p:extLst>
      <p:ext uri="{BB962C8B-B14F-4D97-AF65-F5344CB8AC3E}">
        <p14:creationId xmlns:p14="http://schemas.microsoft.com/office/powerpoint/2010/main" val="188336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/>
          <a:lstStyle/>
          <a:p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«</a:t>
            </a:r>
            <a:r>
              <a:rPr lang="ru-RU" dirty="0" err="1" smtClean="0">
                <a:solidFill>
                  <a:schemeClr val="accent2">
                    <a:lumMod val="75000"/>
                  </a:schemeClr>
                </a:solidFill>
              </a:rPr>
              <a:t>Пальминг</a:t>
            </a:r>
            <a:r>
              <a:rPr lang="ru-RU" dirty="0" smtClean="0">
                <a:solidFill>
                  <a:schemeClr val="accent2">
                    <a:lumMod val="75000"/>
                  </a:schemeClr>
                </a:solidFill>
              </a:rPr>
              <a:t>»</a:t>
            </a:r>
            <a:endParaRPr lang="ru-RU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412776"/>
            <a:ext cx="8208912" cy="48245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07515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08720"/>
          </a:xfrm>
        </p:spPr>
        <p:txBody>
          <a:bodyPr/>
          <a:lstStyle/>
          <a:p>
            <a:r>
              <a:rPr lang="ru-RU" sz="4400" b="1" dirty="0" smtClean="0">
                <a:solidFill>
                  <a:schemeClr val="accent2">
                    <a:lumMod val="75000"/>
                  </a:schemeClr>
                </a:solidFill>
              </a:rPr>
              <a:t>Биологический диктант</a:t>
            </a:r>
            <a:endParaRPr lang="ru-RU" sz="4400" b="1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>
          <a:xfrm>
            <a:off x="183027" y="980728"/>
            <a:ext cx="8928992" cy="5688632"/>
          </a:xfrm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1. Сердце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человека </a:t>
            </a:r>
            <a:r>
              <a:rPr lang="ru-RU" sz="2800" b="1" dirty="0" err="1" smtClean="0">
                <a:solidFill>
                  <a:schemeClr val="accent2">
                    <a:lumMod val="75000"/>
                  </a:schemeClr>
                </a:solidFill>
              </a:rPr>
              <a:t>трёхкамерное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.</a:t>
            </a:r>
          </a:p>
          <a:p>
            <a:pPr marL="0" lvl="0" indent="0">
              <a:buNone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2. Сердце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человека состоит из двух предсердий и двух желудочков.</a:t>
            </a:r>
          </a:p>
          <a:p>
            <a:pPr marL="0" lvl="0" indent="0">
              <a:buNone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3. Сердце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располагается в грудной полости справа.</a:t>
            </a:r>
          </a:p>
          <a:p>
            <a:pPr marL="0" lvl="0" indent="0">
              <a:buNone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4. Из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предсердий кровь поступает в желудочки</a:t>
            </a:r>
          </a:p>
          <a:p>
            <a:pPr marL="0" lvl="0" indent="0">
              <a:buNone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5. Между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предсердиями и желудочками полулунные клапаны.</a:t>
            </a:r>
          </a:p>
          <a:p>
            <a:pPr marL="0" lvl="0" indent="0">
              <a:buNone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6. Из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желудочков кровь поступает в сосуды.</a:t>
            </a:r>
          </a:p>
          <a:p>
            <a:pPr marL="0" lvl="0" indent="0">
              <a:buNone/>
            </a:pPr>
            <a:r>
              <a:rPr lang="ru-RU" sz="2800" b="1" dirty="0" smtClean="0">
                <a:solidFill>
                  <a:schemeClr val="accent2">
                    <a:lumMod val="75000"/>
                  </a:schemeClr>
                </a:solidFill>
              </a:rPr>
              <a:t>7. После </a:t>
            </a:r>
            <a:r>
              <a:rPr lang="ru-RU" sz="2800" b="1" dirty="0">
                <a:solidFill>
                  <a:schemeClr val="accent2">
                    <a:lumMod val="75000"/>
                  </a:schemeClr>
                </a:solidFill>
              </a:rPr>
              <a:t>сокращений предсердий и желудочков наступает пауза, когда сердце отдыхает.</a:t>
            </a:r>
          </a:p>
          <a:p>
            <a:endParaRPr lang="ru-RU" sz="2800" b="1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3909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265</TotalTime>
  <Words>279</Words>
  <Application>Microsoft Office PowerPoint</Application>
  <PresentationFormat>Экран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Исполнительная</vt:lpstr>
      <vt:lpstr>Презентация к уроку биологии в 9 классе  «Строение и работа сердца»</vt:lpstr>
      <vt:lpstr>«Сердце – это жизнь»</vt:lpstr>
      <vt:lpstr>Какое оно, моё сердце?</vt:lpstr>
      <vt:lpstr>Где располагается сердце?</vt:lpstr>
      <vt:lpstr>Презентация PowerPoint</vt:lpstr>
      <vt:lpstr>Строение сердца</vt:lpstr>
      <vt:lpstr>Работа сердца</vt:lpstr>
      <vt:lpstr>«Пальминг»</vt:lpstr>
      <vt:lpstr>Биологический диктант</vt:lpstr>
      <vt:lpstr>Домашнее задание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Строение  и работа сердца</dc:title>
  <dc:creator>user1</dc:creator>
  <cp:lastModifiedBy>user1</cp:lastModifiedBy>
  <cp:revision>19</cp:revision>
  <dcterms:created xsi:type="dcterms:W3CDTF">2014-11-08T20:04:43Z</dcterms:created>
  <dcterms:modified xsi:type="dcterms:W3CDTF">2015-07-27T08:04:46Z</dcterms:modified>
</cp:coreProperties>
</file>