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DC14D2"/>
    <a:srgbClr val="18A5A8"/>
    <a:srgbClr val="6CE7EA"/>
    <a:srgbClr val="09E7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DDCBB36-1474-46A7-96C2-5F81A30335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E5CAE-0C27-4BF3-B604-D6AE3A691B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97A72-5EE8-41C3-8D5F-7256D11FE3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08A77-18B9-4CDD-BA14-DBCC718E98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0298C-0B90-4733-AE09-BB08C16E7A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B09CB-9CB0-4646-9647-4181504C71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D483B-7418-4724-AB75-A8E78D4B98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BCEFC-F857-4B52-B27A-7C35657F58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5182E-FA3D-4381-932B-783BE169E6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54806-85C8-4F6C-BB3C-3019C4FB22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AAEF9-D0CA-4088-9762-49B1BC94A2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4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DF5F713B-9C21-405C-BBDF-F1554B3E5A0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image" Target="../media/image4.jpeg"/><Relationship Id="rId4" Type="http://schemas.openxmlformats.org/officeDocument/2006/relationships/slide" Target="slide7.xml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slide" Target="slide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14282" y="214290"/>
            <a:ext cx="8715436" cy="2786082"/>
          </a:xfrm>
        </p:spPr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Презентация  к уроку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математики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9 классе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теме </a:t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«Числа и вычисления. Подготовка к ГИА» </a:t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57158" y="2928934"/>
            <a:ext cx="8358246" cy="2614634"/>
          </a:xfrm>
        </p:spPr>
        <p:txBody>
          <a:bodyPr/>
          <a:lstStyle/>
          <a:p>
            <a:pPr algn="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Автор материала: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Мордовских Надежда Васильевна, 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математики 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ысшей квалификационной категории,</a:t>
            </a:r>
          </a:p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МБОУ Сарасинская СОШ, </a:t>
            </a:r>
          </a:p>
          <a:p>
            <a:pPr algn="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Сараса, Алтайский район, Алтайский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край</a:t>
            </a:r>
          </a:p>
          <a:p>
            <a:pPr algn="r"/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С. Сараса, 2015 год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Правило сложения отрицательных чисел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Чтобы сложить два отрицательных числа, надо: 1) сложить их модули,  </a:t>
            </a:r>
          </a:p>
          <a:p>
            <a:pPr>
              <a:buNone/>
            </a:pPr>
            <a:r>
              <a:rPr lang="ru-RU" dirty="0" smtClean="0"/>
              <a:t>2) поставить перед полученным числом знак «-»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4572008"/>
            <a:ext cx="3000396" cy="1071570"/>
          </a:xfrm>
          <a:prstGeom prst="rect">
            <a:avLst/>
          </a:prstGeom>
          <a:solidFill>
            <a:srgbClr val="00B0F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- 5 + (- 7) = - 12</a:t>
            </a:r>
            <a:endParaRPr lang="ru-RU" sz="2800" b="1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6858016" y="6000768"/>
            <a:ext cx="785818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Правило сложения чисел с разными знаками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8577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Чтобы сложить два числа с разными знаками, надо: </a:t>
            </a:r>
          </a:p>
          <a:p>
            <a:pPr marL="514350" indent="-514350">
              <a:buAutoNum type="arabicParenR"/>
            </a:pPr>
            <a:r>
              <a:rPr lang="ru-RU" dirty="0" smtClean="0"/>
              <a:t>Из большего модуля слагаемых вычесть меньший,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Поставить перед полученным числом знак того слагаемого, модуль которого больше.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214950"/>
            <a:ext cx="3071834" cy="1285884"/>
          </a:xfrm>
          <a:prstGeom prst="rect">
            <a:avLst/>
          </a:prstGeom>
          <a:solidFill>
            <a:srgbClr val="00B0F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26 + (- 7) = 19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4857760"/>
            <a:ext cx="3071834" cy="1285884"/>
          </a:xfrm>
          <a:prstGeom prst="rect">
            <a:avLst/>
          </a:prstGeom>
          <a:solidFill>
            <a:srgbClr val="00B0F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- 26 + 7 = - 19</a:t>
            </a:r>
            <a:endParaRPr lang="ru-RU" sz="3200" b="1" dirty="0"/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858148" y="6072206"/>
            <a:ext cx="642942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Умножение двух чисел с разными знаками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Чтобы перемножить два числа с разными знаками, надо перемножить модули этих чисел и поставить перед полученным числом знак «-».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4357694"/>
            <a:ext cx="3000396" cy="1214446"/>
          </a:xfrm>
          <a:prstGeom prst="rect">
            <a:avLst/>
          </a:prstGeom>
          <a:solidFill>
            <a:srgbClr val="00B0F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- 9 * 10 = - 90</a:t>
            </a:r>
            <a:endParaRPr lang="ru-RU" sz="3200" b="1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572396" y="5715016"/>
            <a:ext cx="857256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Умножение двух отрицательных чисел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8029604" cy="4114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Чтобы перемножить два отрицательных числа, надо перемножить их </a:t>
            </a:r>
            <a:r>
              <a:rPr lang="ru-RU" b="1" dirty="0" smtClean="0"/>
              <a:t>модули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Управляющая кнопка: сведения 4">
            <a:hlinkClick r:id="" action="ppaction://hlinkshowjump?jump=nextslide" highlightClick="1"/>
          </p:cNvPr>
          <p:cNvSpPr/>
          <p:nvPr/>
        </p:nvSpPr>
        <p:spPr>
          <a:xfrm>
            <a:off x="6715140" y="4214818"/>
            <a:ext cx="714380" cy="71438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857628"/>
            <a:ext cx="3286148" cy="1285884"/>
          </a:xfrm>
          <a:prstGeom prst="rect">
            <a:avLst/>
          </a:prstGeom>
          <a:solidFill>
            <a:srgbClr val="00B0F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- 8 * (- 7) = 8*7 = 56</a:t>
            </a:r>
            <a:endParaRPr lang="ru-RU" sz="2800" b="1" dirty="0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642942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786578" y="3143248"/>
            <a:ext cx="571504" cy="857256"/>
          </a:xfrm>
          <a:prstGeom prst="downArrow">
            <a:avLst/>
          </a:prstGeom>
          <a:solidFill>
            <a:srgbClr val="6CE7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Модуль числа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01122" cy="52149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Модулем</a:t>
            </a:r>
            <a:r>
              <a:rPr lang="ru-RU" dirty="0" smtClean="0"/>
              <a:t> числа </a:t>
            </a:r>
            <a:r>
              <a:rPr lang="ru-RU" b="1" i="1" dirty="0" smtClean="0"/>
              <a:t>а</a:t>
            </a:r>
            <a:r>
              <a:rPr lang="ru-RU" dirty="0" smtClean="0"/>
              <a:t> называют расстояние (в единичных отрезках) от начала координат до точки А(</a:t>
            </a:r>
            <a:r>
              <a:rPr lang="ru-RU" dirty="0" err="1" smtClean="0"/>
              <a:t>а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   Модуль числа </a:t>
            </a:r>
            <a:r>
              <a:rPr lang="ru-RU" u="sng" dirty="0" smtClean="0"/>
              <a:t>не может быть отрицательным</a:t>
            </a:r>
            <a:r>
              <a:rPr lang="ru-RU" dirty="0" smtClean="0"/>
              <a:t>. Для положительного числа и нуля он равен самому числу, а для отрицательного – противоположному числу. Противоположные числа имеют равные модули.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5572140"/>
            <a:ext cx="2571768" cy="928694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ambria Math"/>
                <a:ea typeface="Cambria Math"/>
              </a:rPr>
              <a:t>∣-</a:t>
            </a:r>
            <a:r>
              <a:rPr lang="ru-RU" sz="3200" b="1" dirty="0" smtClean="0"/>
              <a:t>10</a:t>
            </a:r>
            <a:r>
              <a:rPr lang="ru-RU" sz="3200" b="1" dirty="0" smtClean="0">
                <a:latin typeface="Cambria Math"/>
                <a:ea typeface="Cambria Math"/>
              </a:rPr>
              <a:t>∣ = 10</a:t>
            </a:r>
            <a:endParaRPr lang="ru-RU" sz="3200" b="1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715272" y="6286520"/>
            <a:ext cx="714380" cy="5714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Источники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857784"/>
          </a:xfrm>
        </p:spPr>
        <p:txBody>
          <a:bodyPr/>
          <a:lstStyle/>
          <a:p>
            <a:r>
              <a:rPr lang="ru-RU" sz="2800" dirty="0" smtClean="0"/>
              <a:t>Алгебра, 9 </a:t>
            </a:r>
            <a:r>
              <a:rPr lang="ru-RU" sz="2800" dirty="0" err="1" smtClean="0"/>
              <a:t>кл</a:t>
            </a:r>
            <a:r>
              <a:rPr lang="ru-RU" sz="2800" dirty="0" smtClean="0"/>
              <a:t>. Учебник для общеобразовательных учреждений. Авторы: Ю.Н. Макарычев, Н.Г. </a:t>
            </a:r>
            <a:r>
              <a:rPr lang="ru-RU" sz="2800" dirty="0" err="1" smtClean="0"/>
              <a:t>Миндюк</a:t>
            </a:r>
            <a:r>
              <a:rPr lang="ru-RU" sz="2800" dirty="0" smtClean="0"/>
              <a:t>, К.И. </a:t>
            </a:r>
            <a:r>
              <a:rPr lang="ru-RU" sz="2800" dirty="0" err="1" smtClean="0"/>
              <a:t>Нешков</a:t>
            </a:r>
            <a:r>
              <a:rPr lang="ru-RU" sz="2800" dirty="0" smtClean="0"/>
              <a:t>, С.Б. Суворова. Москва «Просвещение», 2011 г.</a:t>
            </a:r>
          </a:p>
          <a:p>
            <a:r>
              <a:rPr lang="ru-RU" sz="2800" dirty="0" smtClean="0"/>
              <a:t>Алгебра, 9 класс. Поурочные планы. Автор-составитель: С.П. Ковалева. Изд-во «Учитель», 2005 г.</a:t>
            </a:r>
          </a:p>
          <a:p>
            <a:r>
              <a:rPr lang="ru-RU" sz="2800" dirty="0" smtClean="0"/>
              <a:t>Математика, 6 класс. Учебник для общеобразовательных учреждений. Авторы: Н.Я. </a:t>
            </a:r>
            <a:r>
              <a:rPr lang="ru-RU" sz="2800" dirty="0" err="1" smtClean="0"/>
              <a:t>Виленкин</a:t>
            </a:r>
            <a:r>
              <a:rPr lang="ru-RU" sz="2800" dirty="0" smtClean="0"/>
              <a:t>, В.И. Жохов, А.С. Чесноков и др. «Мнемозина», 2009 г.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Систематизировать знания учащихся за курс алгебры 7-9 классов</a:t>
            </a:r>
            <a:r>
              <a:rPr lang="en-US" dirty="0" smtClean="0"/>
              <a:t> </a:t>
            </a:r>
            <a:r>
              <a:rPr lang="ru-RU" dirty="0" smtClean="0"/>
              <a:t>по данной теме</a:t>
            </a:r>
          </a:p>
          <a:p>
            <a:r>
              <a:rPr lang="ru-RU" dirty="0" smtClean="0"/>
              <a:t>Обобщить их знания и умения</a:t>
            </a:r>
          </a:p>
          <a:p>
            <a:r>
              <a:rPr lang="ru-RU" dirty="0" smtClean="0"/>
              <a:t>Подготовка к ГИА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Повторение теории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1. </a:t>
            </a:r>
            <a:r>
              <a:rPr lang="ru-RU" u="sng" dirty="0" smtClean="0"/>
              <a:t>Определения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натуральных, </a:t>
            </a:r>
          </a:p>
          <a:p>
            <a:r>
              <a:rPr lang="ru-RU" dirty="0" smtClean="0"/>
              <a:t>целых, </a:t>
            </a:r>
          </a:p>
          <a:p>
            <a:r>
              <a:rPr lang="ru-RU" dirty="0" smtClean="0"/>
              <a:t>рациональных, </a:t>
            </a:r>
          </a:p>
          <a:p>
            <a:r>
              <a:rPr lang="ru-RU" dirty="0" smtClean="0"/>
              <a:t>иррациональных и </a:t>
            </a:r>
          </a:p>
          <a:p>
            <a:r>
              <a:rPr lang="ru-RU" dirty="0" smtClean="0"/>
              <a:t>действительных чисел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0" y="357166"/>
            <a:ext cx="2928926" cy="178595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hlinkClick r:id="rId2" action="ppaction://hlinksldjump"/>
              </a:rPr>
              <a:t>Основное свойство дроби</a:t>
            </a:r>
            <a:endParaRPr lang="ru-RU" sz="2400" b="1" dirty="0"/>
          </a:p>
        </p:txBody>
      </p:sp>
      <p:sp>
        <p:nvSpPr>
          <p:cNvPr id="5" name="Облако 4"/>
          <p:cNvSpPr/>
          <p:nvPr/>
        </p:nvSpPr>
        <p:spPr>
          <a:xfrm>
            <a:off x="2928926" y="0"/>
            <a:ext cx="3214710" cy="2214578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3" action="ppaction://hlinksldjump"/>
              </a:rPr>
              <a:t>Правило сложения (вычитания) дробей с одинаковыми знаменателями.</a:t>
            </a:r>
            <a:endParaRPr lang="ru-RU" b="1" dirty="0"/>
          </a:p>
        </p:txBody>
      </p:sp>
      <p:sp>
        <p:nvSpPr>
          <p:cNvPr id="6" name="Облако 5"/>
          <p:cNvSpPr/>
          <p:nvPr/>
        </p:nvSpPr>
        <p:spPr>
          <a:xfrm>
            <a:off x="6215074" y="214290"/>
            <a:ext cx="2928926" cy="1857388"/>
          </a:xfrm>
          <a:prstGeom prst="cloud">
            <a:avLst/>
          </a:prstGeom>
          <a:solidFill>
            <a:srgbClr val="DC1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hlinkClick r:id="rId4" action="ppaction://hlinksldjump"/>
              </a:rPr>
              <a:t>Правило сложения (вычитания) дробей с разными знаменателями.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143636" y="2214554"/>
            <a:ext cx="3000364" cy="2214578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hlinkClick r:id="rId5" action="ppaction://hlinksldjump"/>
              </a:rPr>
              <a:t>Правило умножения дробей</a:t>
            </a:r>
            <a:endParaRPr lang="ru-RU" sz="2400" b="1" dirty="0"/>
          </a:p>
        </p:txBody>
      </p:sp>
      <p:sp>
        <p:nvSpPr>
          <p:cNvPr id="8" name="Облако 7"/>
          <p:cNvSpPr/>
          <p:nvPr/>
        </p:nvSpPr>
        <p:spPr>
          <a:xfrm rot="20996094">
            <a:off x="5612" y="2416719"/>
            <a:ext cx="3452390" cy="2083958"/>
          </a:xfrm>
          <a:prstGeom prst="cloud">
            <a:avLst/>
          </a:prstGeom>
          <a:solidFill>
            <a:srgbClr val="18A5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hlinkClick r:id="rId6" action="ppaction://hlinksldjump"/>
              </a:rPr>
              <a:t>Правило сложения чисел с разными знаками</a:t>
            </a:r>
            <a:endParaRPr lang="ru-RU" sz="2400" b="1" dirty="0"/>
          </a:p>
        </p:txBody>
      </p:sp>
      <p:sp>
        <p:nvSpPr>
          <p:cNvPr id="9" name="Облако 8"/>
          <p:cNvSpPr/>
          <p:nvPr/>
        </p:nvSpPr>
        <p:spPr>
          <a:xfrm rot="21044791">
            <a:off x="-75370" y="4757509"/>
            <a:ext cx="3357586" cy="2000264"/>
          </a:xfrm>
          <a:prstGeom prst="cloud">
            <a:avLst/>
          </a:prstGeom>
          <a:solidFill>
            <a:srgbClr val="DC14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hlinkClick r:id="rId7" action="ppaction://hlinksldjump"/>
              </a:rPr>
              <a:t>Правило сложения отрицательных чисел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 rot="21212337">
            <a:off x="6111803" y="4699317"/>
            <a:ext cx="2928958" cy="2000240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8" action="ppaction://hlinksldjump"/>
              </a:rPr>
              <a:t>Правило деления одной дроби на другую</a:t>
            </a:r>
            <a:endParaRPr lang="ru-RU" b="1" dirty="0"/>
          </a:p>
        </p:txBody>
      </p:sp>
      <p:sp>
        <p:nvSpPr>
          <p:cNvPr id="11" name="Облако 10"/>
          <p:cNvSpPr/>
          <p:nvPr/>
        </p:nvSpPr>
        <p:spPr>
          <a:xfrm>
            <a:off x="3357554" y="2428868"/>
            <a:ext cx="2786082" cy="2071702"/>
          </a:xfrm>
          <a:prstGeom prst="clou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9" action="ppaction://hlinksldjump"/>
              </a:rPr>
              <a:t>Умножение двух отрицательных чисел</a:t>
            </a:r>
            <a:endParaRPr lang="ru-RU" b="1" dirty="0"/>
          </a:p>
        </p:txBody>
      </p:sp>
      <p:sp>
        <p:nvSpPr>
          <p:cNvPr id="13" name="Облако 12"/>
          <p:cNvSpPr/>
          <p:nvPr/>
        </p:nvSpPr>
        <p:spPr>
          <a:xfrm>
            <a:off x="3357554" y="4572008"/>
            <a:ext cx="2786082" cy="2071702"/>
          </a:xfrm>
          <a:prstGeom prst="cloud">
            <a:avLst/>
          </a:prstGeom>
          <a:blipFill>
            <a:blip r:embed="rId10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11" action="ppaction://hlinksldjump"/>
              </a:rPr>
              <a:t>Умножение двух чисел с разными знаками</a:t>
            </a:r>
            <a:endParaRPr lang="ru-RU" sz="2000" b="1" dirty="0"/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Основное свойство дроби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357298"/>
            <a:ext cx="7772400" cy="4114800"/>
          </a:xfrm>
          <a:ln w="28575"/>
        </p:spPr>
        <p:txBody>
          <a:bodyPr/>
          <a:lstStyle/>
          <a:p>
            <a:pPr>
              <a:buNone/>
            </a:pPr>
            <a:r>
              <a:rPr lang="ru-RU" dirty="0" smtClean="0"/>
              <a:t>   Если числитель и знаменатель дроби умножить или разделить на одно и то же натуральное число, то получится равная ей дробь.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643314"/>
            <a:ext cx="285752" cy="1224651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643314"/>
            <a:ext cx="714380" cy="1146768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571876"/>
            <a:ext cx="571504" cy="129117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40005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3" name="Управляющая кнопка: возврат 12">
            <a:hlinkClick r:id="rId5" action="ppaction://hlinksldjump" highlightClick="1"/>
          </p:cNvPr>
          <p:cNvSpPr/>
          <p:nvPr/>
        </p:nvSpPr>
        <p:spPr>
          <a:xfrm>
            <a:off x="7429520" y="5715016"/>
            <a:ext cx="928694" cy="7143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01122" cy="1252558"/>
          </a:xfrm>
        </p:spPr>
        <p:txBody>
          <a:bodyPr/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Правило сложения (вычитания) дробей с одинаковыми знаменателями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Чтобы сложить (вычесть) дроби с одинаковыми знаменателями, нужно сложить (вычесть) числители этих дробей, а знаменатель оставить прежним.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8435" name="Picture 3" descr="D:\9 класс\прим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572008"/>
            <a:ext cx="4585617" cy="142875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</p:pic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7500958" y="6072206"/>
            <a:ext cx="785818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429684" cy="1143000"/>
          </a:xfrm>
        </p:spPr>
        <p:txBody>
          <a:bodyPr/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Правило сложения (вычитания) дробей с разными знаменателями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Чтобы сложить (вычесть) дроби с разными знаменателями, надо: 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Привести дроби к наименьшему общему знаменателю,</a:t>
            </a:r>
          </a:p>
          <a:p>
            <a:pPr marL="514350" indent="-514350">
              <a:buAutoNum type="arabicParenR"/>
            </a:pPr>
            <a:r>
              <a:rPr lang="ru-RU" dirty="0" smtClean="0"/>
              <a:t>Сложить (вычесть) полученные дроби</a:t>
            </a:r>
            <a:endParaRPr lang="ru-RU" dirty="0"/>
          </a:p>
        </p:txBody>
      </p:sp>
      <p:pic>
        <p:nvPicPr>
          <p:cNvPr id="19458" name="Picture 2" descr="D:\9 класс\пример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72074"/>
            <a:ext cx="4880060" cy="135732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429520" y="5857892"/>
            <a:ext cx="714380" cy="7143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Правило умножения дробей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Чтобы умножить дробь на дробь, надо: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Найти произведение числителей и произведение знаменателей этих дробей,</a:t>
            </a:r>
          </a:p>
          <a:p>
            <a:pPr marL="514350" indent="-514350">
              <a:buAutoNum type="arabicParenR"/>
            </a:pPr>
            <a:r>
              <a:rPr lang="ru-RU" dirty="0" smtClean="0"/>
              <a:t>Первое произведение записать числителем, а второе - знаменателем.</a:t>
            </a:r>
          </a:p>
          <a:p>
            <a:pPr marL="514350" indent="-51435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pic>
        <p:nvPicPr>
          <p:cNvPr id="1026" name="Picture 2" descr="D:\9 класс\пример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857760"/>
            <a:ext cx="3000396" cy="13390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500958" y="6000768"/>
            <a:ext cx="857256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Правило деления одной дроби на другую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Чтобы разделить одну дробь на другую, надо делимое умножить на число, обратное делителю.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2050" name="Picture 2" descr="D:\9 класс\пример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500438"/>
            <a:ext cx="2457450" cy="1009650"/>
          </a:xfrm>
          <a:prstGeom prst="rect">
            <a:avLst/>
          </a:prstGeom>
          <a:solidFill>
            <a:srgbClr val="00B0F0"/>
          </a:solidFill>
          <a:ln w="38100">
            <a:solidFill>
              <a:srgbClr val="7030A0"/>
            </a:solidFill>
          </a:ln>
        </p:spPr>
      </p:pic>
      <p:pic>
        <p:nvPicPr>
          <p:cNvPr id="2051" name="Picture 3" descr="D:\9 класс\пример 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857760"/>
            <a:ext cx="5210175" cy="115252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</p:pic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7643834" y="5857892"/>
            <a:ext cx="928694" cy="78581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оформления «Числа»">
  <a:themeElements>
    <a:clrScheme name="Тема Offic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«Числа»</Template>
  <TotalTime>471</TotalTime>
  <Words>577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оформления «Числа»</vt:lpstr>
      <vt:lpstr>Презентация  к уроку математики  в 9 классе по теме  «Числа и вычисления. Подготовка к ГИА»  </vt:lpstr>
      <vt:lpstr>Цель</vt:lpstr>
      <vt:lpstr>Повторение теории</vt:lpstr>
      <vt:lpstr>Слайд 4</vt:lpstr>
      <vt:lpstr>Основное свойство дроби</vt:lpstr>
      <vt:lpstr>Правило сложения (вычитания) дробей с одинаковыми знаменателями</vt:lpstr>
      <vt:lpstr>Правило сложения (вычитания) дробей с разными знаменателями</vt:lpstr>
      <vt:lpstr>Правило умножения дробей</vt:lpstr>
      <vt:lpstr>Правило деления одной дроби на другую</vt:lpstr>
      <vt:lpstr>Правило сложения отрицательных чисел</vt:lpstr>
      <vt:lpstr>Правило сложения чисел с разными знаками</vt:lpstr>
      <vt:lpstr>Умножение двух чисел с разными знаками</vt:lpstr>
      <vt:lpstr>Умножение двух отрицательных чисел</vt:lpstr>
      <vt:lpstr>Модуль числа</vt:lpstr>
      <vt:lpstr>Источники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cp:lastModifiedBy>Admin</cp:lastModifiedBy>
  <cp:revision>107</cp:revision>
  <dcterms:created xsi:type="dcterms:W3CDTF">2015-03-25T19:02:46Z</dcterms:created>
  <dcterms:modified xsi:type="dcterms:W3CDTF">2015-07-28T06:09:24Z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TC010690501049</vt:lpwstr>
  </property>
</Properties>
</file>