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76" r:id="rId4"/>
    <p:sldId id="258" r:id="rId5"/>
    <p:sldId id="265" r:id="rId6"/>
    <p:sldId id="273" r:id="rId7"/>
    <p:sldId id="274" r:id="rId8"/>
    <p:sldId id="275" r:id="rId9"/>
    <p:sldId id="263" r:id="rId10"/>
    <p:sldId id="260" r:id="rId11"/>
    <p:sldId id="261" r:id="rId12"/>
    <p:sldId id="264" r:id="rId13"/>
    <p:sldId id="266" r:id="rId14"/>
    <p:sldId id="267" r:id="rId15"/>
    <p:sldId id="270" r:id="rId16"/>
    <p:sldId id="268" r:id="rId17"/>
    <p:sldId id="269" r:id="rId18"/>
    <p:sldId id="271" r:id="rId19"/>
    <p:sldId id="272" r:id="rId20"/>
    <p:sldId id="262" r:id="rId2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0EF3EF-E853-46B8-AF28-96CE206B59C5}" type="datetimeFigureOut">
              <a:rPr lang="ru-RU" smtClean="0"/>
              <a:t>14.07.2015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17CD24-C38E-4B4C-999D-F333FC5BE49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hyperlink" Target="http://stihidl.ru/poem/90095" TargetMode="External"/><Relationship Id="rId3" Type="http://schemas.openxmlformats.org/officeDocument/2006/relationships/hyperlink" Target="http://detskiychas.ru/stihi/stihi_pro_dub" TargetMode="External"/><Relationship Id="rId7" Type="http://schemas.openxmlformats.org/officeDocument/2006/relationships/hyperlink" Target="http://www.stihi.ru/2012/04/19/955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maminsait.ucoz.ru/publ/5-1-0-735" TargetMode="External"/><Relationship Id="rId5" Type="http://schemas.openxmlformats.org/officeDocument/2006/relationships/hyperlink" Target="http://vospitatel.com.ua/zaniatia/rastenia/dub2.html" TargetMode="External"/><Relationship Id="rId4" Type="http://schemas.openxmlformats.org/officeDocument/2006/relationships/hyperlink" Target="http://5klass.net/izo-4-klass/Risunok-duba/005-Stikhi-o-dube.html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>
            <a:lum bright="40000"/>
          </a:blip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572000" y="5657671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smtClean="0"/>
              <a:t>Шайдурова Валентина Федоровна</a:t>
            </a:r>
          </a:p>
          <a:p>
            <a:pPr algn="r"/>
            <a:r>
              <a:rPr lang="ru-RU" b="1" dirty="0" smtClean="0"/>
              <a:t>Учитель английского языка</a:t>
            </a:r>
          </a:p>
          <a:p>
            <a:pPr algn="r"/>
            <a:r>
              <a:rPr lang="ru-RU" b="1" dirty="0" smtClean="0"/>
              <a:t>ГБОУ «Школа №106»</a:t>
            </a:r>
          </a:p>
          <a:p>
            <a:pPr algn="r"/>
            <a:r>
              <a:rPr lang="ru-RU" b="1" dirty="0" smtClean="0"/>
              <a:t>Санкт-Петербург</a:t>
            </a:r>
            <a:endParaRPr lang="ru-RU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87624" y="1556792"/>
            <a:ext cx="7488832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Презентация</a:t>
            </a: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 к учебно-исследовательской работе</a:t>
            </a:r>
          </a:p>
          <a:p>
            <a:pPr algn="ctr"/>
            <a:r>
              <a:rPr lang="ru-RU" sz="3600" b="1" dirty="0" smtClean="0"/>
              <a:t>  «Знай и люби родную природу.</a:t>
            </a:r>
          </a:p>
          <a:p>
            <a:pPr algn="ctr"/>
            <a:r>
              <a:rPr lang="ru-RU" sz="3600" b="1" dirty="0" smtClean="0"/>
              <a:t>Дуб»</a:t>
            </a:r>
            <a:endParaRPr lang="ru-RU" sz="36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endParaRPr lang="ru-RU" sz="3200" b="1" i="1" dirty="0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Не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срубишь дуба, не отдув губы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В лесу дуб - рубль, а в столице - за рубль спица</a:t>
            </a:r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sz="32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3200" b="1" i="1" dirty="0" smtClean="0">
                <a:solidFill>
                  <a:schemeClr val="accent6">
                    <a:lumMod val="50000"/>
                  </a:schemeClr>
                </a:solidFill>
              </a:rPr>
              <a:t>Дуб </a:t>
            </a:r>
            <a:r>
              <a:rPr lang="ru-RU" sz="3200" b="1" i="1" dirty="0">
                <a:solidFill>
                  <a:schemeClr val="accent6">
                    <a:lumMod val="50000"/>
                  </a:schemeClr>
                </a:solidFill>
              </a:rPr>
              <a:t>стар, да корень свеж.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564904"/>
            <a:ext cx="87484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i="1" dirty="0" smtClean="0">
                <a:solidFill>
                  <a:schemeClr val="accent6">
                    <a:lumMod val="75000"/>
                  </a:schemeClr>
                </a:solidFill>
              </a:rPr>
              <a:t>Пословицы и поговорки про дуб</a:t>
            </a:r>
          </a:p>
          <a:p>
            <a:endParaRPr lang="ru-RU" sz="32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755576" y="2996952"/>
            <a:ext cx="8005653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Велик дуб, а от малого топора падает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Буря дуб свалит, а тростник устоит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Дуб свой рост не спеша набирает</a:t>
            </a:r>
            <a:r>
              <a:rPr lang="ru-RU" sz="2800" b="1" i="1" dirty="0" smtClean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  <a:p>
            <a:endParaRPr lang="ru-RU" sz="2800" b="1" i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800" b="1" i="1" dirty="0">
                <a:solidFill>
                  <a:schemeClr val="accent6">
                    <a:lumMod val="50000"/>
                  </a:schemeClr>
                </a:solidFill>
              </a:rPr>
              <a:t>Если стадо разом заревёт у дуба - дуб свалится</a:t>
            </a: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411760" y="2636912"/>
            <a:ext cx="516038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kumimoji="0" lang="ru-RU" sz="3600" b="1" i="0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7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Детские загадки про дуб</a:t>
            </a:r>
            <a:endParaRPr kumimoji="0" lang="ru-RU" b="1" i="0" u="none" strike="noStrike" cap="none" normalizeH="0" baseline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691680" y="3501008"/>
            <a:ext cx="6139629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И гадать не надо даже -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Тут же, сразу назовем,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Если только кто подскажет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То, что жёлуди на нем!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Стоит над кручей богатырь могучий: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Голова - до тучи, плечи пораздвинул,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Руки пораскинул, пальцы узловаты,</a:t>
            </a:r>
            <a:b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3600" b="1" i="1" dirty="0">
                <a:solidFill>
                  <a:schemeClr val="accent6">
                    <a:lumMod val="50000"/>
                  </a:schemeClr>
                </a:solidFill>
              </a:rPr>
              <a:t>Силы непочаты...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Корона - кудрявая,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Сучья - корявые,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А плод - полированный,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Как из меди кованный.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Он не балует детей,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Одевает без затей: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Все в его семейке,</a:t>
            </a:r>
            <a:b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800" b="1" i="1" dirty="0">
                <a:solidFill>
                  <a:schemeClr val="accent6">
                    <a:lumMod val="50000"/>
                  </a:schemeClr>
                </a:solidFill>
              </a:rPr>
              <a:t>Носят тюбетейки.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58447" y="3068960"/>
            <a:ext cx="8151014" cy="27084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6">
                    <a:lumMod val="75000"/>
                  </a:schemeClr>
                </a:solidFill>
              </a:rPr>
              <a:t>Задания для исследования:</a:t>
            </a:r>
          </a:p>
          <a:p>
            <a:pPr algn="ctr"/>
            <a:endParaRPr lang="ru-RU" sz="32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>
              <a:buFontTx/>
              <a:buChar char="-"/>
            </a:pP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рассмотрите дуб – из каких частей состоит?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- </a:t>
            </a:r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рассмотрите лист –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что они напоминает по форме?</a:t>
            </a:r>
          </a:p>
          <a:p>
            <a:pPr algn="ctr"/>
            <a:r>
              <a:rPr lang="ru-RU" sz="2400" b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-  м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ягкий или жесткий лист?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</a:rPr>
              <a:t> Вопросы для исследования: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«Зачем дубу корень?»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 «Где растет дуб?»</a:t>
            </a:r>
          </a:p>
          <a:p>
            <a:r>
              <a:rPr lang="ru-RU" sz="3200" b="1" dirty="0" smtClean="0">
                <a:solidFill>
                  <a:schemeClr val="accent2">
                    <a:lumMod val="75000"/>
                  </a:schemeClr>
                </a:solidFill>
              </a:rPr>
              <a:t>«Как человек может использовать дуб?»</a:t>
            </a:r>
            <a:endParaRPr lang="ru-RU" sz="3200" b="1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395536" y="2852936"/>
            <a:ext cx="8450880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6">
                    <a:lumMod val="75000"/>
                  </a:schemeClr>
                </a:solidFill>
              </a:rPr>
              <a:t>Творческие работы</a:t>
            </a:r>
          </a:p>
          <a:p>
            <a:pPr algn="r"/>
            <a:endParaRPr lang="ru-RU" sz="3200" b="1" dirty="0" smtClean="0">
              <a:solidFill>
                <a:srgbClr val="002060"/>
              </a:solidFill>
            </a:endParaRP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 - сочинение сказок, рассказов о дубе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 - рисование картинок</a:t>
            </a:r>
          </a:p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            - выполнение проектных работ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b="1" i="1" dirty="0" smtClean="0">
                <a:solidFill>
                  <a:schemeClr val="accent6">
                    <a:lumMod val="75000"/>
                  </a:schemeClr>
                </a:solidFill>
              </a:rPr>
              <a:t>Настольные игры</a:t>
            </a:r>
          </a:p>
          <a:p>
            <a:r>
              <a:rPr lang="ru-RU" sz="4400" b="1" i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«Лиственные деревья»</a:t>
            </a:r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 «Что растет в лесу»</a:t>
            </a:r>
          </a:p>
          <a:p>
            <a:r>
              <a:rPr lang="ru-RU" sz="4400" b="1" dirty="0" smtClean="0">
                <a:solidFill>
                  <a:schemeClr val="accent6">
                    <a:lumMod val="50000"/>
                  </a:schemeClr>
                </a:solidFill>
              </a:rPr>
              <a:t> «Лесная поляна» </a:t>
            </a:r>
            <a:endParaRPr lang="ru-RU" sz="4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216024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200" b="1" dirty="0" smtClean="0">
                <a:solidFill>
                  <a:srgbClr val="002060"/>
                </a:solidFill>
              </a:rPr>
              <a:t>Содержание</a:t>
            </a:r>
          </a:p>
          <a:p>
            <a:endParaRPr lang="ru-RU" sz="3200" b="1" dirty="0" smtClean="0">
              <a:solidFill>
                <a:srgbClr val="002060"/>
              </a:solidFill>
            </a:endParaRP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Подготовка к исследовательской работе</a:t>
            </a:r>
          </a:p>
          <a:p>
            <a:pPr marL="342900" indent="-342900"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Исследовательская работа</a:t>
            </a:r>
          </a:p>
          <a:p>
            <a:pPr marL="342900" indent="-342900">
              <a:buFontTx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Дидактические и подвижные игры</a:t>
            </a:r>
          </a:p>
          <a:p>
            <a:pPr marL="342900" indent="-342900">
              <a:buFontTx/>
              <a:buAutoNum type="arabicPeriod"/>
            </a:pPr>
            <a:r>
              <a:rPr lang="ru-RU" sz="3200" b="1" dirty="0" smtClean="0">
                <a:solidFill>
                  <a:srgbClr val="002060"/>
                </a:solidFill>
              </a:rPr>
              <a:t>Творческая работа</a:t>
            </a:r>
            <a:endParaRPr lang="ru-RU" sz="3200" b="1" dirty="0" smtClean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u="sng" dirty="0">
                <a:hlinkClick r:id="rId3"/>
              </a:rPr>
              <a:t>http://detskiychas.ru/stihi/stihi_pro_dub</a:t>
            </a:r>
            <a:r>
              <a:rPr lang="ru-RU" dirty="0"/>
              <a:t> </a:t>
            </a:r>
          </a:p>
          <a:p>
            <a:r>
              <a:rPr lang="ru-RU" u="sng" dirty="0">
                <a:hlinkClick r:id="rId4"/>
              </a:rPr>
              <a:t>http://5klass.net/izo-4-klass/Risunok-duba/005-Stikhi-o-dube.html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5"/>
              </a:rPr>
              <a:t>http://vospitatel.com.ua/zaniatia/rastenia/dub2.html</a:t>
            </a:r>
            <a:r>
              <a:rPr lang="ru-RU" dirty="0"/>
              <a:t> </a:t>
            </a:r>
          </a:p>
          <a:p>
            <a:r>
              <a:rPr lang="ru-RU" u="sng" dirty="0">
                <a:hlinkClick r:id="rId6"/>
              </a:rPr>
              <a:t>http://maminsait.ucoz.ru/publ/5-1-0-735</a:t>
            </a:r>
            <a:r>
              <a:rPr lang="ru-RU" dirty="0"/>
              <a:t> </a:t>
            </a:r>
          </a:p>
          <a:p>
            <a:r>
              <a:rPr lang="ru-RU" u="sng" dirty="0">
                <a:hlinkClick r:id="rId7"/>
              </a:rPr>
              <a:t>http://www.stihi.ru/2012/04/19/955</a:t>
            </a:r>
            <a:r>
              <a:rPr lang="ru-RU" dirty="0"/>
              <a:t> </a:t>
            </a:r>
          </a:p>
          <a:p>
            <a:r>
              <a:rPr lang="ru-RU" u="sng" dirty="0">
                <a:hlinkClick r:id="rId8"/>
              </a:rPr>
              <a:t>http://stihidl.ru/poem/90095</a:t>
            </a:r>
            <a:r>
              <a:rPr lang="ru-RU" dirty="0"/>
              <a:t>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7584" y="2924944"/>
            <a:ext cx="26642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Источники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Дуб</a:t>
            </a:r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</a:rPr>
              <a:t>, могучее, величественное </a:t>
            </a:r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дерево.</a:t>
            </a:r>
          </a:p>
          <a:p>
            <a:pPr algn="ctr"/>
            <a:r>
              <a:rPr lang="ru-RU" sz="4000" b="1" i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ru-RU" sz="4000" b="1" i="1" dirty="0">
                <a:solidFill>
                  <a:schemeClr val="accent6">
                    <a:lumMod val="50000"/>
                  </a:schemeClr>
                </a:solidFill>
              </a:rPr>
              <a:t>Дуб — дерево-великан, символ надежности, основательности</a:t>
            </a:r>
            <a:r>
              <a:rPr lang="ru-RU" dirty="0"/>
              <a:t>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539552" y="2924944"/>
            <a:ext cx="888164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Беседа по принципу трех вопросов:</a:t>
            </a:r>
          </a:p>
          <a:p>
            <a:pPr algn="r"/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-  что мы знаем о дубе? 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- что мы хотим узнать о нем? </a:t>
            </a:r>
          </a:p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   -  как это сделать?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1916832"/>
            <a:ext cx="8964488" cy="4941168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23728" y="2025908"/>
            <a:ext cx="4667271" cy="48320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Старый великан</a:t>
            </a:r>
          </a:p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/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Агния Барто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Старый дуб-великан,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Чуть не в три обхвата,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 тянулся к облакам,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Зеленел когда-то.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Старый дуб-великан,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 бедняга просто!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Нету веток по бокам,</a:t>
            </a:r>
            <a:b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Только черный остов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1844824"/>
            <a:ext cx="8964488" cy="501317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1979712" y="1916832"/>
            <a:ext cx="4138954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Ураган тебя не снес,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Буря не свалила.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Может быть, в одну из гроз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Молния спалила?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Нет, взобравшись на откос,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Ты, могуч и строен,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Боевую службу нес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погиб, как воин.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Партизаны на привал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Шли к тебе с разведки,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 собой их прикрывал,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Наклоняя ветки.</a:t>
            </a:r>
            <a:endParaRPr kumimoji="0" lang="ru-RU" sz="36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1988840"/>
            <a:ext cx="8964488" cy="4869160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2411760" y="2060848"/>
            <a:ext cx="3884397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Зеленеть бы до сих пор,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Зеленеть тебе бы,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Но в ветвях скрывал дозор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 под самым небом.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глядел дозорный,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Будто с вышки горной.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Старый дуб-великан,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Чуть не в три обхвата,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Ты, спасая партизан,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Ранен был когда-то.</a:t>
            </a:r>
            <a:endParaRPr kumimoji="0" lang="ru-RU" sz="12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Летним утром ранним</a:t>
            </a:r>
            <a:b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Был смертельно ранен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cer\Documents\НОВОСТИ\Дуб\И. Левитан. Дуб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0"/>
            <a:ext cx="9164542" cy="6858000"/>
          </a:xfrm>
          <a:prstGeom prst="rect">
            <a:avLst/>
          </a:prstGeom>
          <a:noFill/>
        </p:spPr>
      </p:pic>
      <p:sp>
        <p:nvSpPr>
          <p:cNvPr id="3" name="Rounded Rectangle 2"/>
          <p:cNvSpPr/>
          <p:nvPr/>
        </p:nvSpPr>
        <p:spPr>
          <a:xfrm>
            <a:off x="179512" y="2393504"/>
            <a:ext cx="8748464" cy="4464496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289" name="Rectangle 1"/>
          <p:cNvSpPr>
            <a:spLocks noChangeArrowheads="1"/>
          </p:cNvSpPr>
          <p:nvPr/>
        </p:nvSpPr>
        <p:spPr bwMode="auto">
          <a:xfrm>
            <a:off x="2195736" y="2852936"/>
            <a:ext cx="38523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Дуб 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И. Токмакова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Дуб дождя и ветра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Вовсе не боится.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Кто сказал, что дубу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Страшно простудиться? 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Ведь до поздней осени 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Он стоит зеленый.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Значит дуб выносливый, </a:t>
            </a:r>
            <a:endParaRPr kumimoji="0" lang="ru-RU" sz="14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Значит, закаленный! </a:t>
            </a:r>
            <a:endParaRPr kumimoji="0" lang="ru-RU" sz="4000" b="1" i="1" u="none" strike="noStrike" cap="none" normalizeH="0" baseline="0" dirty="0" smtClean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344</Words>
  <Application>Microsoft Office PowerPoint</Application>
  <PresentationFormat>On-screen Show (4:3)</PresentationFormat>
  <Paragraphs>87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acer</dc:creator>
  <cp:lastModifiedBy>acer</cp:lastModifiedBy>
  <cp:revision>9</cp:revision>
  <dcterms:created xsi:type="dcterms:W3CDTF">2015-07-14T12:34:31Z</dcterms:created>
  <dcterms:modified xsi:type="dcterms:W3CDTF">2015-07-14T14:00:17Z</dcterms:modified>
</cp:coreProperties>
</file>