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4" r:id="rId3"/>
    <p:sldId id="263" r:id="rId4"/>
    <p:sldId id="256" r:id="rId5"/>
    <p:sldId id="267" r:id="rId6"/>
    <p:sldId id="260" r:id="rId7"/>
    <p:sldId id="273" r:id="rId8"/>
    <p:sldId id="269" r:id="rId9"/>
    <p:sldId id="268" r:id="rId10"/>
    <p:sldId id="271" r:id="rId11"/>
    <p:sldId id="270" r:id="rId12"/>
    <p:sldId id="272" r:id="rId13"/>
    <p:sldId id="264" r:id="rId14"/>
    <p:sldId id="266" r:id="rId15"/>
    <p:sldId id="265" r:id="rId16"/>
    <p:sldId id="26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99CE2-9972-4C1B-AED3-BE2930CB4507}" type="datetimeFigureOut">
              <a:rPr lang="ru-RU" smtClean="0"/>
              <a:t>23.07.2015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02A5-B7EF-44F0-8518-45D2C127FD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img_url=http%3A%2F%2Fwww.wallpage.ru%2Fimgmig66%2Fwallpapers_53935.jpg&amp;text=%D0%BA%D0%B0%D1%80%D1%82%D0%B8%D0%BD%D0%BA%D0%B8%20%D0%BA%D0%BB%D0%B5%D0%BD&amp;noreask=1&amp;pos=0&amp;lr=2&amp;rpt=simag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tskiychas.ru/stihi/pro_rasteniya/stihi_pro_klen" TargetMode="External"/><Relationship Id="rId5" Type="http://schemas.openxmlformats.org/officeDocument/2006/relationships/hyperlink" Target="http://vospitatel.com.ua/zaniatia/zagadki/zagadki-pro-klen.html" TargetMode="External"/><Relationship Id="rId4" Type="http://schemas.openxmlformats.org/officeDocument/2006/relationships/hyperlink" Target="https://yandex.ru/images/search?img_url=http%3A%2F%2Fwww.neizvestniy-geniy.ru%2Fimages%2Fworks%2Fico%2F2013%2F01%2F823367.jpg&amp;text=%D0%BA%D0%B0%D1%80%D1%82%D0%B8%D0%BD%D0%BA%D0%B8%20%D0%BA%D0%BB%D0%B5%D0%BD&amp;noreask=1&amp;pos=3&amp;lr=2&amp;rpt=simag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5.xml"/><Relationship Id="rId7" Type="http://schemas.openxmlformats.org/officeDocument/2006/relationships/slide" Target="slide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827584" y="2492896"/>
            <a:ext cx="749865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Кладовая природы.</a:t>
            </a:r>
          </a:p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Клен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0072" y="5301208"/>
            <a:ext cx="36558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</a:rPr>
              <a:t>Шайдурова Валентина Федоровна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Учительанглийского языка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ГБОУ «Школа №106»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Санкт-Петербург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95536" y="1124744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Пословицы и поговорки про </a:t>
            </a:r>
            <a:r>
              <a:rPr lang="ru-RU" sz="3200" b="1" dirty="0" smtClean="0">
                <a:solidFill>
                  <a:srgbClr val="C00000"/>
                </a:solidFill>
              </a:rPr>
              <a:t>клён</a:t>
            </a:r>
          </a:p>
          <a:p>
            <a:endParaRPr lang="ru-RU" sz="3200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ru-RU" sz="3200" b="1" dirty="0" smtClean="0">
                <a:solidFill>
                  <a:srgbClr val="002060"/>
                </a:solidFill>
              </a:rPr>
              <a:t>Клен </a:t>
            </a:r>
            <a:r>
              <a:rPr lang="ru-RU" sz="3200" b="1" dirty="0">
                <a:solidFill>
                  <a:srgbClr val="002060"/>
                </a:solidFill>
              </a:rPr>
              <a:t>да ясень - плюнь да наземь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3200" b="1" dirty="0">
                <a:solidFill>
                  <a:srgbClr val="002060"/>
                </a:solidFill>
              </a:rPr>
              <a:t/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- Без </a:t>
            </a:r>
            <a:r>
              <a:rPr lang="ru-RU" sz="3200" b="1" dirty="0">
                <a:solidFill>
                  <a:srgbClr val="002060"/>
                </a:solidFill>
              </a:rPr>
              <a:t>ветра и кленовый лист не шелохнется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3200" b="1" dirty="0">
                <a:solidFill>
                  <a:srgbClr val="002060"/>
                </a:solidFill>
              </a:rPr>
              <a:t/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- Клен </a:t>
            </a:r>
            <a:r>
              <a:rPr lang="ru-RU" sz="3200" b="1" dirty="0">
                <a:solidFill>
                  <a:srgbClr val="002060"/>
                </a:solidFill>
              </a:rPr>
              <a:t>да береза - чем не дрова, а хлеб да вода - чем не еда.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683568" y="1052736"/>
            <a:ext cx="69127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Загадки про клён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Сучки рогатые, 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Плоды крылатые, 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А лист - ладошкой, 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С длинной ножкой. 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(</a:t>
            </a:r>
            <a:r>
              <a:rPr lang="ru-RU" sz="2800" b="1" dirty="0">
                <a:solidFill>
                  <a:srgbClr val="002060"/>
                </a:solidFill>
              </a:rPr>
              <a:t>Клён) 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>
                <a:solidFill>
                  <a:srgbClr val="002060"/>
                </a:solidFill>
              </a:rPr>
              <a:t>Под моей листвою пышной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Можно скрыться в летний зной.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Если «К» сочтете лишним,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Смысл получится другой.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(</a:t>
            </a:r>
            <a:r>
              <a:rPr lang="ru-RU" sz="2800" b="1" dirty="0">
                <a:solidFill>
                  <a:srgbClr val="002060"/>
                </a:solidFill>
              </a:rPr>
              <a:t>Клён)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827584" y="620688"/>
            <a:ext cx="2909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Загадки про клён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1268760"/>
            <a:ext cx="7200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Каждый год на нем с охотой 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Вырастают вертолеты. 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Жаль, что каждый вертолет 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На всего один полет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</a:rPr>
              <a:t/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(Клён и его плоды) 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>
                <a:solidFill>
                  <a:srgbClr val="002060"/>
                </a:solidFill>
              </a:rPr>
              <a:t>Письмами летят крылатки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На дорожки и площадки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И не знает почтальон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Для кого их пишет ... 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</a:rPr>
              <a:t/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(Клён) </a:t>
            </a:r>
          </a:p>
        </p:txBody>
      </p:sp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827584" y="1052736"/>
            <a:ext cx="61926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Быть может, первый листопад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Встречает этот клён.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Впервые праздничный наряд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Подставил ветру он.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Надеты на его сучки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Шесть листьев вырезных.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Они красны и широки,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Совсем как у больших.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Автор</a:t>
            </a:r>
            <a:r>
              <a:rPr lang="ru-RU" sz="2800" b="1" dirty="0">
                <a:solidFill>
                  <a:srgbClr val="002060"/>
                </a:solidFill>
              </a:rPr>
              <a:t>: </a:t>
            </a:r>
            <a:r>
              <a:rPr lang="ru-RU" sz="2800" b="1" i="1" dirty="0">
                <a:solidFill>
                  <a:srgbClr val="002060"/>
                </a:solidFill>
              </a:rPr>
              <a:t>В.Берестов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691680" y="302359"/>
            <a:ext cx="4572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В густой синеве,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Апельсиново-ал,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Кленовый листок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Надо мною летал.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Я следом бегу: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Он, как будто дразня,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Куда-то манил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За собою меня.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Листок,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Утомившись кружить в вышине,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Доверчиво сел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На ладошку ко мне.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Автор</a:t>
            </a:r>
            <a:r>
              <a:rPr lang="ru-RU" sz="2800" b="1" dirty="0">
                <a:solidFill>
                  <a:srgbClr val="002060"/>
                </a:solidFill>
              </a:rPr>
              <a:t>: </a:t>
            </a:r>
            <a:r>
              <a:rPr lang="ru-RU" sz="2800" b="1" i="1" dirty="0">
                <a:solidFill>
                  <a:srgbClr val="002060"/>
                </a:solidFill>
              </a:rPr>
              <a:t>Г.Осинова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95536" y="404664"/>
            <a:ext cx="55446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Кругом пестреет лес зеленый;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Уже румянит осень клены,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А ельник зелен и тенист…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Автор</a:t>
            </a:r>
            <a:r>
              <a:rPr lang="ru-RU" sz="2800" b="1" dirty="0">
                <a:solidFill>
                  <a:srgbClr val="002060"/>
                </a:solidFill>
              </a:rPr>
              <a:t>: </a:t>
            </a:r>
            <a:r>
              <a:rPr lang="ru-RU" sz="2800" b="1" i="1" dirty="0">
                <a:solidFill>
                  <a:srgbClr val="002060"/>
                </a:solidFill>
              </a:rPr>
              <a:t>А.Майков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15208" y="4581128"/>
            <a:ext cx="71287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А в роще кленовой светлей и светлей, —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Всё новые листья слетают с ветвей.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Автор</a:t>
            </a:r>
            <a:r>
              <a:rPr lang="ru-RU" sz="2800" b="1" dirty="0">
                <a:solidFill>
                  <a:srgbClr val="002060"/>
                </a:solidFill>
              </a:rPr>
              <a:t>: </a:t>
            </a:r>
            <a:r>
              <a:rPr lang="ru-RU" sz="2800" b="1" i="1" dirty="0">
                <a:solidFill>
                  <a:srgbClr val="002060"/>
                </a:solidFill>
              </a:rPr>
              <a:t>В.Берестов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115616" y="3789040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https://yandex.ru/images/search?img_url=http%3A%2F%2Fwww.wallpage.ru%2Fimgmig66%2Fwallpapers_53935.jpg&amp;text=%D0%BA%D0%B0%D1%80%D1%82%D0%B8%D0%BD%D0%BA%D0%B8%20%D0%BA%D0%BB%D0%B5%D0%BD&amp;noreask=1&amp;pos=0&amp;lr=2&amp;rpt=simage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1259632" y="1772816"/>
            <a:ext cx="712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https://yandex.ru/images/search?img_url=http%3A%2F%2Fwww.neizvestniy-geniy.ru%2Fimages%2Fworks%2Fico%2F2013%2F01%2F823367.jpg&amp;text=%D0%BA%D0%B0%D1%80%D1%82%D0%B8%D0%BD%D0%BA%D0%B8%20%D0%BA%D0%BB%D0%B5%D0%BD&amp;noreask=1&amp;pos=3&amp;lr=2&amp;rpt=simage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1223120" y="5157192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>
                <a:hlinkClick r:id="rId5"/>
              </a:rPr>
              <a:t>http://vospitatel.com.ua/zaniatia/zagadki/zagadki-pro-klen.html</a:t>
            </a:r>
            <a:r>
              <a:rPr lang="ru-RU" dirty="0"/>
              <a:t> </a:t>
            </a:r>
          </a:p>
          <a:p>
            <a:r>
              <a:rPr lang="ru-RU" u="sng" dirty="0">
                <a:hlinkClick r:id="rId6"/>
              </a:rPr>
              <a:t>http://detskiychas.ru/stihi/pro_rasteniya/stihi_pro_klen</a:t>
            </a:r>
            <a:r>
              <a:rPr lang="ru-RU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115616" y="548680"/>
            <a:ext cx="3391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Источники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051720" y="1124744"/>
            <a:ext cx="3969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Содержание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9712" y="2060848"/>
            <a:ext cx="418383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Интересные факты о клене</a:t>
            </a:r>
          </a:p>
          <a:p>
            <a:pPr marL="342900" indent="-342900">
              <a:buAutoNum type="arabicPeriod"/>
            </a:pPr>
            <a:endParaRPr lang="ru-RU" sz="2400" b="1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Легенда о клене</a:t>
            </a:r>
          </a:p>
          <a:p>
            <a:pPr marL="342900" indent="-342900">
              <a:buAutoNum type="arabicPeriod"/>
            </a:pPr>
            <a:endParaRPr lang="ru-RU" sz="2400" b="1" dirty="0">
              <a:solidFill>
                <a:srgbClr val="00206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Природные приметы</a:t>
            </a:r>
          </a:p>
          <a:p>
            <a:pPr marL="342900" indent="-342900">
              <a:buFontTx/>
              <a:buAutoNum type="arabicPeriod"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Пословицы, поговорки</a:t>
            </a:r>
          </a:p>
          <a:p>
            <a:pPr marL="342900" indent="-342900">
              <a:buFontTx/>
              <a:buAutoNum type="arabicPeriod"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Загадки про клен</a:t>
            </a:r>
          </a:p>
          <a:p>
            <a:pPr marL="342900" indent="-342900"/>
            <a:endParaRPr lang="ru-RU" sz="2400" b="1" dirty="0">
              <a:solidFill>
                <a:srgbClr val="002060"/>
              </a:solidFill>
            </a:endParaRPr>
          </a:p>
          <a:p>
            <a:pPr marL="342900" indent="-342900"/>
            <a:r>
              <a:rPr lang="ru-RU" sz="2400" b="1" dirty="0" smtClean="0">
                <a:solidFill>
                  <a:srgbClr val="002060"/>
                </a:solidFill>
              </a:rPr>
              <a:t>6. Стихи о клене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Action Button: Forward or Next 4">
            <a:hlinkClick r:id="rId3" action="ppaction://hlinksldjump" highlightClick="1"/>
          </p:cNvPr>
          <p:cNvSpPr/>
          <p:nvPr/>
        </p:nvSpPr>
        <p:spPr>
          <a:xfrm>
            <a:off x="6804248" y="2204864"/>
            <a:ext cx="39434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Action Button: Forward or Next 5">
            <a:hlinkClick r:id="rId4" action="ppaction://hlinksldjump" highlightClick="1"/>
          </p:cNvPr>
          <p:cNvSpPr/>
          <p:nvPr/>
        </p:nvSpPr>
        <p:spPr>
          <a:xfrm>
            <a:off x="6804248" y="2852936"/>
            <a:ext cx="39434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Action Button: Forward or Next 6">
            <a:hlinkClick r:id="rId5" action="ppaction://hlinksldjump" highlightClick="1"/>
          </p:cNvPr>
          <p:cNvSpPr/>
          <p:nvPr/>
        </p:nvSpPr>
        <p:spPr>
          <a:xfrm>
            <a:off x="6804248" y="3573016"/>
            <a:ext cx="39434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Action Button: Forward or Next 7">
            <a:hlinkClick r:id="rId6" action="ppaction://hlinksldjump" highlightClick="1"/>
          </p:cNvPr>
          <p:cNvSpPr/>
          <p:nvPr/>
        </p:nvSpPr>
        <p:spPr>
          <a:xfrm>
            <a:off x="6804248" y="4293096"/>
            <a:ext cx="39434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Action Button: Forward or Next 8">
            <a:hlinkClick r:id="rId7" action="ppaction://hlinksldjump" highlightClick="1"/>
          </p:cNvPr>
          <p:cNvSpPr/>
          <p:nvPr/>
        </p:nvSpPr>
        <p:spPr>
          <a:xfrm>
            <a:off x="6804248" y="5013176"/>
            <a:ext cx="39434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Action Button: Forward or Next 9">
            <a:hlinkClick r:id="rId8" action="ppaction://hlinksldjump" highlightClick="1"/>
          </p:cNvPr>
          <p:cNvSpPr/>
          <p:nvPr/>
        </p:nvSpPr>
        <p:spPr>
          <a:xfrm>
            <a:off x="6804248" y="5661248"/>
            <a:ext cx="394344" cy="390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playcast.ru/uploads/2009/10/31/13014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8729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572000" y="0"/>
            <a:ext cx="4572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Клён</a:t>
            </a:r>
          </a:p>
          <a:p>
            <a:r>
              <a:rPr lang="ru-RU" b="1" dirty="0">
                <a:solidFill>
                  <a:srgbClr val="002060"/>
                </a:solidFill>
              </a:rPr>
              <a:t>Старый клен стоит один,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Весь во мху затшалом.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На опушке у руин,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И скрипит устало.</a:t>
            </a:r>
          </a:p>
          <a:p>
            <a:r>
              <a:rPr lang="ru-RU" b="1" dirty="0">
                <a:solidFill>
                  <a:srgbClr val="002060"/>
                </a:solidFill>
              </a:rPr>
              <a:t>Вспоминая те года,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Когда ветер буйно.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Шелестел листвой сполна,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На ветвях разгульно.</a:t>
            </a:r>
          </a:p>
          <a:p>
            <a:r>
              <a:rPr lang="ru-RU" b="1" dirty="0">
                <a:solidFill>
                  <a:srgbClr val="002060"/>
                </a:solidFill>
              </a:rPr>
              <a:t>Дети прятались за ним,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За стволом могучим.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Не был он тогда таким,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Старым и скрипучим.</a:t>
            </a:r>
          </a:p>
          <a:p>
            <a:r>
              <a:rPr lang="ru-RU" b="1" dirty="0">
                <a:solidFill>
                  <a:srgbClr val="002060"/>
                </a:solidFill>
              </a:rPr>
              <a:t>А когда весенний гром,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Дождь сорвет поспешно.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Все влюбленные под ним,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Целовались нежно.</a:t>
            </a:r>
          </a:p>
          <a:p>
            <a:r>
              <a:rPr lang="ru-RU" b="1" dirty="0">
                <a:solidFill>
                  <a:srgbClr val="002060"/>
                </a:solidFill>
              </a:rPr>
              <a:t>Старый барин приходил,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И к стволу прижавшись.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Как с родним с ним говорил,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Слезы пряча, вжавшись.</a:t>
            </a:r>
          </a:p>
          <a:p>
            <a:r>
              <a:rPr lang="ru-RU" b="1" dirty="0">
                <a:solidFill>
                  <a:srgbClr val="002060"/>
                </a:solidFill>
              </a:rPr>
              <a:t>Но минули годы те,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Тайны клен не выдал,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Все стоит один во мгле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Гордый и открытый...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67544" y="548680"/>
            <a:ext cx="82809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Интересные факты о </a:t>
            </a:r>
            <a:r>
              <a:rPr lang="ru-RU" sz="2800" b="1" dirty="0" smtClean="0">
                <a:solidFill>
                  <a:srgbClr val="C00000"/>
                </a:solidFill>
              </a:rPr>
              <a:t>клёне</a:t>
            </a:r>
          </a:p>
          <a:p>
            <a:endParaRPr lang="ru-RU" sz="2800" b="1" dirty="0">
              <a:solidFill>
                <a:srgbClr val="C00000"/>
              </a:solidFill>
            </a:endParaRPr>
          </a:p>
          <a:p>
            <a:r>
              <a:rPr lang="ru-RU" sz="2800" b="1" dirty="0">
                <a:solidFill>
                  <a:srgbClr val="002060"/>
                </a:solidFill>
              </a:rPr>
              <a:t>Клёны - замечательные медоносы, они очень важны для выживания пчёл, особенно весной, их зачастую высаживают возле пасек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С одного гектара посадки Клёна остролистного, пчёлы (при благоприятных погодных условиях) могут собрать за сезон до 200 кг меда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(Для сравнения: с гeктapa цветущей яблони пчелы вырабатывают около 20 кг меда, а с гектара хлопчатника - 100-300 кг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Даже такой медонос как подсолнечник дает ненамного больше - 300—500 кг меда с одного гектара посадки).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1268760"/>
            <a:ext cx="89655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Есть виды клёна, которые даже не очень похожи на дерево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Например, Клён татарский (или Acer tataricum) в природе растет в виде крупного кустарника, с черной корой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>
                <a:solidFill>
                  <a:srgbClr val="002060"/>
                </a:solidFill>
              </a:rPr>
              <a:t>Некоторые виды клёна были распространены в Гренландии и на Шпицбергене, такой вид какAcer ambiguum найден там в отложениях олигоценового периода.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39552" y="980728"/>
            <a:ext cx="8172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Название клена происходит от латинского «acer» - острый (листья с острыми лопастями</a:t>
            </a:r>
            <a:r>
              <a:rPr lang="ru-RU" sz="2800" b="1" dirty="0" smtClean="0">
                <a:solidFill>
                  <a:srgbClr val="002060"/>
                </a:solidFill>
              </a:rPr>
              <a:t>).</a:t>
            </a:r>
          </a:p>
          <a:p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>
                <a:solidFill>
                  <a:srgbClr val="002060"/>
                </a:solidFill>
              </a:rPr>
              <a:t>Мы привыкли считать клёны листопадными растениями, хотя в тропическом и субтропических поясах растут вечнозелёные виды клёна.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Увы</a:t>
            </a:r>
            <a:r>
              <a:rPr lang="ru-RU" sz="2800" b="1" dirty="0">
                <a:solidFill>
                  <a:srgbClr val="002060"/>
                </a:solidFill>
              </a:rPr>
              <a:t>, но выращивать их у нас в открытом грунте невозможно.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39552" y="980728"/>
            <a:ext cx="792088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Легенда про </a:t>
            </a:r>
            <a:r>
              <a:rPr lang="ru-RU" sz="3600" b="1" dirty="0" smtClean="0">
                <a:solidFill>
                  <a:srgbClr val="C00000"/>
                </a:solidFill>
              </a:rPr>
              <a:t>клён</a:t>
            </a:r>
          </a:p>
          <a:p>
            <a:endParaRPr lang="ru-RU" sz="2400" b="1" dirty="0">
              <a:solidFill>
                <a:srgbClr val="C00000"/>
              </a:solidFill>
            </a:endParaRPr>
          </a:p>
          <a:p>
            <a:r>
              <a:rPr lang="ru-RU" sz="2800" b="1" dirty="0">
                <a:solidFill>
                  <a:srgbClr val="002060"/>
                </a:solidFill>
              </a:rPr>
              <a:t>По преданиям, злая мать однажды «закляла» непослушного сына и превратила </a:t>
            </a:r>
            <a:r>
              <a:rPr lang="ru-RU" sz="2800" b="1" dirty="0" smtClean="0">
                <a:solidFill>
                  <a:srgbClr val="002060"/>
                </a:solidFill>
              </a:rPr>
              <a:t>его </a:t>
            </a:r>
            <a:r>
              <a:rPr lang="ru-RU" sz="2800" b="1" dirty="0">
                <a:solidFill>
                  <a:srgbClr val="002060"/>
                </a:solidFill>
              </a:rPr>
              <a:t>в кленовое дерево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Клён вырос красивым и раскидистым. Однажды бродячие </a:t>
            </a:r>
            <a:r>
              <a:rPr lang="ru-RU" sz="2800" b="1" dirty="0" smtClean="0">
                <a:solidFill>
                  <a:srgbClr val="002060"/>
                </a:solidFill>
              </a:rPr>
              <a:t> музыканты</a:t>
            </a:r>
            <a:r>
              <a:rPr lang="ru-RU" sz="2800" b="1" dirty="0">
                <a:solidFill>
                  <a:srgbClr val="002060"/>
                </a:solidFill>
              </a:rPr>
              <a:t>, шедшие через рощу</a:t>
            </a:r>
            <a:r>
              <a:rPr lang="ru-RU" sz="2800" b="1" dirty="0" smtClean="0">
                <a:solidFill>
                  <a:srgbClr val="002060"/>
                </a:solidFill>
              </a:rPr>
              <a:t>,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где росло это дерево, расположились под ним 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на привал. Дерево так понравилось музыкантам, что они делали из его ветки </a:t>
            </a:r>
            <a:r>
              <a:rPr lang="ru-RU" sz="2800" b="1" dirty="0" smtClean="0">
                <a:solidFill>
                  <a:srgbClr val="002060"/>
                </a:solidFill>
              </a:rPr>
              <a:t>скрипку</a:t>
            </a:r>
            <a:r>
              <a:rPr lang="ru-RU" sz="2800" b="1" dirty="0">
                <a:solidFill>
                  <a:srgbClr val="002060"/>
                </a:solidFill>
              </a:rPr>
              <a:t>, которая голосом заколдованного сына долгие годы </a:t>
            </a:r>
            <a:r>
              <a:rPr lang="ru-RU" sz="2800" b="1" dirty="0" smtClean="0">
                <a:solidFill>
                  <a:srgbClr val="002060"/>
                </a:solidFill>
              </a:rPr>
              <a:t>пела чудесные песни</a:t>
            </a:r>
            <a:r>
              <a:rPr lang="ru-RU" sz="2800" b="1" dirty="0">
                <a:solidFill>
                  <a:srgbClr val="002060"/>
                </a:solidFill>
              </a:rPr>
              <a:t> 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muzmix.com/images/songs/82087/5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48005" y="-36004"/>
            <a:ext cx="9192005" cy="68940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647056" y="980728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Приметы про </a:t>
            </a:r>
            <a:r>
              <a:rPr lang="ru-RU" sz="2800" b="1" dirty="0" smtClean="0">
                <a:solidFill>
                  <a:srgbClr val="C00000"/>
                </a:solidFill>
              </a:rPr>
              <a:t>клён</a:t>
            </a:r>
          </a:p>
          <a:p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- Если </a:t>
            </a:r>
            <a:r>
              <a:rPr lang="ru-RU" sz="2800" b="1" dirty="0">
                <a:solidFill>
                  <a:srgbClr val="002060"/>
                </a:solidFill>
              </a:rPr>
              <a:t>клен «заплакал» - верный признак, что через несколько часов будет дождь.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- Если </a:t>
            </a:r>
            <a:r>
              <a:rPr lang="ru-RU" sz="2800" b="1" dirty="0">
                <a:solidFill>
                  <a:srgbClr val="002060"/>
                </a:solidFill>
              </a:rPr>
              <a:t>ветви клена дружно склонились в одну сторону, это верный признак того, что рядом находится хорошая водяная жила.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- Если </a:t>
            </a:r>
            <a:r>
              <a:rPr lang="ru-RU" sz="2800" b="1" dirty="0">
                <a:solidFill>
                  <a:srgbClr val="002060"/>
                </a:solidFill>
              </a:rPr>
              <a:t>клен весной выделяет сок - жди скорого потепления. 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- Если </a:t>
            </a:r>
            <a:r>
              <a:rPr lang="ru-RU" sz="2800" b="1" dirty="0">
                <a:solidFill>
                  <a:srgbClr val="002060"/>
                </a:solidFill>
              </a:rPr>
              <a:t>у клена листья распускаются позже, чем у березы, то лето будет засушливое. 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028384" y="6165304"/>
            <a:ext cx="432048" cy="394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340</Words>
  <Application>Microsoft Office PowerPoint</Application>
  <PresentationFormat>On-screen Show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6</cp:revision>
  <dcterms:created xsi:type="dcterms:W3CDTF">2015-07-23T12:42:21Z</dcterms:created>
  <dcterms:modified xsi:type="dcterms:W3CDTF">2015-07-23T13:40:35Z</dcterms:modified>
</cp:coreProperties>
</file>