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65" r:id="rId5"/>
    <p:sldId id="270" r:id="rId6"/>
    <p:sldId id="269" r:id="rId7"/>
    <p:sldId id="272" r:id="rId8"/>
    <p:sldId id="273" r:id="rId9"/>
    <p:sldId id="271" r:id="rId10"/>
    <p:sldId id="274" r:id="rId11"/>
    <p:sldId id="266" r:id="rId12"/>
    <p:sldId id="275" r:id="rId13"/>
    <p:sldId id="268" r:id="rId14"/>
    <p:sldId id="267" r:id="rId15"/>
    <p:sldId id="277" r:id="rId16"/>
    <p:sldId id="278" r:id="rId17"/>
    <p:sldId id="276" r:id="rId18"/>
    <p:sldId id="264" r:id="rId19"/>
    <p:sldId id="263" r:id="rId20"/>
    <p:sldId id="280" r:id="rId21"/>
    <p:sldId id="279" r:id="rId22"/>
    <p:sldId id="282" r:id="rId23"/>
    <p:sldId id="284" r:id="rId24"/>
    <p:sldId id="281" r:id="rId25"/>
    <p:sldId id="283" r:id="rId26"/>
    <p:sldId id="262" r:id="rId27"/>
    <p:sldId id="287" r:id="rId28"/>
    <p:sldId id="288" r:id="rId29"/>
    <p:sldId id="286" r:id="rId30"/>
    <p:sldId id="285" r:id="rId31"/>
    <p:sldId id="258" r:id="rId32"/>
    <p:sldId id="26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8B08-1FFF-43B8-94D4-82543340B5A6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7247-4533-42FB-8082-C339BB72F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8B08-1FFF-43B8-94D4-82543340B5A6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7247-4533-42FB-8082-C339BB72F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8B08-1FFF-43B8-94D4-82543340B5A6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7247-4533-42FB-8082-C339BB72F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8B08-1FFF-43B8-94D4-82543340B5A6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7247-4533-42FB-8082-C339BB72F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8B08-1FFF-43B8-94D4-82543340B5A6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7247-4533-42FB-8082-C339BB72F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8B08-1FFF-43B8-94D4-82543340B5A6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7247-4533-42FB-8082-C339BB72F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8B08-1FFF-43B8-94D4-82543340B5A6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7247-4533-42FB-8082-C339BB72F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8B08-1FFF-43B8-94D4-82543340B5A6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7247-4533-42FB-8082-C339BB72F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8B08-1FFF-43B8-94D4-82543340B5A6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7247-4533-42FB-8082-C339BB72F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8B08-1FFF-43B8-94D4-82543340B5A6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7247-4533-42FB-8082-C339BB72F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8B08-1FFF-43B8-94D4-82543340B5A6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7247-4533-42FB-8082-C339BB72F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78B08-1FFF-43B8-94D4-82543340B5A6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E7247-4533-42FB-8082-C339BB72F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zanimatika.narod.ru/RF2_Spas2_viktorina.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Фото\2012\Август 2012\12-15 августа 2012  Иматра, Тампере, Иматра 034.JPG"/>
          <p:cNvPicPr>
            <a:picLocks noChangeAspect="1" noChangeArrowheads="1"/>
          </p:cNvPicPr>
          <p:nvPr/>
        </p:nvPicPr>
        <p:blipFill>
          <a:blip r:embed="rId2" cstate="print"/>
          <a:srcRect r="17713"/>
          <a:stretch>
            <a:fillRect/>
          </a:stretch>
        </p:blipFill>
        <p:spPr bwMode="auto">
          <a:xfrm>
            <a:off x="0" y="-1"/>
            <a:ext cx="9144000" cy="6858551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0" y="3068960"/>
            <a:ext cx="7092280" cy="3789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b="1" dirty="0" smtClean="0">
              <a:solidFill>
                <a:srgbClr val="002060"/>
              </a:solidFill>
            </a:endParaRPr>
          </a:p>
          <a:p>
            <a:pPr algn="r"/>
            <a:endParaRPr lang="ru-RU" b="1" dirty="0">
              <a:solidFill>
                <a:srgbClr val="002060"/>
              </a:solidFill>
            </a:endParaRPr>
          </a:p>
          <a:p>
            <a:pPr algn="r"/>
            <a:endParaRPr lang="ru-RU" b="1" dirty="0" smtClean="0">
              <a:solidFill>
                <a:srgbClr val="002060"/>
              </a:solidFill>
            </a:endParaRPr>
          </a:p>
          <a:p>
            <a:pPr algn="r"/>
            <a:endParaRPr lang="ru-RU" b="1" dirty="0">
              <a:solidFill>
                <a:srgbClr val="002060"/>
              </a:solidFill>
            </a:endParaRPr>
          </a:p>
          <a:p>
            <a:pPr algn="r"/>
            <a:endParaRPr lang="ru-RU" b="1" dirty="0" smtClean="0">
              <a:solidFill>
                <a:srgbClr val="002060"/>
              </a:solidFill>
            </a:endParaRPr>
          </a:p>
          <a:p>
            <a:pPr algn="r"/>
            <a:endParaRPr lang="ru-RU" b="1" dirty="0">
              <a:solidFill>
                <a:srgbClr val="002060"/>
              </a:solidFill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Шайдурова Валентина Федоровна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Учитель английского языка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ГБОУ «Школа №106»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Санкт-Петербург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2582" y="3284984"/>
            <a:ext cx="65390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Кладовая природы.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Яблочная </a:t>
            </a:r>
            <a:r>
              <a:rPr lang="ru-RU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викторина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Фото\2012\Август 2012\12-15 августа 2012  Иматра, Тампере, Иматра 034.JPG"/>
          <p:cNvPicPr>
            <a:picLocks noChangeAspect="1" noChangeArrowheads="1"/>
          </p:cNvPicPr>
          <p:nvPr/>
        </p:nvPicPr>
        <p:blipFill>
          <a:blip r:embed="rId2" cstate="print"/>
          <a:srcRect r="17713"/>
          <a:stretch>
            <a:fillRect/>
          </a:stretch>
        </p:blipFill>
        <p:spPr bwMode="auto">
          <a:xfrm>
            <a:off x="0" y="-1"/>
            <a:ext cx="9144000" cy="6858551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0" y="3068960"/>
            <a:ext cx="7092280" cy="3789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Сколько лепестков у цветка яблони?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а) Три;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б) Четыре;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>в) </a:t>
            </a:r>
            <a:r>
              <a:rPr lang="ru-RU" sz="3200" b="1" dirty="0" smtClean="0">
                <a:solidFill>
                  <a:srgbClr val="002060"/>
                </a:solidFill>
              </a:rPr>
              <a:t>Пять;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г) Шесть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(5)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Фото\2012\Август 2012\12-15 августа 2012  Иматра, Тампере, Иматра 034.JPG"/>
          <p:cNvPicPr>
            <a:picLocks noChangeAspect="1" noChangeArrowheads="1"/>
          </p:cNvPicPr>
          <p:nvPr/>
        </p:nvPicPr>
        <p:blipFill>
          <a:blip r:embed="rId2" cstate="print"/>
          <a:srcRect r="17713"/>
          <a:stretch>
            <a:fillRect/>
          </a:stretch>
        </p:blipFill>
        <p:spPr bwMode="auto">
          <a:xfrm>
            <a:off x="0" y="-1"/>
            <a:ext cx="9144000" cy="6858551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0" y="3068960"/>
            <a:ext cx="7092280" cy="3789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Как называется распространённый русский летний сорт яблони?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а) «Банановка»;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б) «Мандариновка»;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в</a:t>
            </a:r>
            <a:r>
              <a:rPr lang="ru-RU" sz="2400" b="1" dirty="0" smtClean="0">
                <a:solidFill>
                  <a:srgbClr val="002060"/>
                </a:solidFill>
              </a:rPr>
              <a:t>) «Грушовка»;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г) «Ананасовка</a:t>
            </a:r>
            <a:r>
              <a:rPr lang="ru-RU" sz="2400" b="1" dirty="0" smtClean="0">
                <a:solidFill>
                  <a:srgbClr val="002060"/>
                </a:solidFill>
              </a:rPr>
              <a:t>».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«Грушовка»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Фото\2012\Август 2012\12-15 августа 2012  Иматра, Тампере, Иматра 034.JPG"/>
          <p:cNvPicPr>
            <a:picLocks noChangeAspect="1" noChangeArrowheads="1"/>
          </p:cNvPicPr>
          <p:nvPr/>
        </p:nvPicPr>
        <p:blipFill>
          <a:blip r:embed="rId2" cstate="print"/>
          <a:srcRect r="17713"/>
          <a:stretch>
            <a:fillRect/>
          </a:stretch>
        </p:blipFill>
        <p:spPr bwMode="auto">
          <a:xfrm>
            <a:off x="0" y="-1"/>
            <a:ext cx="9144000" cy="6858551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0" y="3068960"/>
            <a:ext cx="7092280" cy="3789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Яблок каких сортов не бывает?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а) Летних;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б) Осенних;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в) Зимних;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>г) </a:t>
            </a:r>
            <a:r>
              <a:rPr lang="ru-RU" sz="3200" b="1" dirty="0" smtClean="0">
                <a:solidFill>
                  <a:srgbClr val="002060"/>
                </a:solidFill>
              </a:rPr>
              <a:t>Весенних</a:t>
            </a:r>
            <a:r>
              <a:rPr lang="ru-RU" sz="3200" b="1" i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sz="32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(Весенних)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Фото\2012\Август 2012\12-15 августа 2012  Иматра, Тампере, Иматра 034.JPG"/>
          <p:cNvPicPr>
            <a:picLocks noChangeAspect="1" noChangeArrowheads="1"/>
          </p:cNvPicPr>
          <p:nvPr/>
        </p:nvPicPr>
        <p:blipFill>
          <a:blip r:embed="rId2" cstate="print"/>
          <a:srcRect r="17713"/>
          <a:stretch>
            <a:fillRect/>
          </a:stretch>
        </p:blipFill>
        <p:spPr bwMode="auto">
          <a:xfrm>
            <a:off x="0" y="-1"/>
            <a:ext cx="9144000" cy="6858551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0" y="3068960"/>
            <a:ext cx="7092280" cy="3789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Какой зимний сорт яблок есть?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>а)</a:t>
            </a:r>
            <a:r>
              <a:rPr lang="ru-RU" sz="3200" b="1" dirty="0" smtClean="0">
                <a:solidFill>
                  <a:srgbClr val="002060"/>
                </a:solidFill>
              </a:rPr>
              <a:t> Антоновка</a:t>
            </a:r>
            <a:r>
              <a:rPr lang="ru-RU" sz="3200" b="1" i="1" dirty="0" smtClean="0">
                <a:solidFill>
                  <a:srgbClr val="002060"/>
                </a:solidFill>
              </a:rPr>
              <a:t>;</a:t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б) Туполевка;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в) Микояновка;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г) Яковлевка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(Антоновка)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Фото\2012\Август 2012\12-15 августа 2012  Иматра, Тампере, Иматра 034.JPG"/>
          <p:cNvPicPr>
            <a:picLocks noChangeAspect="1" noChangeArrowheads="1"/>
          </p:cNvPicPr>
          <p:nvPr/>
        </p:nvPicPr>
        <p:blipFill>
          <a:blip r:embed="rId2" cstate="print"/>
          <a:srcRect r="17713"/>
          <a:stretch>
            <a:fillRect/>
          </a:stretch>
        </p:blipFill>
        <p:spPr bwMode="auto">
          <a:xfrm>
            <a:off x="0" y="-1"/>
            <a:ext cx="9144000" cy="6858551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0" y="3068960"/>
            <a:ext cx="7092280" cy="3789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Плоды какого из этих растений, согласно ботанической классификации, </a:t>
            </a:r>
            <a:r>
              <a:rPr lang="ru-RU" sz="2400" b="1" dirty="0" smtClean="0">
                <a:solidFill>
                  <a:srgbClr val="002060"/>
                </a:solidFill>
              </a:rPr>
              <a:t>относятся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к яблокам?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а) Смородина;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б) Крыжовник;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в</a:t>
            </a:r>
            <a:r>
              <a:rPr lang="ru-RU" sz="2400" b="1" i="1" dirty="0" smtClean="0">
                <a:solidFill>
                  <a:srgbClr val="002060"/>
                </a:solidFill>
              </a:rPr>
              <a:t>)</a:t>
            </a:r>
            <a:r>
              <a:rPr lang="ru-RU" sz="2400" b="1" dirty="0" smtClean="0">
                <a:solidFill>
                  <a:srgbClr val="002060"/>
                </a:solidFill>
              </a:rPr>
              <a:t> Рябина</a:t>
            </a:r>
            <a:r>
              <a:rPr lang="ru-RU" sz="2400" b="1" i="1" dirty="0" smtClean="0">
                <a:solidFill>
                  <a:srgbClr val="002060"/>
                </a:solidFill>
              </a:rPr>
              <a:t>;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г) Виноград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(Рябина)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Фото\2012\Август 2012\12-15 августа 2012  Иматра, Тампере, Иматра 034.JPG"/>
          <p:cNvPicPr>
            <a:picLocks noChangeAspect="1" noChangeArrowheads="1"/>
          </p:cNvPicPr>
          <p:nvPr/>
        </p:nvPicPr>
        <p:blipFill>
          <a:blip r:embed="rId2" cstate="print"/>
          <a:srcRect r="17713"/>
          <a:stretch>
            <a:fillRect/>
          </a:stretch>
        </p:blipFill>
        <p:spPr bwMode="auto">
          <a:xfrm>
            <a:off x="0" y="-1"/>
            <a:ext cx="9144000" cy="6858551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0" y="3068960"/>
            <a:ext cx="7092280" cy="3789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 вы думаете, название какого плода по-английски состоит как бы из двух слов в одном – сосна и яблоко?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а) Кедровая шишка;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б) Артишок;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в) Ананас;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г) Каштан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(</a:t>
            </a:r>
            <a:r>
              <a:rPr lang="en-US" sz="2400" b="1" i="1" dirty="0" smtClean="0">
                <a:solidFill>
                  <a:srgbClr val="002060"/>
                </a:solidFill>
              </a:rPr>
              <a:t>P</a:t>
            </a:r>
            <a:r>
              <a:rPr lang="ru-RU" sz="2400" b="1" i="1" dirty="0" smtClean="0">
                <a:solidFill>
                  <a:srgbClr val="002060"/>
                </a:solidFill>
              </a:rPr>
              <a:t>ineapple – ананас, pine – сосна, apple – </a:t>
            </a:r>
            <a:r>
              <a:rPr lang="ru-RU" sz="2400" b="1" i="1" dirty="0" smtClean="0">
                <a:solidFill>
                  <a:srgbClr val="002060"/>
                </a:solidFill>
              </a:rPr>
              <a:t>яблоко)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Фото\2012\Август 2012\12-15 августа 2012  Иматра, Тампере, Иматра 034.JPG"/>
          <p:cNvPicPr>
            <a:picLocks noChangeAspect="1" noChangeArrowheads="1"/>
          </p:cNvPicPr>
          <p:nvPr/>
        </p:nvPicPr>
        <p:blipFill>
          <a:blip r:embed="rId2" cstate="print"/>
          <a:srcRect r="17713"/>
          <a:stretch>
            <a:fillRect/>
          </a:stretch>
        </p:blipFill>
        <p:spPr bwMode="auto">
          <a:xfrm>
            <a:off x="0" y="-1"/>
            <a:ext cx="9144000" cy="6858551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0" y="2924944"/>
            <a:ext cx="7452320" cy="3933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Древние славяне считали, что на этом дереве растут молодильные яблочки. Что это </a:t>
            </a:r>
            <a:r>
              <a:rPr lang="ru-RU" sz="2400" b="1" dirty="0" smtClean="0">
                <a:solidFill>
                  <a:srgbClr val="002060"/>
                </a:solidFill>
              </a:rPr>
              <a:t>за дерево</a:t>
            </a:r>
            <a:r>
              <a:rPr lang="ru-RU" sz="2400" b="1" dirty="0" smtClean="0">
                <a:solidFill>
                  <a:srgbClr val="002060"/>
                </a:solidFill>
              </a:rPr>
              <a:t>?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а) Яблоня;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б) </a:t>
            </a:r>
            <a:r>
              <a:rPr lang="ru-RU" sz="2400" b="1" dirty="0" smtClean="0">
                <a:solidFill>
                  <a:srgbClr val="002060"/>
                </a:solidFill>
              </a:rPr>
              <a:t>Дуб</a:t>
            </a:r>
            <a:r>
              <a:rPr lang="ru-RU" sz="2400" b="1" i="1" dirty="0" smtClean="0">
                <a:solidFill>
                  <a:srgbClr val="002060"/>
                </a:solidFill>
              </a:rPr>
              <a:t>;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в) Сосна;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г) Каштан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(И это желуди </a:t>
            </a:r>
            <a:r>
              <a:rPr lang="ru-RU" sz="2400" b="1" i="1" dirty="0" smtClean="0">
                <a:solidFill>
                  <a:srgbClr val="002060"/>
                </a:solidFill>
              </a:rPr>
              <a:t>дуба)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Фото\2012\Август 2012\12-15 августа 2012  Иматра, Тампере, Иматра 034.JPG"/>
          <p:cNvPicPr>
            <a:picLocks noChangeAspect="1" noChangeArrowheads="1"/>
          </p:cNvPicPr>
          <p:nvPr/>
        </p:nvPicPr>
        <p:blipFill>
          <a:blip r:embed="rId2" cstate="print"/>
          <a:srcRect r="17713"/>
          <a:stretch>
            <a:fillRect/>
          </a:stretch>
        </p:blipFill>
        <p:spPr bwMode="auto">
          <a:xfrm>
            <a:off x="0" y="-1"/>
            <a:ext cx="9144000" cy="6858551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0" y="3068960"/>
            <a:ext cx="7092280" cy="3789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Какой фрукт в переводе с нидерландского </a:t>
            </a:r>
            <a:r>
              <a:rPr lang="ru-RU" sz="2800" b="1" dirty="0" smtClean="0">
                <a:solidFill>
                  <a:srgbClr val="002060"/>
                </a:solidFill>
              </a:rPr>
              <a:t>означает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«китайское яблоко»?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а) Лимон;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б) Апельсин</a:t>
            </a:r>
            <a:r>
              <a:rPr lang="ru-RU" sz="2800" b="1" i="1" dirty="0" smtClean="0">
                <a:solidFill>
                  <a:srgbClr val="002060"/>
                </a:solidFill>
              </a:rPr>
              <a:t>;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в) Персик;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г) Абрикос</a:t>
            </a:r>
            <a:r>
              <a:rPr lang="ru-RU" b="1" dirty="0" smtClean="0"/>
              <a:t>.</a:t>
            </a:r>
          </a:p>
          <a:p>
            <a:pPr algn="ctr"/>
            <a:endParaRPr lang="ru-RU" b="1" dirty="0" smtClean="0"/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(Апельсин)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Фото\2012\Август 2012\12-15 августа 2012  Иматра, Тампере, Иматра 034.JPG"/>
          <p:cNvPicPr>
            <a:picLocks noChangeAspect="1" noChangeArrowheads="1"/>
          </p:cNvPicPr>
          <p:nvPr/>
        </p:nvPicPr>
        <p:blipFill>
          <a:blip r:embed="rId2" cstate="print"/>
          <a:srcRect r="17713"/>
          <a:stretch>
            <a:fillRect/>
          </a:stretch>
        </p:blipFill>
        <p:spPr bwMode="auto">
          <a:xfrm>
            <a:off x="0" y="-1"/>
            <a:ext cx="9144000" cy="6858551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0" y="3068960"/>
            <a:ext cx="7092280" cy="3789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От какого итальянского словосочетания произошло название «помидор»?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а) Земляное яблоко;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б) Золотое яблоко;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в) Райское яблоко;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г) Запретный плод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(Золотое яблоко.  А </a:t>
            </a:r>
            <a:r>
              <a:rPr lang="ru-RU" sz="2400" b="1" i="1" dirty="0" smtClean="0">
                <a:solidFill>
                  <a:srgbClr val="002060"/>
                </a:solidFill>
              </a:rPr>
              <a:t>земляным яблоком на Руси называли картофель.)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Фото\2012\Август 2012\12-15 августа 2012  Иматра, Тампере, Иматра 034.JPG"/>
          <p:cNvPicPr>
            <a:picLocks noChangeAspect="1" noChangeArrowheads="1"/>
          </p:cNvPicPr>
          <p:nvPr/>
        </p:nvPicPr>
        <p:blipFill>
          <a:blip r:embed="rId2" cstate="print"/>
          <a:srcRect r="17713"/>
          <a:stretch>
            <a:fillRect/>
          </a:stretch>
        </p:blipFill>
        <p:spPr bwMode="auto">
          <a:xfrm>
            <a:off x="0" y="-1"/>
            <a:ext cx="9144000" cy="6858551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0" y="3068960"/>
            <a:ext cx="7092280" cy="3789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Какие животные (при жизни) бывают в яблоках?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а) Гуси;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б) Кони;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в) Верблюды;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г) Крокодилы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(Масть, или окрас у коней так называется – серая с белыми круглыми </a:t>
            </a:r>
            <a:r>
              <a:rPr lang="ru-RU" sz="2400" b="1" i="1" dirty="0" smtClean="0">
                <a:solidFill>
                  <a:srgbClr val="002060"/>
                </a:solidFill>
              </a:rPr>
              <a:t>пятнами)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Фото\2012\Август 2012\12-15 августа 2012  Иматра, Тампере, Иматра 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Фото\2012\Август 2012\12-15 августа 2012  Иматра, Тампере, Иматра 034.JPG"/>
          <p:cNvPicPr>
            <a:picLocks noChangeAspect="1" noChangeArrowheads="1"/>
          </p:cNvPicPr>
          <p:nvPr/>
        </p:nvPicPr>
        <p:blipFill>
          <a:blip r:embed="rId2" cstate="print"/>
          <a:srcRect r="17713"/>
          <a:stretch>
            <a:fillRect/>
          </a:stretch>
        </p:blipFill>
        <p:spPr bwMode="auto">
          <a:xfrm>
            <a:off x="0" y="-1"/>
            <a:ext cx="9144000" cy="6858551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0" y="3068960"/>
            <a:ext cx="7092280" cy="3789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Какой гениальный учёный прославился благодаря яблоку?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а) Архимед;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б) Авиценна;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в) Галилей;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г) Ньютон</a:t>
            </a:r>
            <a:r>
              <a:rPr lang="ru-RU" sz="2400" b="1" i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(Упавшее ему на голову яблоко повлекло за собой открытие Ньютоном закона всемирного </a:t>
            </a:r>
            <a:r>
              <a:rPr lang="ru-RU" sz="2400" b="1" i="1" dirty="0" smtClean="0">
                <a:solidFill>
                  <a:srgbClr val="002060"/>
                </a:solidFill>
              </a:rPr>
              <a:t>тяготения)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Фото\2012\Август 2012\12-15 августа 2012  Иматра, Тампере, Иматра 034.JPG"/>
          <p:cNvPicPr>
            <a:picLocks noChangeAspect="1" noChangeArrowheads="1"/>
          </p:cNvPicPr>
          <p:nvPr/>
        </p:nvPicPr>
        <p:blipFill>
          <a:blip r:embed="rId2" cstate="print"/>
          <a:srcRect r="17713"/>
          <a:stretch>
            <a:fillRect/>
          </a:stretch>
        </p:blipFill>
        <p:spPr bwMode="auto">
          <a:xfrm>
            <a:off x="0" y="-1"/>
            <a:ext cx="9144000" cy="6858551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0" y="3068960"/>
            <a:ext cx="7092280" cy="3789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Какую сказочную героиню пытались умертвить отравленным яблоком?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а) Золушку;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б) Белоснежку</a:t>
            </a:r>
            <a:r>
              <a:rPr lang="ru-RU" sz="2800" b="1" i="1" dirty="0" smtClean="0">
                <a:solidFill>
                  <a:srgbClr val="002060"/>
                </a:solidFill>
              </a:rPr>
              <a:t>;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в) Герду;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г) Дюймовочку</a:t>
            </a:r>
            <a:r>
              <a:rPr lang="ru-RU" b="1" dirty="0" smtClean="0"/>
              <a:t>.</a:t>
            </a:r>
          </a:p>
          <a:p>
            <a:pPr algn="ctr"/>
            <a:endParaRPr lang="ru-RU" b="1" dirty="0" smtClean="0"/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(Белоснежку)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Фото\2012\Август 2012\12-15 августа 2012  Иматра, Тампере, Иматра 034.JPG"/>
          <p:cNvPicPr>
            <a:picLocks noChangeAspect="1" noChangeArrowheads="1"/>
          </p:cNvPicPr>
          <p:nvPr/>
        </p:nvPicPr>
        <p:blipFill>
          <a:blip r:embed="rId2" cstate="print"/>
          <a:srcRect r="17713"/>
          <a:stretch>
            <a:fillRect/>
          </a:stretch>
        </p:blipFill>
        <p:spPr bwMode="auto">
          <a:xfrm>
            <a:off x="0" y="-1"/>
            <a:ext cx="9144000" cy="6858551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0" y="3068960"/>
            <a:ext cx="7092280" cy="3789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Каких птиц называют зимними яблоками?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а) Синиц;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б) Снегирей;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в) Воробьев;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г) Ворон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(Красногрудые снегири на ветках деревьев очень напоминают красные </a:t>
            </a:r>
            <a:r>
              <a:rPr lang="ru-RU" sz="2400" b="1" i="1" dirty="0" smtClean="0">
                <a:solidFill>
                  <a:srgbClr val="002060"/>
                </a:solidFill>
              </a:rPr>
              <a:t>яблоки)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Фото\2012\Август 2012\12-15 августа 2012  Иматра, Тампере, Иматра 034.JPG"/>
          <p:cNvPicPr>
            <a:picLocks noChangeAspect="1" noChangeArrowheads="1"/>
          </p:cNvPicPr>
          <p:nvPr/>
        </p:nvPicPr>
        <p:blipFill>
          <a:blip r:embed="rId2" cstate="print"/>
          <a:srcRect r="17713"/>
          <a:stretch>
            <a:fillRect/>
          </a:stretch>
        </p:blipFill>
        <p:spPr bwMode="auto">
          <a:xfrm>
            <a:off x="0" y="-1"/>
            <a:ext cx="9144000" cy="6858551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0" y="3068960"/>
            <a:ext cx="7092280" cy="3789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Какое яблоко компьютерная компания «Apple» выбрала символом своей продукции?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а) Червивое;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б) Надкусанное;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в) Сморщенное;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г) Надрезанное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(Надкусанное)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Фото\2012\Август 2012\12-15 августа 2012  Иматра, Тампере, Иматра 034.JPG"/>
          <p:cNvPicPr>
            <a:picLocks noChangeAspect="1" noChangeArrowheads="1"/>
          </p:cNvPicPr>
          <p:nvPr/>
        </p:nvPicPr>
        <p:blipFill>
          <a:blip r:embed="rId2" cstate="print"/>
          <a:srcRect r="17713"/>
          <a:stretch>
            <a:fillRect/>
          </a:stretch>
        </p:blipFill>
        <p:spPr bwMode="auto">
          <a:xfrm>
            <a:off x="0" y="-1"/>
            <a:ext cx="9144000" cy="6858551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0" y="3068960"/>
            <a:ext cx="7092280" cy="3789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Название какого города России переводится как «Долина яблок»?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а) Майкоп;</a:t>
            </a:r>
            <a:r>
              <a:rPr lang="ru-RU" sz="2400" b="1" i="1" dirty="0" smtClean="0">
                <a:solidFill>
                  <a:srgbClr val="002060"/>
                </a:solidFill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б) Казань;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в) Улан-Удэ;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г) Сыктывкар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(Майкоп – столица республики </a:t>
            </a:r>
            <a:r>
              <a:rPr lang="ru-RU" sz="2400" b="1" i="1" dirty="0" smtClean="0">
                <a:solidFill>
                  <a:srgbClr val="002060"/>
                </a:solidFill>
              </a:rPr>
              <a:t>Адыгея)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Фото\2012\Август 2012\12-15 августа 2012  Иматра, Тампере, Иматра 034.JPG"/>
          <p:cNvPicPr>
            <a:picLocks noChangeAspect="1" noChangeArrowheads="1"/>
          </p:cNvPicPr>
          <p:nvPr/>
        </p:nvPicPr>
        <p:blipFill>
          <a:blip r:embed="rId2" cstate="print"/>
          <a:srcRect r="17713"/>
          <a:stretch>
            <a:fillRect/>
          </a:stretch>
        </p:blipFill>
        <p:spPr bwMode="auto">
          <a:xfrm>
            <a:off x="0" y="-1"/>
            <a:ext cx="9144000" cy="6858551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0" y="3068960"/>
            <a:ext cx="7092280" cy="3789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У какого города США есть прозвище «Большое яблоко»?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а) Нью-Йорк</a:t>
            </a:r>
            <a:r>
              <a:rPr lang="ru-RU" sz="2800" b="1" i="1" dirty="0" smtClean="0">
                <a:solidFill>
                  <a:srgbClr val="002060"/>
                </a:solidFill>
              </a:rPr>
              <a:t>;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б) Лос-Анджелес;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в) Чикаго;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г) Лас-Вегас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(Нью-Йорк)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Фото\2012\Август 2012\12-15 августа 2012  Иматра, Тампере, Иматра 034.JPG"/>
          <p:cNvPicPr>
            <a:picLocks noChangeAspect="1" noChangeArrowheads="1"/>
          </p:cNvPicPr>
          <p:nvPr/>
        </p:nvPicPr>
        <p:blipFill>
          <a:blip r:embed="rId2" cstate="print"/>
          <a:srcRect r="17713"/>
          <a:stretch>
            <a:fillRect/>
          </a:stretch>
        </p:blipFill>
        <p:spPr bwMode="auto">
          <a:xfrm>
            <a:off x="0" y="-1"/>
            <a:ext cx="9144000" cy="6858551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0" y="3068960"/>
            <a:ext cx="7092280" cy="3789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 какой области России протекает река Яблоня?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а) В Смоленской;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б) В Воронежской;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в) В Тамбовской;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г) В Липецкой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(Река в Смоленской области России в Сычёвском районе. Левый приток Лосьмины и Вазузы, длина — 51 км.)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Фото\2012\Август 2012\12-15 августа 2012  Иматра, Тампере, Иматра 034.JPG"/>
          <p:cNvPicPr>
            <a:picLocks noChangeAspect="1" noChangeArrowheads="1"/>
          </p:cNvPicPr>
          <p:nvPr/>
        </p:nvPicPr>
        <p:blipFill>
          <a:blip r:embed="rId2" cstate="print"/>
          <a:srcRect r="17713"/>
          <a:stretch>
            <a:fillRect/>
          </a:stretch>
        </p:blipFill>
        <p:spPr bwMode="auto">
          <a:xfrm>
            <a:off x="0" y="-1"/>
            <a:ext cx="9144000" cy="6858551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0" y="3068960"/>
            <a:ext cx="7092280" cy="3789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От кого в известной сказке яблоня прятала девочку и мальчика?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а) От гусей-лебедей;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б) От волка;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в) От медведя;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г) От соловья-разбойника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(Сказка так и называется «Гуси-лебеди</a:t>
            </a:r>
            <a:r>
              <a:rPr lang="ru-RU" sz="2400" b="1" i="1" dirty="0" smtClean="0">
                <a:solidFill>
                  <a:srgbClr val="002060"/>
                </a:solidFill>
              </a:rPr>
              <a:t>»)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Фото\2012\Август 2012\12-15 августа 2012  Иматра, Тампере, Иматра 034.JPG"/>
          <p:cNvPicPr>
            <a:picLocks noChangeAspect="1" noChangeArrowheads="1"/>
          </p:cNvPicPr>
          <p:nvPr/>
        </p:nvPicPr>
        <p:blipFill>
          <a:blip r:embed="rId2" cstate="print"/>
          <a:srcRect r="17713"/>
          <a:stretch>
            <a:fillRect/>
          </a:stretch>
        </p:blipFill>
        <p:spPr bwMode="auto">
          <a:xfrm>
            <a:off x="0" y="-1"/>
            <a:ext cx="9144000" cy="6858551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0" y="3068960"/>
            <a:ext cx="7092280" cy="3789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Кто автор повести «Антоновские яблоки»?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а) Иван Сергеевич Тургенев;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б) Антон Павлович Чехов;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в</a:t>
            </a:r>
            <a:r>
              <a:rPr lang="ru-RU" sz="2800" b="1" dirty="0" smtClean="0">
                <a:solidFill>
                  <a:srgbClr val="002060"/>
                </a:solidFill>
              </a:rPr>
              <a:t>) Иван Алексеевич Бунин;</a:t>
            </a:r>
            <a:r>
              <a:rPr lang="ru-RU" sz="2800" b="1" i="1" dirty="0" smtClean="0">
                <a:solidFill>
                  <a:srgbClr val="002060"/>
                </a:solidFill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г) Андрей Платонов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Иван Алексеевич Бунин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Фото\2012\Август 2012\12-15 августа 2012  Иматра, Тампере, Иматра 034.JPG"/>
          <p:cNvPicPr>
            <a:picLocks noChangeAspect="1" noChangeArrowheads="1"/>
          </p:cNvPicPr>
          <p:nvPr/>
        </p:nvPicPr>
        <p:blipFill>
          <a:blip r:embed="rId2" cstate="print"/>
          <a:srcRect r="17713"/>
          <a:stretch>
            <a:fillRect/>
          </a:stretch>
        </p:blipFill>
        <p:spPr bwMode="auto">
          <a:xfrm>
            <a:off x="0" y="-1"/>
            <a:ext cx="9144000" cy="6858551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0" y="3068960"/>
            <a:ext cx="7092280" cy="3789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Какое из этих кондитерских изделий – яблочный пирог?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а) Безе;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б) Эклер;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в) Штрудель;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г) Крекер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(Штрудель – яблочный пирог, на котором дольки яблок расположены по кругу – «водоворотиком».)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Фото\2012\Август 2012\12-15 августа 2012  Иматра, Тампере, Иматра 034.JPG"/>
          <p:cNvPicPr>
            <a:picLocks noChangeAspect="1" noChangeArrowheads="1"/>
          </p:cNvPicPr>
          <p:nvPr/>
        </p:nvPicPr>
        <p:blipFill>
          <a:blip r:embed="rId2" cstate="print"/>
          <a:srcRect r="17713"/>
          <a:stretch>
            <a:fillRect/>
          </a:stretch>
        </p:blipFill>
        <p:spPr bwMode="auto">
          <a:xfrm>
            <a:off x="0" y="-1"/>
            <a:ext cx="9144000" cy="6858551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323528" y="3212976"/>
            <a:ext cx="6228184" cy="36450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Что общего у сорта яблони и английского писателя Свифта</a:t>
            </a:r>
            <a:r>
              <a:rPr lang="ru-RU" sz="3200" b="1" dirty="0" smtClean="0">
                <a:solidFill>
                  <a:srgbClr val="002060"/>
                </a:solidFill>
              </a:rPr>
              <a:t>?</a:t>
            </a:r>
          </a:p>
          <a:p>
            <a:endParaRPr lang="ru-RU" sz="3200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(Имя </a:t>
            </a:r>
            <a:r>
              <a:rPr lang="ru-RU" sz="3200" b="1" i="1" dirty="0" smtClean="0">
                <a:solidFill>
                  <a:srgbClr val="002060"/>
                </a:solidFill>
              </a:rPr>
              <a:t>Джонатан)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Фото\2012\Август 2012\12-15 августа 2012  Иматра, Тампере, Иматра 034.JPG"/>
          <p:cNvPicPr>
            <a:picLocks noChangeAspect="1" noChangeArrowheads="1"/>
          </p:cNvPicPr>
          <p:nvPr/>
        </p:nvPicPr>
        <p:blipFill>
          <a:blip r:embed="rId2" cstate="print"/>
          <a:srcRect r="17713"/>
          <a:stretch>
            <a:fillRect/>
          </a:stretch>
        </p:blipFill>
        <p:spPr bwMode="auto">
          <a:xfrm>
            <a:off x="0" y="-1"/>
            <a:ext cx="9144000" cy="6858551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0" y="3068960"/>
            <a:ext cx="7092280" cy="3789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Закончите название картины Б. Кустодиева «Яблоко и ...»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а) Рубль;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б) Червонец;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в) Сторублёвка;</a:t>
            </a:r>
            <a:r>
              <a:rPr lang="ru-RU" sz="2400" b="1" i="1" dirty="0" smtClean="0">
                <a:solidFill>
                  <a:srgbClr val="002060"/>
                </a:solidFill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г) Пятак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(«Яблоко и сторублёвка». Масло. 1936. ГМЗ «Петергоф</a:t>
            </a:r>
            <a:r>
              <a:rPr lang="ru-RU" sz="2400" b="1" i="1" dirty="0" smtClean="0">
                <a:solidFill>
                  <a:srgbClr val="002060"/>
                </a:solidFill>
              </a:rPr>
              <a:t>»)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Фото\2012\Август 2012\12-15 августа 2012  Иматра, Тампере, Иматра 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Фото\2012\Август 2012\12-15 августа 2012  Иматра, Тампере, Иматра 034.JPG"/>
          <p:cNvPicPr>
            <a:picLocks noChangeAspect="1" noChangeArrowheads="1"/>
          </p:cNvPicPr>
          <p:nvPr/>
        </p:nvPicPr>
        <p:blipFill>
          <a:blip r:embed="rId2" cstate="print"/>
          <a:srcRect r="17713"/>
          <a:stretch>
            <a:fillRect/>
          </a:stretch>
        </p:blipFill>
        <p:spPr bwMode="auto">
          <a:xfrm>
            <a:off x="0" y="-1"/>
            <a:ext cx="9144000" cy="6858551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0" y="3068960"/>
            <a:ext cx="7092280" cy="3789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u="sng" dirty="0" smtClean="0">
                <a:hlinkClick r:id="rId3"/>
              </a:rPr>
              <a:t>http://</a:t>
            </a:r>
            <a:r>
              <a:rPr lang="ru-RU" u="sng" dirty="0" smtClean="0">
                <a:hlinkClick r:id="rId3"/>
              </a:rPr>
              <a:t>zanimatika.narod.ru/RF2_Spas2_viktorina.htm</a:t>
            </a:r>
            <a:endParaRPr lang="ru-RU" u="sng" dirty="0" smtClean="0"/>
          </a:p>
          <a:p>
            <a:endParaRPr lang="ru-RU" u="sng" dirty="0" smtClean="0"/>
          </a:p>
          <a:p>
            <a:r>
              <a:rPr lang="ru-RU" u="sng" dirty="0" smtClean="0"/>
              <a:t>Фотографии автора презентации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4005064"/>
            <a:ext cx="1291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Фото\2012\Август 2012\12-15 августа 2012  Иматра, Тампере, Иматра 034.JPG"/>
          <p:cNvPicPr>
            <a:picLocks noChangeAspect="1" noChangeArrowheads="1"/>
          </p:cNvPicPr>
          <p:nvPr/>
        </p:nvPicPr>
        <p:blipFill>
          <a:blip r:embed="rId2" cstate="print"/>
          <a:srcRect r="17713"/>
          <a:stretch>
            <a:fillRect/>
          </a:stretch>
        </p:blipFill>
        <p:spPr bwMode="auto">
          <a:xfrm>
            <a:off x="0" y="-1"/>
            <a:ext cx="9144000" cy="6858551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0" y="3068960"/>
            <a:ext cx="7092280" cy="3789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1" name="Picture 4" descr="http://zanimatika.narod.ru/Fruct_min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200025" cy="219075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3861048"/>
            <a:ext cx="667233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Верно ли, что сорт яблок «Антоновка»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назван в честь российского конструктора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самолётов Ан – Антонова О.К.?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(Нет, по селу Антоново)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Фото\2012\Август 2012\12-15 августа 2012  Иматра, Тампере, Иматра 034.JPG"/>
          <p:cNvPicPr>
            <a:picLocks noChangeAspect="1" noChangeArrowheads="1"/>
          </p:cNvPicPr>
          <p:nvPr/>
        </p:nvPicPr>
        <p:blipFill>
          <a:blip r:embed="rId2" cstate="print"/>
          <a:srcRect r="17713"/>
          <a:stretch>
            <a:fillRect/>
          </a:stretch>
        </p:blipFill>
        <p:spPr bwMode="auto">
          <a:xfrm>
            <a:off x="0" y="-1"/>
            <a:ext cx="9144000" cy="6858551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0" y="3068960"/>
            <a:ext cx="7092280" cy="3789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5" descr="http://zanimatika.narod.ru/Fruct_min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200025" cy="21907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51520" y="3357573"/>
            <a:ext cx="654442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допетровской Руси традиционным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новогодним угощением праздничного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застолья были свежие яблоки. Почему?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(Ведь до календарной реформы Петра I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Новый год отмечали 1 сентября –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то время, когда собирали яблоки.)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Фото\2012\Август 2012\12-15 августа 2012  Иматра, Тампере, Иматра 034.JPG"/>
          <p:cNvPicPr>
            <a:picLocks noChangeAspect="1" noChangeArrowheads="1"/>
          </p:cNvPicPr>
          <p:nvPr/>
        </p:nvPicPr>
        <p:blipFill>
          <a:blip r:embed="rId2" cstate="print"/>
          <a:srcRect r="17713"/>
          <a:stretch>
            <a:fillRect/>
          </a:stretch>
        </p:blipFill>
        <p:spPr bwMode="auto">
          <a:xfrm>
            <a:off x="0" y="-1"/>
            <a:ext cx="9144000" cy="6858551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0" y="3068960"/>
            <a:ext cx="7092280" cy="3789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Назовите фруктовую фамилию изобретателя «груши, которую нельзя скушать</a:t>
            </a:r>
            <a:r>
              <a:rPr lang="ru-RU" sz="2800" b="1" dirty="0" smtClean="0">
                <a:solidFill>
                  <a:srgbClr val="002060"/>
                </a:solidFill>
              </a:rPr>
              <a:t>».</a:t>
            </a: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(Яблочков Павел Николаевич – изобретатель дуговой лампы без регулятора.)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Фото\2012\Август 2012\12-15 августа 2012  Иматра, Тампере, Иматра 034.JPG"/>
          <p:cNvPicPr>
            <a:picLocks noChangeAspect="1" noChangeArrowheads="1"/>
          </p:cNvPicPr>
          <p:nvPr/>
        </p:nvPicPr>
        <p:blipFill>
          <a:blip r:embed="rId2" cstate="print"/>
          <a:srcRect r="17713"/>
          <a:stretch>
            <a:fillRect/>
          </a:stretch>
        </p:blipFill>
        <p:spPr bwMode="auto">
          <a:xfrm>
            <a:off x="0" y="-1"/>
            <a:ext cx="9144000" cy="6858551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0" y="3068960"/>
            <a:ext cx="7092280" cy="3789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У Марины было целое яблоко, две половинки и четыре четвертинки. Сколько было у неё яблок</a:t>
            </a:r>
            <a:r>
              <a:rPr lang="ru-RU" sz="3200" b="1" dirty="0" smtClean="0">
                <a:solidFill>
                  <a:srgbClr val="002060"/>
                </a:solidFill>
              </a:rPr>
              <a:t>?</a:t>
            </a:r>
          </a:p>
          <a:p>
            <a:endParaRPr lang="ru-RU" sz="3200" b="1" i="1" dirty="0" smtClean="0">
              <a:solidFill>
                <a:srgbClr val="002060"/>
              </a:solidFill>
            </a:endParaRPr>
          </a:p>
          <a:p>
            <a:pPr algn="r"/>
            <a:r>
              <a:rPr lang="ru-RU" sz="3200" b="1" i="1" dirty="0" smtClean="0">
                <a:solidFill>
                  <a:srgbClr val="002060"/>
                </a:solidFill>
              </a:rPr>
              <a:t>(</a:t>
            </a:r>
            <a:r>
              <a:rPr lang="ru-RU" sz="3200" b="1" i="1" dirty="0" smtClean="0">
                <a:solidFill>
                  <a:srgbClr val="002060"/>
                </a:solidFill>
              </a:rPr>
              <a:t>3.)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Фото\2012\Август 2012\12-15 августа 2012  Иматра, Тампере, Иматра 034.JPG"/>
          <p:cNvPicPr>
            <a:picLocks noChangeAspect="1" noChangeArrowheads="1"/>
          </p:cNvPicPr>
          <p:nvPr/>
        </p:nvPicPr>
        <p:blipFill>
          <a:blip r:embed="rId2" cstate="print"/>
          <a:srcRect r="17713"/>
          <a:stretch>
            <a:fillRect/>
          </a:stretch>
        </p:blipFill>
        <p:spPr bwMode="auto">
          <a:xfrm>
            <a:off x="0" y="-1"/>
            <a:ext cx="9144000" cy="6858551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0" y="3068960"/>
            <a:ext cx="7092280" cy="3789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Каким по счету Спасом является Яблочный Спас?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а) Первым;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б) Вторым</a:t>
            </a:r>
            <a:r>
              <a:rPr lang="ru-RU" sz="2400" b="1" i="1" dirty="0" smtClean="0">
                <a:solidFill>
                  <a:srgbClr val="002060"/>
                </a:solidFill>
              </a:rPr>
              <a:t>;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в) Третьим;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г) Четвертым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(Первый Спас – Медовый Спас, Третий Спас – Ореховый Спас, Хлебный Спас.)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Фото\2012\Август 2012\12-15 августа 2012  Иматра, Тампере, Иматра 034.JPG"/>
          <p:cNvPicPr>
            <a:picLocks noChangeAspect="1" noChangeArrowheads="1"/>
          </p:cNvPicPr>
          <p:nvPr/>
        </p:nvPicPr>
        <p:blipFill>
          <a:blip r:embed="rId2" cstate="print"/>
          <a:srcRect r="17713"/>
          <a:stretch>
            <a:fillRect/>
          </a:stretch>
        </p:blipFill>
        <p:spPr bwMode="auto">
          <a:xfrm>
            <a:off x="0" y="-1"/>
            <a:ext cx="9144000" cy="6858551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0" y="3068960"/>
            <a:ext cx="7092280" cy="3789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Народным названием какого праздника является Яблочный Спас?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а) Крещение Господне;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б) Сретение Господне;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в) </a:t>
            </a:r>
            <a:r>
              <a:rPr lang="ru-RU" sz="2800" b="1" dirty="0" smtClean="0">
                <a:solidFill>
                  <a:srgbClr val="002060"/>
                </a:solidFill>
              </a:rPr>
              <a:t>Преображение Господне;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г) Воздвижение Креста Господня.</a:t>
            </a: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800" b="1" dirty="0" smtClean="0">
                <a:solidFill>
                  <a:srgbClr val="002060"/>
                </a:solidFill>
              </a:rPr>
              <a:t>Преображение Господне</a:t>
            </a:r>
          </a:p>
          <a:p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429</Words>
  <Application>Microsoft Office PowerPoint</Application>
  <PresentationFormat>On-screen Show (4:3)</PresentationFormat>
  <Paragraphs>107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10</cp:revision>
  <dcterms:created xsi:type="dcterms:W3CDTF">2015-07-23T14:24:36Z</dcterms:created>
  <dcterms:modified xsi:type="dcterms:W3CDTF">2015-07-23T19:40:31Z</dcterms:modified>
</cp:coreProperties>
</file>