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78" r:id="rId2"/>
    <p:sldId id="259" r:id="rId3"/>
    <p:sldId id="260" r:id="rId4"/>
    <p:sldId id="276" r:id="rId5"/>
    <p:sldId id="262" r:id="rId6"/>
    <p:sldId id="261" r:id="rId7"/>
    <p:sldId id="268" r:id="rId8"/>
    <p:sldId id="275" r:id="rId9"/>
    <p:sldId id="257" r:id="rId10"/>
    <p:sldId id="273" r:id="rId11"/>
    <p:sldId id="258" r:id="rId12"/>
    <p:sldId id="272" r:id="rId13"/>
    <p:sldId id="266" r:id="rId14"/>
    <p:sldId id="265" r:id="rId15"/>
    <p:sldId id="269" r:id="rId16"/>
    <p:sldId id="264" r:id="rId17"/>
    <p:sldId id="277" r:id="rId18"/>
    <p:sldId id="26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4394B8-5129-4BE0-BD42-0BDA9D5A5CF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A079EF-07EB-4529-BB16-7D8798D54BD8}" type="datetimeFigureOut">
              <a:rPr lang="ru-RU" smtClean="0"/>
              <a:pPr/>
              <a:t>24.07.2015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04394B8-5129-4BE0-BD42-0BDA9D5A5CFA}"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A079EF-07EB-4529-BB16-7D8798D54BD8}" type="datetimeFigureOut">
              <a:rPr lang="ru-RU" smtClean="0"/>
              <a:pPr/>
              <a:t>24.07.2015</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4394B8-5129-4BE0-BD42-0BDA9D5A5CFA}"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hyperlink" Target="https://en.wikipedia.org/wiki/Shakespeare's_funerary_monument"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biography.com/people/william-shakespeare-9480323"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poemhunter.com/william-shakespeare/biography" TargetMode="External"/><Relationship Id="rId2" Type="http://schemas.openxmlformats.org/officeDocument/2006/relationships/hyperlink" Target="http://www.biographyonline.net/poets/william_shakespeare.html" TargetMode="External"/><Relationship Id="rId1" Type="http://schemas.openxmlformats.org/officeDocument/2006/relationships/slideLayout" Target="../slideLayouts/slideLayout7.xml"/><Relationship Id="rId5" Type="http://schemas.openxmlformats.org/officeDocument/2006/relationships/hyperlink" Target="https://en.wikipedia.org/wiki/William_Shakespeare" TargetMode="External"/><Relationship Id="rId4" Type="http://schemas.openxmlformats.org/officeDocument/2006/relationships/hyperlink" Target="http://www.biography.com/people/william-shakespeare-948032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tihi.ru/pics/2014/06/22/5765.jpg"/>
          <p:cNvPicPr>
            <a:picLocks noChangeAspect="1" noChangeArrowheads="1"/>
          </p:cNvPicPr>
          <p:nvPr/>
        </p:nvPicPr>
        <p:blipFill>
          <a:blip r:embed="rId2" cstate="print">
            <a:lum bright="40000"/>
          </a:blip>
          <a:srcRect/>
          <a:stretch>
            <a:fillRect/>
          </a:stretch>
        </p:blipFill>
        <p:spPr bwMode="auto">
          <a:xfrm>
            <a:off x="1" y="-52084"/>
            <a:ext cx="9144000" cy="7107186"/>
          </a:xfrm>
          <a:prstGeom prst="rect">
            <a:avLst/>
          </a:prstGeom>
          <a:noFill/>
        </p:spPr>
      </p:pic>
      <p:sp>
        <p:nvSpPr>
          <p:cNvPr id="5" name="Rectangle 4"/>
          <p:cNvSpPr/>
          <p:nvPr/>
        </p:nvSpPr>
        <p:spPr>
          <a:xfrm>
            <a:off x="4085328" y="3244334"/>
            <a:ext cx="184731" cy="369332"/>
          </a:xfrm>
          <a:prstGeom prst="rect">
            <a:avLst/>
          </a:prstGeom>
        </p:spPr>
        <p:txBody>
          <a:bodyPr wrap="none">
            <a:spAutoFit/>
          </a:bodyPr>
          <a:lstStyle/>
          <a:p>
            <a:endParaRPr lang="ru-RU" dirty="0"/>
          </a:p>
        </p:txBody>
      </p:sp>
      <p:sp>
        <p:nvSpPr>
          <p:cNvPr id="6" name="Rectangle 5"/>
          <p:cNvSpPr/>
          <p:nvPr/>
        </p:nvSpPr>
        <p:spPr>
          <a:xfrm>
            <a:off x="281084" y="3244334"/>
            <a:ext cx="8581836" cy="1107996"/>
          </a:xfrm>
          <a:prstGeom prst="rect">
            <a:avLst/>
          </a:prstGeom>
        </p:spPr>
        <p:txBody>
          <a:bodyPr wrap="none">
            <a:spAutoFit/>
          </a:bodyPr>
          <a:lstStyle/>
          <a:p>
            <a:pPr algn="ctr"/>
            <a:r>
              <a:rPr lang="en-US" sz="6600" b="1" cap="none" spc="0" dirty="0" smtClean="0">
                <a:ln w="10541" cmpd="sng">
                  <a:solidFill>
                    <a:schemeClr val="accent1">
                      <a:shade val="88000"/>
                      <a:satMod val="110000"/>
                    </a:schemeClr>
                  </a:solidFill>
                  <a:prstDash val="solid"/>
                </a:ln>
                <a:solidFill>
                  <a:srgbClr val="C00000"/>
                </a:solidFill>
                <a:effectLst/>
              </a:rPr>
              <a:t>William Shakespeare</a:t>
            </a:r>
            <a:endParaRPr lang="ru-RU" sz="6600" b="1" cap="none" spc="0" dirty="0" smtClean="0">
              <a:ln w="10541" cmpd="sng">
                <a:solidFill>
                  <a:schemeClr val="accent1">
                    <a:shade val="88000"/>
                    <a:satMod val="110000"/>
                  </a:schemeClr>
                </a:solidFill>
                <a:prstDash val="solid"/>
              </a:ln>
              <a:solidFill>
                <a:srgbClr val="C00000"/>
              </a:solidFill>
              <a:effectLst/>
            </a:endParaRPr>
          </a:p>
        </p:txBody>
      </p:sp>
      <p:sp>
        <p:nvSpPr>
          <p:cNvPr id="7" name="Rectangle 6"/>
          <p:cNvSpPr/>
          <p:nvPr/>
        </p:nvSpPr>
        <p:spPr>
          <a:xfrm>
            <a:off x="4572000" y="5373216"/>
            <a:ext cx="4572000" cy="1754326"/>
          </a:xfrm>
          <a:prstGeom prst="rect">
            <a:avLst/>
          </a:prstGeom>
        </p:spPr>
        <p:txBody>
          <a:bodyPr>
            <a:spAutoFit/>
          </a:bodyPr>
          <a:lstStyle/>
          <a:p>
            <a:pPr algn="r"/>
            <a:r>
              <a:rPr lang="ru-RU" b="1" dirty="0" smtClean="0"/>
              <a:t>Шайдурова Валентина Федоровна</a:t>
            </a:r>
          </a:p>
          <a:p>
            <a:pPr algn="r"/>
            <a:r>
              <a:rPr lang="ru-RU" b="1" dirty="0" smtClean="0"/>
              <a:t>Учитель английского языка</a:t>
            </a:r>
          </a:p>
          <a:p>
            <a:pPr algn="r"/>
            <a:r>
              <a:rPr lang="ru-RU" b="1" dirty="0" smtClean="0"/>
              <a:t>ГБОУ «Школа №106»</a:t>
            </a:r>
          </a:p>
          <a:p>
            <a:pPr algn="r"/>
            <a:r>
              <a:rPr lang="ru-RU" b="1" dirty="0" smtClean="0"/>
              <a:t>Санкт-Петербург</a:t>
            </a:r>
          </a:p>
          <a:p>
            <a:pPr algn="r"/>
            <a:endParaRPr lang="ru-RU" b="1" dirty="0" smtClean="0">
              <a:solidFill>
                <a:srgbClr val="002060"/>
              </a:solidFill>
            </a:endParaRPr>
          </a:p>
          <a:p>
            <a:r>
              <a:rPr lang="ru-RU" b="1" dirty="0" smtClean="0">
                <a:solidFill>
                  <a:srgbClr val="002060"/>
                </a:solidFill>
              </a:rPr>
              <a:t>2015</a:t>
            </a:r>
            <a:endParaRPr lang="ru-RU"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51520" y="487025"/>
            <a:ext cx="4572000" cy="6370975"/>
          </a:xfrm>
          <a:prstGeom prst="rect">
            <a:avLst/>
          </a:prstGeom>
        </p:spPr>
        <p:txBody>
          <a:bodyPr>
            <a:spAutoFit/>
          </a:bodyPr>
          <a:lstStyle/>
          <a:p>
            <a:r>
              <a:rPr lang="en-US" sz="2400" b="1" dirty="0" smtClean="0">
                <a:solidFill>
                  <a:srgbClr val="C00000"/>
                </a:solidFill>
              </a:rPr>
              <a:t>Shakespeare the Poet</a:t>
            </a:r>
          </a:p>
          <a:p>
            <a:r>
              <a:rPr lang="en-US" sz="2400" dirty="0" smtClean="0">
                <a:solidFill>
                  <a:srgbClr val="002060"/>
                </a:solidFill>
              </a:rPr>
              <a:t>William Shakespeare wrote 154 sonnets mostly in the 1590s. These short poems, deal with issues such as lost love. His sonnets have an enduring appeal due to his characteristic skill with language and words.</a:t>
            </a:r>
          </a:p>
          <a:p>
            <a:r>
              <a:rPr lang="en-US" sz="2400" b="1" dirty="0" smtClean="0">
                <a:solidFill>
                  <a:srgbClr val="7030A0"/>
                </a:solidFill>
              </a:rPr>
              <a:t>“Let me not to the marriage of true minds</a:t>
            </a:r>
            <a:br>
              <a:rPr lang="en-US" sz="2400" b="1" dirty="0" smtClean="0">
                <a:solidFill>
                  <a:srgbClr val="7030A0"/>
                </a:solidFill>
              </a:rPr>
            </a:br>
            <a:r>
              <a:rPr lang="en-US" sz="2400" b="1" dirty="0" smtClean="0">
                <a:solidFill>
                  <a:srgbClr val="7030A0"/>
                </a:solidFill>
              </a:rPr>
              <a:t>Admit impediments. Love is not love</a:t>
            </a:r>
            <a:br>
              <a:rPr lang="en-US" sz="2400" b="1" dirty="0" smtClean="0">
                <a:solidFill>
                  <a:srgbClr val="7030A0"/>
                </a:solidFill>
              </a:rPr>
            </a:br>
            <a:r>
              <a:rPr lang="en-US" sz="2400" b="1" dirty="0" smtClean="0">
                <a:solidFill>
                  <a:srgbClr val="7030A0"/>
                </a:solidFill>
              </a:rPr>
              <a:t>Which alters when it alteration finds,</a:t>
            </a:r>
            <a:br>
              <a:rPr lang="en-US" sz="2400" b="1" dirty="0" smtClean="0">
                <a:solidFill>
                  <a:srgbClr val="7030A0"/>
                </a:solidFill>
              </a:rPr>
            </a:br>
            <a:r>
              <a:rPr lang="en-US" sz="2400" b="1" dirty="0" smtClean="0">
                <a:solidFill>
                  <a:srgbClr val="7030A0"/>
                </a:solidFill>
              </a:rPr>
              <a:t>Or bends with the remover to remove:”</a:t>
            </a:r>
          </a:p>
          <a:p>
            <a:r>
              <a:rPr lang="en-US" sz="2400" dirty="0" smtClean="0">
                <a:solidFill>
                  <a:srgbClr val="002060"/>
                </a:solidFill>
              </a:rPr>
              <a:t>– Sonnet CXVI</a:t>
            </a:r>
            <a:endParaRPr lang="en-US" sz="2400" dirty="0">
              <a:solidFill>
                <a:srgbClr val="002060"/>
              </a:solidFill>
            </a:endParaRPr>
          </a:p>
        </p:txBody>
      </p:sp>
      <p:pic>
        <p:nvPicPr>
          <p:cNvPr id="40962" name="Picture 2" descr="https://upload.wikimedia.org/wikipedia/commons/thumb/f/f6/Sonnets1609titlepage.jpg/170px-Sonnets1609titlepage.jpg"/>
          <p:cNvPicPr>
            <a:picLocks noChangeAspect="1" noChangeArrowheads="1"/>
          </p:cNvPicPr>
          <p:nvPr/>
        </p:nvPicPr>
        <p:blipFill>
          <a:blip r:embed="rId2" cstate="print"/>
          <a:srcRect/>
          <a:stretch>
            <a:fillRect/>
          </a:stretch>
        </p:blipFill>
        <p:spPr bwMode="auto">
          <a:xfrm>
            <a:off x="5940152" y="476672"/>
            <a:ext cx="2938907" cy="4235485"/>
          </a:xfrm>
          <a:prstGeom prst="rect">
            <a:avLst/>
          </a:prstGeom>
          <a:noFill/>
        </p:spPr>
      </p:pic>
      <p:sp>
        <p:nvSpPr>
          <p:cNvPr id="5" name="Rectangle 4"/>
          <p:cNvSpPr/>
          <p:nvPr/>
        </p:nvSpPr>
        <p:spPr>
          <a:xfrm>
            <a:off x="4572000" y="5301208"/>
            <a:ext cx="4572000" cy="646331"/>
          </a:xfrm>
          <a:prstGeom prst="rect">
            <a:avLst/>
          </a:prstGeom>
        </p:spPr>
        <p:txBody>
          <a:bodyPr>
            <a:spAutoFit/>
          </a:bodyPr>
          <a:lstStyle/>
          <a:p>
            <a:pPr algn="r"/>
            <a:r>
              <a:rPr lang="en-US" dirty="0" smtClean="0"/>
              <a:t>Title page from 1609 edition of </a:t>
            </a:r>
            <a:r>
              <a:rPr lang="en-US" i="1" dirty="0" smtClean="0"/>
              <a:t>Shake-</a:t>
            </a:r>
            <a:r>
              <a:rPr lang="en-US" i="1" dirty="0" err="1" smtClean="0"/>
              <a:t>Speares</a:t>
            </a:r>
            <a:r>
              <a:rPr lang="en-US" i="1" dirty="0" smtClean="0"/>
              <a:t> Sonnets</a:t>
            </a:r>
            <a:r>
              <a:rPr lang="en-US" dirty="0" smtClean="0"/>
              <a: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286000" y="1720840"/>
            <a:ext cx="4572000" cy="369332"/>
          </a:xfrm>
          <a:prstGeom prst="rect">
            <a:avLst/>
          </a:prstGeom>
        </p:spPr>
        <p:txBody>
          <a:bodyPr>
            <a:spAutoFit/>
          </a:bodyPr>
          <a:lstStyle/>
          <a:p>
            <a:r>
              <a:rPr lang="en-US" dirty="0" smtClean="0"/>
              <a:t>.</a:t>
            </a:r>
          </a:p>
        </p:txBody>
      </p:sp>
      <p:sp>
        <p:nvSpPr>
          <p:cNvPr id="4" name="Rectangle 3"/>
          <p:cNvSpPr/>
          <p:nvPr/>
        </p:nvSpPr>
        <p:spPr>
          <a:xfrm>
            <a:off x="179512" y="836712"/>
            <a:ext cx="8388424" cy="5262979"/>
          </a:xfrm>
          <a:prstGeom prst="rect">
            <a:avLst/>
          </a:prstGeom>
        </p:spPr>
        <p:txBody>
          <a:bodyPr wrap="square">
            <a:spAutoFit/>
          </a:bodyPr>
          <a:lstStyle/>
          <a:p>
            <a:r>
              <a:rPr lang="en-US" sz="2400" b="1" dirty="0" smtClean="0">
                <a:solidFill>
                  <a:srgbClr val="C00000"/>
                </a:solidFill>
              </a:rPr>
              <a:t>The Plays of Shakespeare</a:t>
            </a:r>
          </a:p>
          <a:p>
            <a:r>
              <a:rPr lang="en-US" sz="2400" b="1" dirty="0" smtClean="0">
                <a:solidFill>
                  <a:srgbClr val="002060"/>
                </a:solidFill>
              </a:rPr>
              <a:t>The plays of Shakespeare have been studied more than any other writing in the English language and have been translated into numerous languages. He was rare as a play-write for excelling in tragedies, comedies and histories. He deftly combined popular entertainment with a rare poetic capacity for expression which is almost </a:t>
            </a:r>
            <a:r>
              <a:rPr lang="en-US" sz="2400" b="1" dirty="0" err="1" smtClean="0">
                <a:solidFill>
                  <a:srgbClr val="002060"/>
                </a:solidFill>
              </a:rPr>
              <a:t>mantric</a:t>
            </a:r>
            <a:r>
              <a:rPr lang="en-US" sz="2400" b="1" dirty="0" smtClean="0">
                <a:solidFill>
                  <a:srgbClr val="002060"/>
                </a:solidFill>
              </a:rPr>
              <a:t> in quality.</a:t>
            </a:r>
          </a:p>
          <a:p>
            <a:endParaRPr lang="en-US" sz="2400" b="1" dirty="0" smtClean="0">
              <a:solidFill>
                <a:srgbClr val="7030A0"/>
              </a:solidFill>
            </a:endParaRPr>
          </a:p>
          <a:p>
            <a:r>
              <a:rPr lang="en-US" sz="2400" b="1" dirty="0" smtClean="0">
                <a:solidFill>
                  <a:srgbClr val="7030A0"/>
                </a:solidFill>
              </a:rPr>
              <a:t> “This above all: to </a:t>
            </a:r>
            <a:r>
              <a:rPr lang="en-US" sz="2400" b="1" dirty="0" err="1" smtClean="0">
                <a:solidFill>
                  <a:srgbClr val="7030A0"/>
                </a:solidFill>
              </a:rPr>
              <a:t>thine</a:t>
            </a:r>
            <a:r>
              <a:rPr lang="en-US" sz="2400" b="1" dirty="0" smtClean="0">
                <a:solidFill>
                  <a:srgbClr val="7030A0"/>
                </a:solidFill>
              </a:rPr>
              <a:t> </a:t>
            </a:r>
            <a:r>
              <a:rPr lang="en-US" sz="2400" b="1" dirty="0" err="1" smtClean="0">
                <a:solidFill>
                  <a:srgbClr val="7030A0"/>
                </a:solidFill>
              </a:rPr>
              <a:t>ownself</a:t>
            </a:r>
            <a:r>
              <a:rPr lang="en-US" sz="2400" b="1" dirty="0" smtClean="0">
                <a:solidFill>
                  <a:srgbClr val="7030A0"/>
                </a:solidFill>
              </a:rPr>
              <a:t> be true,</a:t>
            </a:r>
            <a:br>
              <a:rPr lang="en-US" sz="2400" b="1" dirty="0" smtClean="0">
                <a:solidFill>
                  <a:srgbClr val="7030A0"/>
                </a:solidFill>
              </a:rPr>
            </a:br>
            <a:r>
              <a:rPr lang="en-US" sz="2400" b="1" dirty="0" smtClean="0">
                <a:solidFill>
                  <a:srgbClr val="7030A0"/>
                </a:solidFill>
              </a:rPr>
              <a:t>And it must follow, as the night the day,</a:t>
            </a:r>
            <a:br>
              <a:rPr lang="en-US" sz="2400" b="1" dirty="0" smtClean="0">
                <a:solidFill>
                  <a:srgbClr val="7030A0"/>
                </a:solidFill>
              </a:rPr>
            </a:br>
            <a:r>
              <a:rPr lang="en-US" sz="2400" b="1" dirty="0" smtClean="0">
                <a:solidFill>
                  <a:srgbClr val="7030A0"/>
                </a:solidFill>
              </a:rPr>
              <a:t>Thou canst not then be false to any man.</a:t>
            </a:r>
            <a:br>
              <a:rPr lang="en-US" sz="2400" b="1" dirty="0" smtClean="0">
                <a:solidFill>
                  <a:srgbClr val="7030A0"/>
                </a:solidFill>
              </a:rPr>
            </a:br>
            <a:r>
              <a:rPr lang="en-US" sz="2400" b="1" dirty="0" smtClean="0">
                <a:solidFill>
                  <a:srgbClr val="7030A0"/>
                </a:solidFill>
              </a:rPr>
              <a:t>Farewell: my blessing season this in thee!”</a:t>
            </a:r>
          </a:p>
          <a:p>
            <a:r>
              <a:rPr lang="en-US" sz="2400" b="1" dirty="0" smtClean="0">
                <a:solidFill>
                  <a:srgbClr val="002060"/>
                </a:solidFill>
              </a:rPr>
              <a:t>-Lord Polonius, </a:t>
            </a:r>
            <a:r>
              <a:rPr lang="en-US" sz="2400" b="1" dirty="0" smtClean="0">
                <a:solidFill>
                  <a:srgbClr val="C00000"/>
                </a:solidFill>
              </a:rPr>
              <a:t>Hamlet </a:t>
            </a:r>
            <a:r>
              <a:rPr lang="en-US" sz="2400" b="1" dirty="0" smtClean="0">
                <a:solidFill>
                  <a:srgbClr val="002060"/>
                </a:solidFill>
              </a:rPr>
              <a:t>Act I, Scene 3</a:t>
            </a:r>
            <a:endParaRPr lang="en-US" sz="2400" b="1"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188640"/>
            <a:ext cx="9217024" cy="4154984"/>
          </a:xfrm>
          <a:prstGeom prst="rect">
            <a:avLst/>
          </a:prstGeom>
        </p:spPr>
        <p:txBody>
          <a:bodyPr wrap="square">
            <a:spAutoFit/>
          </a:bodyPr>
          <a:lstStyle/>
          <a:p>
            <a:r>
              <a:rPr lang="en-US" sz="2400" b="1" dirty="0" smtClean="0">
                <a:solidFill>
                  <a:srgbClr val="002060"/>
                </a:solidFill>
              </a:rPr>
              <a:t>His plays have retained an enduring appeal throughout history and throughout the world. Some of his most popular plays include:</a:t>
            </a:r>
          </a:p>
          <a:p>
            <a:endParaRPr lang="en-US" sz="2400" b="1" dirty="0" smtClean="0">
              <a:solidFill>
                <a:srgbClr val="002060"/>
              </a:solidFill>
            </a:endParaRPr>
          </a:p>
          <a:p>
            <a:r>
              <a:rPr lang="en-US" sz="2400" b="1" dirty="0" smtClean="0">
                <a:solidFill>
                  <a:srgbClr val="7030A0"/>
                </a:solidFill>
              </a:rPr>
              <a:t>Twelfth Night</a:t>
            </a:r>
          </a:p>
          <a:p>
            <a:r>
              <a:rPr lang="en-US" sz="2400" b="1" dirty="0" smtClean="0">
                <a:solidFill>
                  <a:srgbClr val="7030A0"/>
                </a:solidFill>
              </a:rPr>
              <a:t>Henry V</a:t>
            </a:r>
          </a:p>
          <a:p>
            <a:r>
              <a:rPr lang="en-US" sz="2400" b="1" dirty="0" smtClean="0">
                <a:solidFill>
                  <a:srgbClr val="7030A0"/>
                </a:solidFill>
              </a:rPr>
              <a:t>Romeo and Juliet</a:t>
            </a:r>
          </a:p>
          <a:p>
            <a:r>
              <a:rPr lang="en-US" sz="2400" b="1" dirty="0" smtClean="0">
                <a:solidFill>
                  <a:srgbClr val="7030A0"/>
                </a:solidFill>
              </a:rPr>
              <a:t>Macbeth</a:t>
            </a:r>
          </a:p>
          <a:p>
            <a:r>
              <a:rPr lang="en-US" sz="2400" b="1" dirty="0" smtClean="0">
                <a:solidFill>
                  <a:srgbClr val="7030A0"/>
                </a:solidFill>
              </a:rPr>
              <a:t>Hamlet</a:t>
            </a:r>
          </a:p>
          <a:p>
            <a:r>
              <a:rPr lang="en-US" sz="2400" b="1" dirty="0" smtClean="0">
                <a:solidFill>
                  <a:srgbClr val="7030A0"/>
                </a:solidFill>
              </a:rPr>
              <a:t>King Lear</a:t>
            </a:r>
          </a:p>
          <a:p>
            <a:r>
              <a:rPr lang="en-US" sz="2400" b="1" dirty="0" smtClean="0">
                <a:solidFill>
                  <a:srgbClr val="7030A0"/>
                </a:solidFill>
              </a:rPr>
              <a:t>Othello</a:t>
            </a:r>
            <a:endParaRPr lang="en-US" sz="2400" b="1" dirty="0">
              <a:solidFill>
                <a:srgbClr val="7030A0"/>
              </a:solidFill>
            </a:endParaRPr>
          </a:p>
        </p:txBody>
      </p:sp>
      <p:pic>
        <p:nvPicPr>
          <p:cNvPr id="3" name="Picture 4" descr="https://upload.wikimedia.org/wikipedia/commons/thumb/7/78/Procession_of_Characters_from_Shakespeare%27s_Plays_-_Google_Art_Project.jpg/800px-Procession_of_Characters_from_Shakespeare%27s_Plays_-_Google_Art_Project.jpg"/>
          <p:cNvPicPr>
            <a:picLocks noChangeAspect="1" noChangeArrowheads="1"/>
          </p:cNvPicPr>
          <p:nvPr/>
        </p:nvPicPr>
        <p:blipFill>
          <a:blip r:embed="rId2" cstate="print"/>
          <a:srcRect/>
          <a:stretch>
            <a:fillRect/>
          </a:stretch>
        </p:blipFill>
        <p:spPr bwMode="auto">
          <a:xfrm>
            <a:off x="755576" y="4221088"/>
            <a:ext cx="7620000" cy="1685926"/>
          </a:xfrm>
          <a:prstGeom prst="rect">
            <a:avLst/>
          </a:prstGeom>
          <a:noFill/>
        </p:spPr>
      </p:pic>
      <p:sp>
        <p:nvSpPr>
          <p:cNvPr id="4" name="Rectangle 3"/>
          <p:cNvSpPr/>
          <p:nvPr/>
        </p:nvSpPr>
        <p:spPr>
          <a:xfrm>
            <a:off x="2267744" y="5877272"/>
            <a:ext cx="4572000" cy="646331"/>
          </a:xfrm>
          <a:prstGeom prst="rect">
            <a:avLst/>
          </a:prstGeom>
        </p:spPr>
        <p:txBody>
          <a:bodyPr>
            <a:spAutoFit/>
          </a:bodyPr>
          <a:lstStyle/>
          <a:p>
            <a:r>
              <a:rPr lang="en-US" i="1" dirty="0" smtClean="0"/>
              <a:t>Procession of Characters from Shakespeare's Plays</a:t>
            </a:r>
            <a:r>
              <a:rPr lang="en-US" dirty="0" smtClean="0"/>
              <a:t> by an unknown artist</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15008" y="1268760"/>
            <a:ext cx="8928992" cy="4524315"/>
          </a:xfrm>
          <a:prstGeom prst="rect">
            <a:avLst/>
          </a:prstGeom>
        </p:spPr>
        <p:txBody>
          <a:bodyPr wrap="square">
            <a:spAutoFit/>
          </a:bodyPr>
          <a:lstStyle/>
          <a:p>
            <a:r>
              <a:rPr lang="en-US" sz="2400" b="1" dirty="0" smtClean="0">
                <a:solidFill>
                  <a:srgbClr val="C00000"/>
                </a:solidFill>
              </a:rPr>
              <a:t>Later Works: Tragedies and Tragicomedies</a:t>
            </a:r>
          </a:p>
          <a:p>
            <a:r>
              <a:rPr lang="en-US" sz="2400" b="1" dirty="0" smtClean="0">
                <a:solidFill>
                  <a:srgbClr val="002060"/>
                </a:solidFill>
              </a:rPr>
              <a:t>It was in William Shakespeare's later period, after 1600, that he wrote the tragedies </a:t>
            </a:r>
            <a:r>
              <a:rPr lang="en-US" sz="2400" b="1" i="1" dirty="0" smtClean="0">
                <a:solidFill>
                  <a:srgbClr val="7030A0"/>
                </a:solidFill>
              </a:rPr>
              <a:t>Hamlet</a:t>
            </a:r>
            <a:r>
              <a:rPr lang="en-US" sz="2400" b="1" dirty="0" smtClean="0">
                <a:solidFill>
                  <a:srgbClr val="7030A0"/>
                </a:solidFill>
              </a:rPr>
              <a:t>, </a:t>
            </a:r>
            <a:r>
              <a:rPr lang="en-US" sz="2400" b="1" i="1" dirty="0" smtClean="0">
                <a:solidFill>
                  <a:srgbClr val="7030A0"/>
                </a:solidFill>
              </a:rPr>
              <a:t>King Lear</a:t>
            </a:r>
            <a:r>
              <a:rPr lang="en-US" sz="2400" b="1" dirty="0" smtClean="0">
                <a:solidFill>
                  <a:srgbClr val="7030A0"/>
                </a:solidFill>
              </a:rPr>
              <a:t>, </a:t>
            </a:r>
            <a:r>
              <a:rPr lang="en-US" sz="2400" b="1" i="1" dirty="0" smtClean="0">
                <a:solidFill>
                  <a:srgbClr val="7030A0"/>
                </a:solidFill>
              </a:rPr>
              <a:t>Othello</a:t>
            </a:r>
            <a:r>
              <a:rPr lang="en-US" sz="2400" b="1" dirty="0" smtClean="0">
                <a:solidFill>
                  <a:srgbClr val="7030A0"/>
                </a:solidFill>
              </a:rPr>
              <a:t> and </a:t>
            </a:r>
            <a:r>
              <a:rPr lang="en-US" sz="2400" b="1" i="1" dirty="0" smtClean="0">
                <a:solidFill>
                  <a:srgbClr val="7030A0"/>
                </a:solidFill>
              </a:rPr>
              <a:t>Macbeth</a:t>
            </a:r>
            <a:r>
              <a:rPr lang="en-US" sz="2400" b="1" dirty="0" smtClean="0">
                <a:solidFill>
                  <a:srgbClr val="7030A0"/>
                </a:solidFill>
              </a:rPr>
              <a:t>. </a:t>
            </a:r>
          </a:p>
          <a:p>
            <a:endParaRPr lang="en-US" sz="2400" b="1" dirty="0" smtClean="0">
              <a:solidFill>
                <a:srgbClr val="7030A0"/>
              </a:solidFill>
            </a:endParaRPr>
          </a:p>
          <a:p>
            <a:r>
              <a:rPr lang="en-US" sz="2400" b="1" dirty="0" smtClean="0">
                <a:solidFill>
                  <a:srgbClr val="002060"/>
                </a:solidFill>
              </a:rPr>
              <a:t>In these, Shakespeare's characters present vivid impressions of human temperament that are timeless and universal. </a:t>
            </a:r>
          </a:p>
          <a:p>
            <a:endParaRPr lang="en-US" sz="2400" b="1" dirty="0" smtClean="0">
              <a:solidFill>
                <a:srgbClr val="002060"/>
              </a:solidFill>
            </a:endParaRPr>
          </a:p>
          <a:p>
            <a:r>
              <a:rPr lang="en-US" sz="2400" b="1" dirty="0" smtClean="0">
                <a:solidFill>
                  <a:srgbClr val="002060"/>
                </a:solidFill>
              </a:rPr>
              <a:t>Possibly the best known of these plays is</a:t>
            </a:r>
            <a:r>
              <a:rPr lang="en-US" sz="2400" b="1" dirty="0" smtClean="0">
                <a:solidFill>
                  <a:srgbClr val="7030A0"/>
                </a:solidFill>
              </a:rPr>
              <a:t> </a:t>
            </a:r>
            <a:r>
              <a:rPr lang="en-US" sz="2400" b="1" i="1" dirty="0" smtClean="0">
                <a:solidFill>
                  <a:srgbClr val="7030A0"/>
                </a:solidFill>
              </a:rPr>
              <a:t>Hamlet</a:t>
            </a:r>
            <a:r>
              <a:rPr lang="en-US" sz="2400" b="1" dirty="0" smtClean="0">
                <a:solidFill>
                  <a:srgbClr val="002060"/>
                </a:solidFill>
              </a:rPr>
              <a:t>, which explores betrayal, retribution, incest and moral failure. These moral failures often drive the twists and turns of Shakespeare's plots, destroying </a:t>
            </a:r>
            <a:r>
              <a:rPr lang="en-US" sz="2000" dirty="0" smtClean="0">
                <a:solidFill>
                  <a:srgbClr val="002060"/>
                </a:solidFill>
              </a:rPr>
              <a:t>t</a:t>
            </a:r>
            <a:r>
              <a:rPr lang="en-US" sz="2400" b="1" dirty="0" smtClean="0">
                <a:solidFill>
                  <a:srgbClr val="002060"/>
                </a:solidFill>
              </a:rPr>
              <a:t>he hero and those he loves.</a:t>
            </a:r>
            <a:endParaRPr lang="en-US" sz="2000" b="1" dirty="0">
              <a:solidFill>
                <a:srgbClr val="00206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11560" y="1844824"/>
            <a:ext cx="8136904" cy="2308324"/>
          </a:xfrm>
          <a:prstGeom prst="rect">
            <a:avLst/>
          </a:prstGeom>
        </p:spPr>
        <p:txBody>
          <a:bodyPr wrap="square">
            <a:spAutoFit/>
          </a:bodyPr>
          <a:lstStyle/>
          <a:p>
            <a:r>
              <a:rPr lang="en-US" sz="2400" b="1" dirty="0" smtClean="0">
                <a:solidFill>
                  <a:srgbClr val="002060"/>
                </a:solidFill>
              </a:rPr>
              <a:t>In </a:t>
            </a:r>
            <a:r>
              <a:rPr lang="en-US" sz="2400" b="1" dirty="0" smtClean="0">
                <a:solidFill>
                  <a:srgbClr val="C00000"/>
                </a:solidFill>
              </a:rPr>
              <a:t>William Shakespeare's final period, </a:t>
            </a:r>
            <a:r>
              <a:rPr lang="en-US" sz="2400" b="1" dirty="0" smtClean="0">
                <a:solidFill>
                  <a:srgbClr val="002060"/>
                </a:solidFill>
              </a:rPr>
              <a:t>he wrote several tragicomedies. Among these are </a:t>
            </a:r>
            <a:r>
              <a:rPr lang="en-US" sz="2400" b="1" i="1" dirty="0" smtClean="0">
                <a:solidFill>
                  <a:srgbClr val="002060"/>
                </a:solidFill>
              </a:rPr>
              <a:t>Cymbeline</a:t>
            </a:r>
            <a:r>
              <a:rPr lang="en-US" sz="2400" b="1" dirty="0" smtClean="0">
                <a:solidFill>
                  <a:srgbClr val="002060"/>
                </a:solidFill>
              </a:rPr>
              <a:t>, </a:t>
            </a:r>
            <a:r>
              <a:rPr lang="en-US" sz="2400" b="1" i="1" dirty="0" smtClean="0">
                <a:solidFill>
                  <a:srgbClr val="002060"/>
                </a:solidFill>
              </a:rPr>
              <a:t>The Winter's Tale</a:t>
            </a:r>
            <a:r>
              <a:rPr lang="en-US" sz="2400" b="1" dirty="0" smtClean="0">
                <a:solidFill>
                  <a:srgbClr val="002060"/>
                </a:solidFill>
              </a:rPr>
              <a:t> and </a:t>
            </a:r>
            <a:r>
              <a:rPr lang="en-US" sz="2400" b="1" i="1" dirty="0" smtClean="0">
                <a:solidFill>
                  <a:srgbClr val="002060"/>
                </a:solidFill>
              </a:rPr>
              <a:t>The Tempest</a:t>
            </a:r>
            <a:r>
              <a:rPr lang="en-US" sz="2400" b="1" dirty="0" smtClean="0">
                <a:solidFill>
                  <a:srgbClr val="002060"/>
                </a:solidFill>
              </a:rPr>
              <a:t>. Though graver in tone than the comedies, they are not the dark tragedies of </a:t>
            </a:r>
            <a:r>
              <a:rPr lang="en-US" sz="2400" b="1" i="1" dirty="0" smtClean="0">
                <a:solidFill>
                  <a:srgbClr val="002060"/>
                </a:solidFill>
              </a:rPr>
              <a:t>King Lear</a:t>
            </a:r>
            <a:r>
              <a:rPr lang="en-US" sz="2400" b="1" dirty="0" smtClean="0">
                <a:solidFill>
                  <a:srgbClr val="002060"/>
                </a:solidFill>
              </a:rPr>
              <a:t> or </a:t>
            </a:r>
            <a:r>
              <a:rPr lang="en-US" sz="2400" b="1" i="1" dirty="0" smtClean="0">
                <a:solidFill>
                  <a:srgbClr val="002060"/>
                </a:solidFill>
              </a:rPr>
              <a:t>Macbeth</a:t>
            </a:r>
            <a:r>
              <a:rPr lang="en-US" sz="2400" b="1" dirty="0" smtClean="0">
                <a:solidFill>
                  <a:srgbClr val="002060"/>
                </a:solidFill>
              </a:rPr>
              <a:t> because they end with reconciliation and forgiveness.</a:t>
            </a:r>
            <a:endParaRPr lang="ru-RU" sz="2400" b="1" dirty="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692696"/>
            <a:ext cx="8892480" cy="5632311"/>
          </a:xfrm>
          <a:prstGeom prst="rect">
            <a:avLst/>
          </a:prstGeom>
        </p:spPr>
        <p:txBody>
          <a:bodyPr wrap="square">
            <a:spAutoFit/>
          </a:bodyPr>
          <a:lstStyle/>
          <a:p>
            <a:r>
              <a:rPr lang="en-US" sz="2400" b="1" dirty="0" smtClean="0">
                <a:solidFill>
                  <a:srgbClr val="C00000"/>
                </a:solidFill>
              </a:rPr>
              <a:t>Writing Style</a:t>
            </a:r>
          </a:p>
          <a:p>
            <a:r>
              <a:rPr lang="en-US" sz="2400" b="1" dirty="0" smtClean="0">
                <a:solidFill>
                  <a:srgbClr val="002060"/>
                </a:solidFill>
              </a:rPr>
              <a:t>William Shakespeare's early plays were written in the conventional style of the day, with elaborate metaphors and rhetorical phrases that didn't always align naturally with the story's plot or characters.</a:t>
            </a:r>
          </a:p>
          <a:p>
            <a:endParaRPr lang="en-US" sz="2400" b="1" dirty="0" smtClean="0">
              <a:solidFill>
                <a:srgbClr val="002060"/>
              </a:solidFill>
            </a:endParaRPr>
          </a:p>
          <a:p>
            <a:r>
              <a:rPr lang="en-US" sz="2400" b="1" dirty="0" smtClean="0">
                <a:solidFill>
                  <a:srgbClr val="002060"/>
                </a:solidFill>
              </a:rPr>
              <a:t> However, Shakespeare was very innovative, adapting the traditional style to his own purposes and creating a freer flow of words. </a:t>
            </a:r>
          </a:p>
          <a:p>
            <a:r>
              <a:rPr lang="en-US" sz="2400" b="1" dirty="0" smtClean="0">
                <a:solidFill>
                  <a:srgbClr val="002060"/>
                </a:solidFill>
              </a:rPr>
              <a:t>With only small degrees of variation, Shakespeare primarily used a metrical pattern consisting of lines of unrhymed iambic pentameter, or blank verse, to compose his plays. </a:t>
            </a:r>
          </a:p>
          <a:p>
            <a:endParaRPr lang="en-US" sz="2400" b="1" dirty="0" smtClean="0">
              <a:solidFill>
                <a:srgbClr val="002060"/>
              </a:solidFill>
            </a:endParaRPr>
          </a:p>
          <a:p>
            <a:r>
              <a:rPr lang="en-US" sz="2400" b="1" dirty="0" smtClean="0">
                <a:solidFill>
                  <a:srgbClr val="002060"/>
                </a:solidFill>
              </a:rPr>
              <a:t>At the same time, there are passages in all the plays that deviate from this and use forms of poetry or simple prose.</a:t>
            </a:r>
            <a:endParaRPr lang="en-US" sz="2400" b="1" dirty="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355976" y="4509120"/>
            <a:ext cx="4572000" cy="2031325"/>
          </a:xfrm>
          <a:prstGeom prst="rect">
            <a:avLst/>
          </a:prstGeom>
        </p:spPr>
        <p:txBody>
          <a:bodyPr>
            <a:spAutoFit/>
          </a:bodyPr>
          <a:lstStyle/>
          <a:p>
            <a:r>
              <a:rPr lang="en-US" b="1" dirty="0" smtClean="0">
                <a:solidFill>
                  <a:srgbClr val="C00000"/>
                </a:solidFill>
              </a:rPr>
              <a:t>Death</a:t>
            </a:r>
          </a:p>
          <a:p>
            <a:r>
              <a:rPr lang="en-US" b="1" dirty="0" smtClean="0">
                <a:solidFill>
                  <a:srgbClr val="002060"/>
                </a:solidFill>
              </a:rPr>
              <a:t>Tradition has it that William Shakespeare died on his birthday, April 23, 1616, though many scholars believe this is a myth. Church records show he was interred at Trinity Church on April 25, 1616.</a:t>
            </a:r>
            <a:endParaRPr lang="en-US" b="1" dirty="0">
              <a:solidFill>
                <a:srgbClr val="002060"/>
              </a:solidFill>
            </a:endParaRPr>
          </a:p>
        </p:txBody>
      </p:sp>
      <p:pic>
        <p:nvPicPr>
          <p:cNvPr id="34818" name="Picture 2" descr="https://upload.wikimedia.org/wikipedia/commons/thumb/2/26/ShakespeareMonument_cropped.jpg/170px-ShakespeareMonument_cropped.jpg"/>
          <p:cNvPicPr>
            <a:picLocks noChangeAspect="1" noChangeArrowheads="1"/>
          </p:cNvPicPr>
          <p:nvPr/>
        </p:nvPicPr>
        <p:blipFill>
          <a:blip r:embed="rId2" cstate="print"/>
          <a:srcRect/>
          <a:stretch>
            <a:fillRect/>
          </a:stretch>
        </p:blipFill>
        <p:spPr bwMode="auto">
          <a:xfrm>
            <a:off x="755576" y="0"/>
            <a:ext cx="1872208" cy="4559377"/>
          </a:xfrm>
          <a:prstGeom prst="rect">
            <a:avLst/>
          </a:prstGeom>
          <a:noFill/>
        </p:spPr>
      </p:pic>
      <p:pic>
        <p:nvPicPr>
          <p:cNvPr id="34822" name="Picture 6" descr="https://upload.wikimedia.org/wikipedia/commons/thumb/2/24/Shakespeare_grave_-Stratford-upon-Avon_-3June2007.jpg/220px-Shakespeare_grave_-Stratford-upon-Avon_-3June2007.jpg"/>
          <p:cNvPicPr>
            <a:picLocks noChangeAspect="1" noChangeArrowheads="1"/>
          </p:cNvPicPr>
          <p:nvPr/>
        </p:nvPicPr>
        <p:blipFill>
          <a:blip r:embed="rId3" cstate="print"/>
          <a:srcRect/>
          <a:stretch>
            <a:fillRect/>
          </a:stretch>
        </p:blipFill>
        <p:spPr bwMode="auto">
          <a:xfrm>
            <a:off x="4644008" y="548680"/>
            <a:ext cx="3967708" cy="2975783"/>
          </a:xfrm>
          <a:prstGeom prst="rect">
            <a:avLst/>
          </a:prstGeom>
          <a:noFill/>
        </p:spPr>
      </p:pic>
      <p:sp>
        <p:nvSpPr>
          <p:cNvPr id="7" name="Rectangle 6"/>
          <p:cNvSpPr/>
          <p:nvPr/>
        </p:nvSpPr>
        <p:spPr>
          <a:xfrm>
            <a:off x="0" y="4869160"/>
            <a:ext cx="4572000" cy="646331"/>
          </a:xfrm>
          <a:prstGeom prst="rect">
            <a:avLst/>
          </a:prstGeom>
        </p:spPr>
        <p:txBody>
          <a:bodyPr>
            <a:spAutoFit/>
          </a:bodyPr>
          <a:lstStyle/>
          <a:p>
            <a:r>
              <a:rPr lang="en-US" dirty="0" smtClean="0">
                <a:hlinkClick r:id="rId4" tooltip="Shakespeare's funerary monument"/>
              </a:rPr>
              <a:t>Shakespeare's funerary monument</a:t>
            </a:r>
            <a:r>
              <a:rPr lang="en-US" dirty="0" smtClean="0"/>
              <a:t> in Stratford-upon-Avon</a:t>
            </a:r>
            <a:endParaRPr lang="ru-RU" dirty="0"/>
          </a:p>
        </p:txBody>
      </p:sp>
      <p:sp>
        <p:nvSpPr>
          <p:cNvPr id="8" name="Rectangle 7"/>
          <p:cNvSpPr/>
          <p:nvPr/>
        </p:nvSpPr>
        <p:spPr>
          <a:xfrm>
            <a:off x="4572000" y="3645024"/>
            <a:ext cx="4572000" cy="646331"/>
          </a:xfrm>
          <a:prstGeom prst="rect">
            <a:avLst/>
          </a:prstGeom>
        </p:spPr>
        <p:txBody>
          <a:bodyPr>
            <a:spAutoFit/>
          </a:bodyPr>
          <a:lstStyle/>
          <a:p>
            <a:r>
              <a:rPr lang="en-US" dirty="0" smtClean="0"/>
              <a:t>Shakespeare's grave, next to those of Anne Shakespeare, his wife</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47056" y="4005064"/>
            <a:ext cx="8496944" cy="2246769"/>
          </a:xfrm>
          <a:prstGeom prst="rect">
            <a:avLst/>
          </a:prstGeom>
        </p:spPr>
        <p:txBody>
          <a:bodyPr wrap="square">
            <a:spAutoFit/>
          </a:bodyPr>
          <a:lstStyle/>
          <a:p>
            <a:r>
              <a:rPr lang="en-US" sz="2800" b="1" dirty="0" smtClean="0">
                <a:solidFill>
                  <a:srgbClr val="002060"/>
                </a:solidFill>
              </a:rPr>
              <a:t>It is true to say that each line of Shakespeare has been poured over by scholars and students – no idea or concept has been left unturned. Shakespeare has left a profound and lasting impact on literature, cinema and theatre.</a:t>
            </a:r>
            <a:endParaRPr lang="ru-RU" sz="2800" b="1" dirty="0">
              <a:solidFill>
                <a:srgbClr val="002060"/>
              </a:solidFill>
            </a:endParaRPr>
          </a:p>
        </p:txBody>
      </p:sp>
      <p:pic>
        <p:nvPicPr>
          <p:cNvPr id="3" name="Picture 2" descr="William Shakespeare">
            <a:hlinkClick r:id="rId2"/>
          </p:cNvPr>
          <p:cNvPicPr>
            <a:picLocks noChangeAspect="1" noChangeArrowheads="1"/>
          </p:cNvPicPr>
          <p:nvPr/>
        </p:nvPicPr>
        <p:blipFill>
          <a:blip r:embed="rId3" cstate="print"/>
          <a:srcRect/>
          <a:stretch>
            <a:fillRect/>
          </a:stretch>
        </p:blipFill>
        <p:spPr bwMode="auto">
          <a:xfrm>
            <a:off x="2555776" y="548680"/>
            <a:ext cx="3289548" cy="3289548"/>
          </a:xfrm>
          <a:prstGeom prst="ellipse">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971600" y="1412776"/>
            <a:ext cx="4572000" cy="646331"/>
          </a:xfrm>
          <a:prstGeom prst="rect">
            <a:avLst/>
          </a:prstGeom>
        </p:spPr>
        <p:txBody>
          <a:bodyPr>
            <a:spAutoFit/>
          </a:bodyPr>
          <a:lstStyle/>
          <a:p>
            <a:r>
              <a:rPr lang="en-US" dirty="0" smtClean="0">
                <a:hlinkClick r:id="rId2"/>
              </a:rPr>
              <a:t>http://www.biographyonline.net/poets/william_shakespeare.html</a:t>
            </a:r>
            <a:r>
              <a:rPr lang="ru-RU" dirty="0" smtClean="0"/>
              <a:t> </a:t>
            </a:r>
            <a:endParaRPr lang="ru-RU" dirty="0"/>
          </a:p>
        </p:txBody>
      </p:sp>
      <p:sp>
        <p:nvSpPr>
          <p:cNvPr id="3" name="Rectangle 2"/>
          <p:cNvSpPr/>
          <p:nvPr/>
        </p:nvSpPr>
        <p:spPr>
          <a:xfrm>
            <a:off x="1115616" y="2420888"/>
            <a:ext cx="4572000" cy="646331"/>
          </a:xfrm>
          <a:prstGeom prst="rect">
            <a:avLst/>
          </a:prstGeom>
        </p:spPr>
        <p:txBody>
          <a:bodyPr>
            <a:spAutoFit/>
          </a:bodyPr>
          <a:lstStyle/>
          <a:p>
            <a:r>
              <a:rPr lang="en-US" dirty="0" smtClean="0">
                <a:hlinkClick r:id="rId3"/>
              </a:rPr>
              <a:t>http://www.poemhunter.com/william-shakespeare/biography</a:t>
            </a:r>
            <a:r>
              <a:rPr lang="ru-RU" dirty="0" smtClean="0"/>
              <a:t> </a:t>
            </a:r>
            <a:endParaRPr lang="ru-RU" dirty="0"/>
          </a:p>
        </p:txBody>
      </p:sp>
      <p:sp>
        <p:nvSpPr>
          <p:cNvPr id="4" name="Rectangle 3"/>
          <p:cNvSpPr/>
          <p:nvPr/>
        </p:nvSpPr>
        <p:spPr>
          <a:xfrm>
            <a:off x="1043608" y="3429000"/>
            <a:ext cx="4572000" cy="923330"/>
          </a:xfrm>
          <a:prstGeom prst="rect">
            <a:avLst/>
          </a:prstGeom>
        </p:spPr>
        <p:txBody>
          <a:bodyPr>
            <a:spAutoFit/>
          </a:bodyPr>
          <a:lstStyle/>
          <a:p>
            <a:r>
              <a:rPr lang="en-US" dirty="0" smtClean="0">
                <a:hlinkClick r:id="rId4"/>
              </a:rPr>
              <a:t>http://www.biography.com/people/william-shakespeare-9480323#controversy-and-literary-legacy</a:t>
            </a:r>
            <a:r>
              <a:rPr lang="ru-RU" dirty="0" smtClean="0"/>
              <a:t> </a:t>
            </a:r>
            <a:endParaRPr lang="ru-RU" dirty="0"/>
          </a:p>
        </p:txBody>
      </p:sp>
      <p:sp>
        <p:nvSpPr>
          <p:cNvPr id="5" name="Rectangle 4"/>
          <p:cNvSpPr/>
          <p:nvPr/>
        </p:nvSpPr>
        <p:spPr>
          <a:xfrm>
            <a:off x="1115616" y="4725144"/>
            <a:ext cx="4572000" cy="646331"/>
          </a:xfrm>
          <a:prstGeom prst="rect">
            <a:avLst/>
          </a:prstGeom>
        </p:spPr>
        <p:txBody>
          <a:bodyPr>
            <a:spAutoFit/>
          </a:bodyPr>
          <a:lstStyle/>
          <a:p>
            <a:r>
              <a:rPr lang="en-US" dirty="0" smtClean="0">
                <a:hlinkClick r:id="rId5"/>
              </a:rPr>
              <a:t>https://en.wikipedia.org/wiki/William_Shakespeare</a:t>
            </a:r>
            <a:r>
              <a:rPr lang="ru-RU" dirty="0" smtClean="0"/>
              <a:t> </a:t>
            </a:r>
            <a:endParaRPr lang="ru-RU" dirty="0"/>
          </a:p>
        </p:txBody>
      </p:sp>
      <p:sp>
        <p:nvSpPr>
          <p:cNvPr id="7" name="TextBox 6"/>
          <p:cNvSpPr txBox="1"/>
          <p:nvPr/>
        </p:nvSpPr>
        <p:spPr>
          <a:xfrm>
            <a:off x="1403648" y="548680"/>
            <a:ext cx="1656736" cy="461665"/>
          </a:xfrm>
          <a:prstGeom prst="rect">
            <a:avLst/>
          </a:prstGeom>
          <a:noFill/>
        </p:spPr>
        <p:txBody>
          <a:bodyPr wrap="none" rtlCol="0">
            <a:spAutoFit/>
          </a:bodyPr>
          <a:lstStyle/>
          <a:p>
            <a:r>
              <a:rPr lang="en-US" sz="2400" b="1" dirty="0" smtClean="0">
                <a:solidFill>
                  <a:srgbClr val="002060"/>
                </a:solidFill>
              </a:rPr>
              <a:t>Resources</a:t>
            </a:r>
            <a:endParaRPr lang="ru-RU" sz="2400" b="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descr="F:\Диск ASUS копия\МОЙ САЙТ\Блог Шекспир\8_535b6223d081e.jpg"/>
          <p:cNvPicPr>
            <a:picLocks noChangeAspect="1" noChangeArrowheads="1"/>
          </p:cNvPicPr>
          <p:nvPr/>
        </p:nvPicPr>
        <p:blipFill>
          <a:blip r:embed="rId2" cstate="print"/>
          <a:srcRect/>
          <a:stretch>
            <a:fillRect/>
          </a:stretch>
        </p:blipFill>
        <p:spPr bwMode="auto">
          <a:xfrm>
            <a:off x="2915816" y="1"/>
            <a:ext cx="4225652" cy="5415878"/>
          </a:xfrm>
          <a:prstGeom prst="rect">
            <a:avLst/>
          </a:prstGeom>
          <a:noFill/>
        </p:spPr>
      </p:pic>
      <p:sp>
        <p:nvSpPr>
          <p:cNvPr id="5" name="TextBox 4"/>
          <p:cNvSpPr txBox="1"/>
          <p:nvPr/>
        </p:nvSpPr>
        <p:spPr>
          <a:xfrm>
            <a:off x="0" y="5445224"/>
            <a:ext cx="9144000" cy="1323439"/>
          </a:xfrm>
          <a:prstGeom prst="rect">
            <a:avLst/>
          </a:prstGeom>
          <a:noFill/>
        </p:spPr>
        <p:txBody>
          <a:bodyPr wrap="square" rtlCol="0">
            <a:spAutoFit/>
          </a:bodyPr>
          <a:lstStyle/>
          <a:p>
            <a:pPr algn="ctr"/>
            <a:r>
              <a:rPr lang="en-US" sz="2000" b="1" dirty="0" smtClean="0">
                <a:solidFill>
                  <a:srgbClr val="002060"/>
                </a:solidFill>
              </a:rPr>
              <a:t>William Shakespeare (1564-1616).</a:t>
            </a:r>
            <a:endParaRPr lang="ru-RU" sz="2000" b="1" dirty="0" smtClean="0">
              <a:solidFill>
                <a:srgbClr val="002060"/>
              </a:solidFill>
            </a:endParaRPr>
          </a:p>
          <a:p>
            <a:pPr algn="ctr"/>
            <a:r>
              <a:rPr lang="en-US" sz="2000" b="1" dirty="0" smtClean="0">
                <a:solidFill>
                  <a:srgbClr val="002060"/>
                </a:solidFill>
              </a:rPr>
              <a:t> English poet and playwright –  </a:t>
            </a:r>
            <a:endParaRPr lang="ru-RU" sz="2000" b="1" dirty="0" smtClean="0">
              <a:solidFill>
                <a:srgbClr val="002060"/>
              </a:solidFill>
            </a:endParaRPr>
          </a:p>
          <a:p>
            <a:pPr algn="ctr"/>
            <a:r>
              <a:rPr lang="en-US" sz="2000" b="1" dirty="0" smtClean="0">
                <a:solidFill>
                  <a:srgbClr val="002060"/>
                </a:solidFill>
              </a:rPr>
              <a:t>Shakespeare is widely considered to be  the greatest writer</a:t>
            </a:r>
            <a:endParaRPr lang="ru-RU" sz="2000" b="1" dirty="0" smtClean="0">
              <a:solidFill>
                <a:srgbClr val="002060"/>
              </a:solidFill>
            </a:endParaRPr>
          </a:p>
          <a:p>
            <a:pPr algn="ctr"/>
            <a:r>
              <a:rPr lang="en-US" sz="2000" b="1" dirty="0" smtClean="0">
                <a:solidFill>
                  <a:srgbClr val="002060"/>
                </a:solidFill>
              </a:rPr>
              <a:t> in the English language. He wrote 38 plays and 154 sonnets</a:t>
            </a:r>
            <a:r>
              <a:rPr lang="en-US"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51520" y="5185737"/>
            <a:ext cx="916270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William Shakespeare was born in Stratford-upon-Avon on 23rd April 1564.</a:t>
            </a:r>
            <a:endParaRPr kumimoji="0" lang="en-US" sz="3200" b="1" i="0" u="none" strike="noStrike" cap="none" normalizeH="0" baseline="0" dirty="0" smtClean="0">
              <a:ln>
                <a:noFill/>
              </a:ln>
              <a:solidFill>
                <a:srgbClr val="002060"/>
              </a:solidFill>
              <a:effectLst/>
              <a:latin typeface="Arial" pitchFamily="34" charset="0"/>
              <a:cs typeface="Arial" pitchFamily="34" charset="0"/>
            </a:endParaRPr>
          </a:p>
        </p:txBody>
      </p:sp>
      <p:sp>
        <p:nvSpPr>
          <p:cNvPr id="4" name="Rectangle 3"/>
          <p:cNvSpPr/>
          <p:nvPr/>
        </p:nvSpPr>
        <p:spPr>
          <a:xfrm>
            <a:off x="323528" y="5661248"/>
            <a:ext cx="8640960" cy="707886"/>
          </a:xfrm>
          <a:prstGeom prst="rect">
            <a:avLst/>
          </a:prstGeom>
        </p:spPr>
        <p:txBody>
          <a:bodyPr wrap="square">
            <a:spAutoFit/>
          </a:bodyPr>
          <a:lstStyle/>
          <a:p>
            <a:r>
              <a:rPr lang="en-US" sz="2000" b="1" dirty="0">
                <a:solidFill>
                  <a:srgbClr val="002060"/>
                </a:solidFill>
              </a:rPr>
              <a:t>His father William was a successful local businessman and his mother Mary was the daughter of a landowner. </a:t>
            </a:r>
            <a:endParaRPr lang="ru-RU" sz="2000" b="1" dirty="0">
              <a:solidFill>
                <a:srgbClr val="002060"/>
              </a:solidFill>
            </a:endParaRPr>
          </a:p>
        </p:txBody>
      </p:sp>
      <p:pic>
        <p:nvPicPr>
          <p:cNvPr id="4099" name="Picture 3" descr="https://upload.wikimedia.org/wikipedia/commons/7/7e/William_Shakespeares_birthplace%2C_Stratford-upon-Avon_26l2007.jpg"/>
          <p:cNvPicPr>
            <a:picLocks noChangeAspect="1" noChangeArrowheads="1"/>
          </p:cNvPicPr>
          <p:nvPr/>
        </p:nvPicPr>
        <p:blipFill>
          <a:blip r:embed="rId2" cstate="print"/>
          <a:srcRect/>
          <a:stretch>
            <a:fillRect/>
          </a:stretch>
        </p:blipFill>
        <p:spPr bwMode="auto">
          <a:xfrm>
            <a:off x="539552" y="620688"/>
            <a:ext cx="7620000" cy="414337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611560" y="1628800"/>
            <a:ext cx="8316416" cy="2862322"/>
          </a:xfrm>
          <a:prstGeom prst="rect">
            <a:avLst/>
          </a:prstGeom>
          <a:noFill/>
        </p:spPr>
        <p:txBody>
          <a:bodyPr wrap="square" rtlCol="0">
            <a:spAutoFit/>
          </a:bodyPr>
          <a:lstStyle/>
          <a:p>
            <a:pPr algn="ctr"/>
            <a:r>
              <a:rPr lang="en-US" sz="3600" b="1" dirty="0">
                <a:solidFill>
                  <a:srgbClr val="002060"/>
                </a:solidFill>
              </a:rPr>
              <a:t>Relatively prosperous, </a:t>
            </a:r>
            <a:endParaRPr lang="en-US" sz="3600" b="1" dirty="0" smtClean="0">
              <a:solidFill>
                <a:srgbClr val="002060"/>
              </a:solidFill>
            </a:endParaRPr>
          </a:p>
          <a:p>
            <a:pPr algn="ctr"/>
            <a:r>
              <a:rPr lang="en-US" sz="3600" b="1" dirty="0" smtClean="0">
                <a:solidFill>
                  <a:srgbClr val="002060"/>
                </a:solidFill>
              </a:rPr>
              <a:t>it </a:t>
            </a:r>
            <a:r>
              <a:rPr lang="en-US" sz="3600" b="1" dirty="0">
                <a:solidFill>
                  <a:srgbClr val="002060"/>
                </a:solidFill>
              </a:rPr>
              <a:t>is likely the </a:t>
            </a:r>
            <a:r>
              <a:rPr lang="en-US" sz="3600" b="1" dirty="0" smtClean="0">
                <a:solidFill>
                  <a:srgbClr val="002060"/>
                </a:solidFill>
              </a:rPr>
              <a:t>family</a:t>
            </a:r>
            <a:endParaRPr lang="ru-RU" sz="3600" b="1" dirty="0" smtClean="0">
              <a:solidFill>
                <a:srgbClr val="002060"/>
              </a:solidFill>
            </a:endParaRPr>
          </a:p>
          <a:p>
            <a:pPr algn="ctr"/>
            <a:r>
              <a:rPr lang="en-US" sz="3600" b="1" dirty="0" smtClean="0">
                <a:solidFill>
                  <a:srgbClr val="002060"/>
                </a:solidFill>
              </a:rPr>
              <a:t> </a:t>
            </a:r>
            <a:r>
              <a:rPr lang="en-US" sz="3600" b="1" dirty="0">
                <a:solidFill>
                  <a:srgbClr val="002060"/>
                </a:solidFill>
              </a:rPr>
              <a:t>paid for Williams education, </a:t>
            </a:r>
            <a:endParaRPr lang="ru-RU" sz="3600" b="1" dirty="0" smtClean="0">
              <a:solidFill>
                <a:srgbClr val="002060"/>
              </a:solidFill>
            </a:endParaRPr>
          </a:p>
          <a:p>
            <a:pPr algn="ctr"/>
            <a:r>
              <a:rPr lang="en-US" sz="3600" b="1" dirty="0" smtClean="0">
                <a:solidFill>
                  <a:srgbClr val="002060"/>
                </a:solidFill>
              </a:rPr>
              <a:t>although </a:t>
            </a:r>
            <a:r>
              <a:rPr lang="en-US" sz="3600" b="1" dirty="0">
                <a:solidFill>
                  <a:srgbClr val="002060"/>
                </a:solidFill>
              </a:rPr>
              <a:t>there is no </a:t>
            </a:r>
            <a:r>
              <a:rPr lang="en-US" sz="3600" b="1" dirty="0" smtClean="0">
                <a:solidFill>
                  <a:srgbClr val="002060"/>
                </a:solidFill>
              </a:rPr>
              <a:t>evidence</a:t>
            </a:r>
          </a:p>
          <a:p>
            <a:pPr algn="ctr"/>
            <a:r>
              <a:rPr lang="en-US" sz="3600" b="1" dirty="0" smtClean="0">
                <a:solidFill>
                  <a:srgbClr val="002060"/>
                </a:solidFill>
              </a:rPr>
              <a:t> </a:t>
            </a:r>
            <a:r>
              <a:rPr lang="en-US" sz="3600" b="1" dirty="0">
                <a:solidFill>
                  <a:srgbClr val="002060"/>
                </a:solidFill>
              </a:rPr>
              <a:t>he attended university</a:t>
            </a:r>
            <a:r>
              <a:rPr lang="en-US" sz="2800" dirty="0"/>
              <a:t>.</a:t>
            </a: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3645024"/>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In 1582 William, aged only 18,</a:t>
            </a:r>
            <a:endParaRPr kumimoji="0" lang="ru-RU"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married an older woman named Anne Hathaway. </a:t>
            </a:r>
            <a:endParaRPr kumimoji="0" lang="ru-RU"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They had three children, Susanna, </a:t>
            </a:r>
            <a:r>
              <a:rPr kumimoji="0" lang="en-US" sz="2800" b="1"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Hamnet</a:t>
            </a:r>
            <a:r>
              <a:rPr kumimoji="0" lang="en-US"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and Juliet. </a:t>
            </a:r>
            <a:endParaRPr kumimoji="0" lang="ru-RU"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Their only son </a:t>
            </a:r>
            <a:r>
              <a:rPr kumimoji="0" lang="en-US" sz="2800" b="1"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Hamnet</a:t>
            </a:r>
            <a:r>
              <a:rPr kumimoji="0" lang="en-US" sz="28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died aged just 11.</a:t>
            </a:r>
            <a:endParaRPr kumimoji="0" lang="en-US" sz="4000" b="1" i="0" u="none" strike="noStrike" cap="none" normalizeH="0" baseline="0" dirty="0" smtClean="0">
              <a:ln>
                <a:noFill/>
              </a:ln>
              <a:solidFill>
                <a:srgbClr val="002060"/>
              </a:solidFill>
              <a:effectLst/>
              <a:latin typeface="Arial" pitchFamily="34" charset="0"/>
              <a:cs typeface="Arial" pitchFamily="34" charset="0"/>
            </a:endParaRPr>
          </a:p>
        </p:txBody>
      </p:sp>
      <p:pic>
        <p:nvPicPr>
          <p:cNvPr id="3" name="Picture 2" descr="10 &amp;icy;&amp;ncy;&amp;tcy;&amp;iecy;&amp;rcy;&amp;iecy;&amp;scy;&amp;ncy;&amp;ycy;&amp;khcy; &amp;fcy;&amp;acy;&amp;kcy;&amp;tcy;&amp;ocy;&amp;vcy; &amp;ocy; &amp;Ucy;&amp;icy;&amp;lcy;&amp;softcy;&amp;yacy;&amp;mcy;&amp;iecy; &amp;SHcy;&amp;iecy;&amp;kcy;&amp;scy;&amp;pcy;&amp;icy;&amp;rcy;&amp;iecy;"/>
          <p:cNvPicPr/>
          <p:nvPr/>
        </p:nvPicPr>
        <p:blipFill>
          <a:blip r:embed="rId2" cstate="print"/>
          <a:srcRect/>
          <a:stretch>
            <a:fillRect/>
          </a:stretch>
        </p:blipFill>
        <p:spPr>
          <a:xfrm>
            <a:off x="1331640" y="260648"/>
            <a:ext cx="2987824" cy="3212976"/>
          </a:xfrm>
          <a:prstGeom prst="ellipse">
            <a:avLst/>
          </a:prstGeom>
          <a:noFill/>
          <a:ln>
            <a:noFill/>
            <a:prstDash/>
          </a:ln>
        </p:spPr>
      </p:pic>
      <p:pic>
        <p:nvPicPr>
          <p:cNvPr id="4" name="Picture 3" descr="F:\Диск ASUS копия\МОЙ САЙТ\Блог Шекспир\8_535b6223d081e.jpg"/>
          <p:cNvPicPr>
            <a:picLocks noChangeAspect="1" noChangeArrowheads="1"/>
          </p:cNvPicPr>
          <p:nvPr/>
        </p:nvPicPr>
        <p:blipFill>
          <a:blip r:embed="rId3" cstate="print"/>
          <a:srcRect/>
          <a:stretch>
            <a:fillRect/>
          </a:stretch>
        </p:blipFill>
        <p:spPr bwMode="auto">
          <a:xfrm>
            <a:off x="5364088" y="0"/>
            <a:ext cx="2664296" cy="3414741"/>
          </a:xfrm>
          <a:prstGeom prst="ellipse">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79512" y="2132856"/>
            <a:ext cx="9231565" cy="2862322"/>
          </a:xfrm>
          <a:prstGeom prst="rect">
            <a:avLst/>
          </a:prstGeom>
          <a:noFill/>
        </p:spPr>
        <p:txBody>
          <a:bodyPr wrap="none" lIns="91440" tIns="45720" rIns="91440" bIns="45720">
            <a:spAutoFit/>
          </a:bodyPr>
          <a:lstStyle/>
          <a:p>
            <a:pPr algn="ctr"/>
            <a:r>
              <a:rPr lang="en-US"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After his marriage, </a:t>
            </a:r>
          </a:p>
          <a:p>
            <a:pPr algn="ctr"/>
            <a:r>
              <a:rPr lang="en-US"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information about the life of Shakespeare</a:t>
            </a:r>
          </a:p>
          <a:p>
            <a:pPr algn="ctr"/>
            <a:r>
              <a:rPr lang="en-US"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is sketchy but it seems </a:t>
            </a:r>
          </a:p>
          <a:p>
            <a:pPr algn="ctr"/>
            <a:r>
              <a:rPr lang="en-US"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he spent most of his time in London – </a:t>
            </a:r>
          </a:p>
          <a:p>
            <a:pPr algn="ctr"/>
            <a:r>
              <a:rPr lang="en-US"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writing and acting in his plays.</a:t>
            </a:r>
            <a:endParaRPr lang="ru-RU"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467544" y="908720"/>
            <a:ext cx="7704856" cy="5016758"/>
          </a:xfrm>
          <a:prstGeom prst="rect">
            <a:avLst/>
          </a:prstGeom>
        </p:spPr>
        <p:txBody>
          <a:bodyPr wrap="square">
            <a:spAutoFit/>
          </a:bodyPr>
          <a:lstStyle/>
          <a:p>
            <a:r>
              <a:rPr lang="en-US" sz="3200" b="1" dirty="0" smtClean="0">
                <a:solidFill>
                  <a:srgbClr val="002060"/>
                </a:solidFill>
              </a:rPr>
              <a:t>It is generally thought that during the 1590s he wrote the majority of his </a:t>
            </a:r>
            <a:r>
              <a:rPr lang="en-US" sz="3200" b="1" dirty="0" smtClean="0">
                <a:solidFill>
                  <a:srgbClr val="C00000"/>
                </a:solidFill>
              </a:rPr>
              <a:t>sonnets</a:t>
            </a:r>
            <a:r>
              <a:rPr lang="en-US" sz="3200" b="1" dirty="0" smtClean="0">
                <a:solidFill>
                  <a:srgbClr val="002060"/>
                </a:solidFill>
              </a:rPr>
              <a:t>.</a:t>
            </a:r>
          </a:p>
          <a:p>
            <a:r>
              <a:rPr lang="en-US" sz="3200" b="1" dirty="0" smtClean="0">
                <a:solidFill>
                  <a:srgbClr val="002060"/>
                </a:solidFill>
              </a:rPr>
              <a:t> This was a time of prolific writing and his plays developed a good deal of interest and controversy.</a:t>
            </a:r>
          </a:p>
          <a:p>
            <a:r>
              <a:rPr lang="en-US" sz="3200" b="1" dirty="0" smtClean="0">
                <a:solidFill>
                  <a:srgbClr val="002060"/>
                </a:solidFill>
              </a:rPr>
              <a:t> His early plays were mainly </a:t>
            </a:r>
            <a:r>
              <a:rPr lang="en-US" sz="3200" b="1" dirty="0" smtClean="0">
                <a:solidFill>
                  <a:srgbClr val="C00000"/>
                </a:solidFill>
              </a:rPr>
              <a:t>comedies </a:t>
            </a:r>
            <a:r>
              <a:rPr lang="en-US" sz="3200" b="1" dirty="0" smtClean="0">
                <a:solidFill>
                  <a:srgbClr val="002060"/>
                </a:solidFill>
              </a:rPr>
              <a:t>(e.g. </a:t>
            </a:r>
            <a:r>
              <a:rPr lang="en-US" sz="3200" b="1" i="1" dirty="0" smtClean="0">
                <a:solidFill>
                  <a:srgbClr val="7030A0"/>
                </a:solidFill>
              </a:rPr>
              <a:t>Much Ado about Nothing</a:t>
            </a:r>
            <a:r>
              <a:rPr lang="en-US" sz="3200" b="1" dirty="0" smtClean="0">
                <a:solidFill>
                  <a:srgbClr val="7030A0"/>
                </a:solidFill>
              </a:rPr>
              <a:t>,</a:t>
            </a:r>
            <a:r>
              <a:rPr lang="en-US" sz="3200" b="1" i="1" dirty="0" smtClean="0">
                <a:solidFill>
                  <a:srgbClr val="7030A0"/>
                </a:solidFill>
              </a:rPr>
              <a:t> A Midsummer’s Night Dream</a:t>
            </a:r>
            <a:r>
              <a:rPr lang="en-US" sz="3200" b="1" dirty="0" smtClean="0">
                <a:solidFill>
                  <a:srgbClr val="002060"/>
                </a:solidFill>
              </a:rPr>
              <a:t>) and </a:t>
            </a:r>
            <a:r>
              <a:rPr lang="en-US" sz="3200" b="1" dirty="0" smtClean="0">
                <a:solidFill>
                  <a:srgbClr val="C00000"/>
                </a:solidFill>
              </a:rPr>
              <a:t>histories</a:t>
            </a:r>
            <a:r>
              <a:rPr lang="en-US" sz="3200" b="1" dirty="0" smtClean="0">
                <a:solidFill>
                  <a:srgbClr val="002060"/>
                </a:solidFill>
              </a:rPr>
              <a:t> (e.g. </a:t>
            </a:r>
            <a:r>
              <a:rPr lang="en-US" sz="3200" b="1" i="1" dirty="0" smtClean="0">
                <a:solidFill>
                  <a:srgbClr val="7030A0"/>
                </a:solidFill>
              </a:rPr>
              <a:t>Henry V</a:t>
            </a:r>
            <a:r>
              <a:rPr lang="en-US" sz="3200" b="1" dirty="0" smtClean="0">
                <a:solidFill>
                  <a:srgbClr val="002060"/>
                </a:solidFill>
              </a:rPr>
              <a:t>)</a:t>
            </a:r>
            <a:endParaRPr lang="ru-RU" sz="3200" b="1"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323528" y="1484784"/>
            <a:ext cx="8532440" cy="4401205"/>
          </a:xfrm>
          <a:prstGeom prst="rect">
            <a:avLst/>
          </a:prstGeom>
        </p:spPr>
        <p:txBody>
          <a:bodyPr wrap="square">
            <a:spAutoFit/>
          </a:bodyPr>
          <a:lstStyle/>
          <a:p>
            <a:r>
              <a:rPr lang="en-US" sz="2800" b="1" dirty="0" smtClean="0">
                <a:solidFill>
                  <a:srgbClr val="002060"/>
                </a:solidFill>
              </a:rPr>
              <a:t>By the early Seventeenth Century, Shakespeare had begun to write plays in the </a:t>
            </a:r>
            <a:r>
              <a:rPr lang="en-US" sz="2800" b="1" dirty="0" smtClean="0">
                <a:solidFill>
                  <a:srgbClr val="C00000"/>
                </a:solidFill>
              </a:rPr>
              <a:t>genre of tragedy</a:t>
            </a:r>
            <a:r>
              <a:rPr lang="en-US" sz="2800" b="1" dirty="0" smtClean="0">
                <a:solidFill>
                  <a:srgbClr val="002060"/>
                </a:solidFill>
              </a:rPr>
              <a:t>. </a:t>
            </a:r>
          </a:p>
          <a:p>
            <a:endParaRPr lang="en-US" sz="2800" b="1" dirty="0" smtClean="0">
              <a:solidFill>
                <a:srgbClr val="002060"/>
              </a:solidFill>
            </a:endParaRPr>
          </a:p>
          <a:p>
            <a:r>
              <a:rPr lang="en-US" sz="2800" b="1" dirty="0" smtClean="0">
                <a:solidFill>
                  <a:srgbClr val="002060"/>
                </a:solidFill>
              </a:rPr>
              <a:t>These plays, such as </a:t>
            </a:r>
            <a:r>
              <a:rPr lang="en-US" sz="2800" b="1" i="1" dirty="0" smtClean="0">
                <a:solidFill>
                  <a:srgbClr val="7030A0"/>
                </a:solidFill>
              </a:rPr>
              <a:t>Hamlet</a:t>
            </a:r>
            <a:r>
              <a:rPr lang="en-US" sz="2800" b="1" dirty="0" smtClean="0">
                <a:solidFill>
                  <a:srgbClr val="7030A0"/>
                </a:solidFill>
              </a:rPr>
              <a:t>, </a:t>
            </a:r>
            <a:r>
              <a:rPr lang="en-US" sz="2800" b="1" i="1" dirty="0" smtClean="0">
                <a:solidFill>
                  <a:srgbClr val="7030A0"/>
                </a:solidFill>
              </a:rPr>
              <a:t>Othello</a:t>
            </a:r>
            <a:r>
              <a:rPr lang="en-US" sz="2800" b="1" dirty="0" smtClean="0">
                <a:solidFill>
                  <a:srgbClr val="7030A0"/>
                </a:solidFill>
              </a:rPr>
              <a:t> and </a:t>
            </a:r>
            <a:r>
              <a:rPr lang="en-US" sz="2800" b="1" i="1" dirty="0" smtClean="0">
                <a:solidFill>
                  <a:srgbClr val="7030A0"/>
                </a:solidFill>
              </a:rPr>
              <a:t>King Lear</a:t>
            </a:r>
            <a:r>
              <a:rPr lang="en-US" sz="2800" b="1" dirty="0" smtClean="0">
                <a:solidFill>
                  <a:srgbClr val="002060"/>
                </a:solidFill>
              </a:rPr>
              <a:t>, often hinge on some fatal error or flaw in the lead character, and provide fascinating insights into the darker aspects of human nature.</a:t>
            </a:r>
          </a:p>
          <a:p>
            <a:endParaRPr lang="en-US" sz="2800" b="1" dirty="0" smtClean="0">
              <a:solidFill>
                <a:srgbClr val="002060"/>
              </a:solidFill>
            </a:endParaRPr>
          </a:p>
          <a:p>
            <a:r>
              <a:rPr lang="en-US" sz="2800" b="1" dirty="0" smtClean="0">
                <a:solidFill>
                  <a:srgbClr val="002060"/>
                </a:solidFill>
              </a:rPr>
              <a:t> These later plays are considered Shakespeare’s finest  achievements.</a:t>
            </a:r>
            <a:endParaRPr lang="ru-RU" sz="2800" b="1"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0" y="548680"/>
            <a:ext cx="8855968" cy="5262979"/>
          </a:xfrm>
          <a:prstGeom prst="rect">
            <a:avLst/>
          </a:prstGeom>
        </p:spPr>
        <p:txBody>
          <a:bodyPr wrap="square">
            <a:spAutoFit/>
          </a:bodyPr>
          <a:lstStyle/>
          <a:p>
            <a:r>
              <a:rPr lang="en-US" sz="2400" b="1" dirty="0" smtClean="0">
                <a:solidFill>
                  <a:srgbClr val="002060"/>
                </a:solidFill>
              </a:rPr>
              <a:t>By 1599, William Shakespeare and his business partners built their own theater on the south bank of the Thames River, which they called </a:t>
            </a:r>
            <a:r>
              <a:rPr lang="en-US" sz="2400" b="1" dirty="0" smtClean="0">
                <a:solidFill>
                  <a:srgbClr val="C00000"/>
                </a:solidFill>
              </a:rPr>
              <a:t>the Globe</a:t>
            </a:r>
            <a:r>
              <a:rPr lang="en-US" sz="2400" b="1" dirty="0" smtClean="0">
                <a:solidFill>
                  <a:srgbClr val="002060"/>
                </a:solidFill>
              </a:rPr>
              <a:t>. </a:t>
            </a:r>
          </a:p>
          <a:p>
            <a:endParaRPr lang="en-US" sz="2400" b="1" dirty="0" smtClean="0">
              <a:solidFill>
                <a:srgbClr val="002060"/>
              </a:solidFill>
            </a:endParaRPr>
          </a:p>
          <a:p>
            <a:endParaRPr lang="ru-RU" sz="2400" b="1" dirty="0" smtClean="0">
              <a:solidFill>
                <a:srgbClr val="002060"/>
              </a:solidFill>
            </a:endParaRPr>
          </a:p>
          <a:p>
            <a:endParaRPr lang="ru-RU" sz="2400" b="1" dirty="0" smtClean="0">
              <a:solidFill>
                <a:srgbClr val="002060"/>
              </a:solidFill>
            </a:endParaRPr>
          </a:p>
          <a:p>
            <a:endParaRPr lang="ru-RU" sz="2400" b="1" dirty="0" smtClean="0">
              <a:solidFill>
                <a:srgbClr val="002060"/>
              </a:solidFill>
            </a:endParaRPr>
          </a:p>
          <a:p>
            <a:r>
              <a:rPr lang="en-US" sz="2400" b="1" dirty="0" smtClean="0">
                <a:solidFill>
                  <a:srgbClr val="002060"/>
                </a:solidFill>
              </a:rPr>
              <a:t>In 1605, Shakespeare purchased leases of real estate near Stratford for 440 pounds, which doubled in value and earned him 60 pounds a year. </a:t>
            </a:r>
          </a:p>
          <a:p>
            <a:endParaRPr lang="en-US" sz="2400" b="1" dirty="0" smtClean="0">
              <a:solidFill>
                <a:srgbClr val="002060"/>
              </a:solidFill>
            </a:endParaRPr>
          </a:p>
          <a:p>
            <a:r>
              <a:rPr lang="en-US" sz="2400" b="1" dirty="0" smtClean="0">
                <a:solidFill>
                  <a:srgbClr val="002060"/>
                </a:solidFill>
              </a:rPr>
              <a:t>This made him an entrepreneur as well as an artist, and scholars believe these investments gave him the time to write his plays uninterrupted.</a:t>
            </a:r>
            <a:endParaRPr lang="en-US" sz="2400" b="1" dirty="0">
              <a:solidFill>
                <a:srgbClr val="002060"/>
              </a:solidFill>
            </a:endParaRPr>
          </a:p>
        </p:txBody>
      </p:sp>
      <p:pic>
        <p:nvPicPr>
          <p:cNvPr id="10242" name="Picture 2" descr="&amp;Tcy;&amp;iecy;&amp;acy;&amp;tcy;&amp;rcy; «&amp;Gcy;&amp;lcy;&amp;ocy;&amp;bcy;&amp;ucy;&amp;scy;»"/>
          <p:cNvPicPr>
            <a:picLocks noChangeAspect="1" noChangeArrowheads="1"/>
          </p:cNvPicPr>
          <p:nvPr/>
        </p:nvPicPr>
        <p:blipFill>
          <a:blip r:embed="rId2" cstate="print"/>
          <a:srcRect/>
          <a:stretch>
            <a:fillRect/>
          </a:stretch>
        </p:blipFill>
        <p:spPr bwMode="auto">
          <a:xfrm>
            <a:off x="5004049" y="1412776"/>
            <a:ext cx="2880320" cy="173642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187</TotalTime>
  <Words>894</Words>
  <Application>Microsoft Office PowerPoint</Application>
  <PresentationFormat>On-screen Show (4:3)</PresentationFormat>
  <Paragraphs>88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18</cp:revision>
  <dcterms:created xsi:type="dcterms:W3CDTF">2015-07-21T12:43:25Z</dcterms:created>
  <dcterms:modified xsi:type="dcterms:W3CDTF">2015-07-24T08:13:35Z</dcterms:modified>
</cp:coreProperties>
</file>