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59" r:id="rId5"/>
    <p:sldId id="257" r:id="rId6"/>
    <p:sldId id="260" r:id="rId7"/>
    <p:sldId id="261" r:id="rId8"/>
    <p:sldId id="264" r:id="rId9"/>
    <p:sldId id="262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CCB5-D43A-4062-8A64-22DFADEFED6B}" type="datetimeFigureOut">
              <a:rPr lang="ru-RU" smtClean="0"/>
              <a:pPr/>
              <a:t>25.07.2015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5C80-881C-4D8D-9C38-4739F606A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CCB5-D43A-4062-8A64-22DFADEFED6B}" type="datetimeFigureOut">
              <a:rPr lang="ru-RU" smtClean="0"/>
              <a:pPr/>
              <a:t>25.07.2015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5C80-881C-4D8D-9C38-4739F606A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CCB5-D43A-4062-8A64-22DFADEFED6B}" type="datetimeFigureOut">
              <a:rPr lang="ru-RU" smtClean="0"/>
              <a:pPr/>
              <a:t>25.07.2015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5C80-881C-4D8D-9C38-4739F606A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CCB5-D43A-4062-8A64-22DFADEFED6B}" type="datetimeFigureOut">
              <a:rPr lang="ru-RU" smtClean="0"/>
              <a:pPr/>
              <a:t>25.07.2015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5C80-881C-4D8D-9C38-4739F606A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CCB5-D43A-4062-8A64-22DFADEFED6B}" type="datetimeFigureOut">
              <a:rPr lang="ru-RU" smtClean="0"/>
              <a:pPr/>
              <a:t>25.07.2015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5C80-881C-4D8D-9C38-4739F606A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CCB5-D43A-4062-8A64-22DFADEFED6B}" type="datetimeFigureOut">
              <a:rPr lang="ru-RU" smtClean="0"/>
              <a:pPr/>
              <a:t>25.07.2015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5C80-881C-4D8D-9C38-4739F606A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CCB5-D43A-4062-8A64-22DFADEFED6B}" type="datetimeFigureOut">
              <a:rPr lang="ru-RU" smtClean="0"/>
              <a:pPr/>
              <a:t>25.07.2015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5C80-881C-4D8D-9C38-4739F606A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CCB5-D43A-4062-8A64-22DFADEFED6B}" type="datetimeFigureOut">
              <a:rPr lang="ru-RU" smtClean="0"/>
              <a:pPr/>
              <a:t>25.07.2015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5C80-881C-4D8D-9C38-4739F606A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CCB5-D43A-4062-8A64-22DFADEFED6B}" type="datetimeFigureOut">
              <a:rPr lang="ru-RU" smtClean="0"/>
              <a:pPr/>
              <a:t>25.07.2015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5C80-881C-4D8D-9C38-4739F606A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CCB5-D43A-4062-8A64-22DFADEFED6B}" type="datetimeFigureOut">
              <a:rPr lang="ru-RU" smtClean="0"/>
              <a:pPr/>
              <a:t>25.07.2015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5C80-881C-4D8D-9C38-4739F606A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CCB5-D43A-4062-8A64-22DFADEFED6B}" type="datetimeFigureOut">
              <a:rPr lang="ru-RU" smtClean="0"/>
              <a:pPr/>
              <a:t>25.07.2015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2C5C80-881C-4D8D-9C38-4739F606A4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04CCB5-D43A-4062-8A64-22DFADEFED6B}" type="datetimeFigureOut">
              <a:rPr lang="ru-RU" smtClean="0"/>
              <a:pPr/>
              <a:t>25.07.2015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2C5C80-881C-4D8D-9C38-4739F606A4B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vklub.com/wp-content/uploads/2012/12/3668044ed5d8a462a291fe24c2b93b71.jp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vklub.com/wp-content/uploads/2012/12/3668044ed5d8a462a291fe24c2b93b71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lifehacker.ru/2012/08/28/kak-raspolozhit-k-sebe-sobesednika-12-pravil-udachnogo-razgovora" TargetMode="External"/><Relationship Id="rId4" Type="http://schemas.openxmlformats.org/officeDocument/2006/relationships/hyperlink" Target="http://svklub.com/dostoinstva-i-nedostatki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2.jpeg"/><Relationship Id="rId7" Type="http://schemas.openxmlformats.org/officeDocument/2006/relationships/slide" Target="slide8.xml"/><Relationship Id="rId2" Type="http://schemas.openxmlformats.org/officeDocument/2006/relationships/hyperlink" Target="http://svklub.com/wp-content/uploads/2012/12/3668044ed5d8a462a291fe24c2b93b71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vklub.com/wp-content/uploads/2012/12/3668044ed5d8a462a291fe24c2b93b71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vklub.com/wp-content/uploads/2012/12/3668044ed5d8a462a291fe24c2b93b71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vklub.com/wp-content/uploads/2012/12/3668044ed5d8a462a291fe24c2b93b71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vklub.com/wp-content/uploads/2012/12/3668044ed5d8a462a291fe24c2b93b71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vklub.com/wp-content/uploads/2012/12/3668044ed5d8a462a291fe24c2b93b71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vklub.com/wp-content/uploads/2012/12/3668044ed5d8a462a291fe24c2b93b71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vklub.com/wp-content/uploads/2012/12/3668044ed5d8a462a291fe24c2b93b71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svklub.com/wp-content/uploads/2012/12/3668044ed5d8a462a291fe24c2b93b71-300x234.jpg">
            <a:hlinkClick r:id="rId2"/>
          </p:cNvPr>
          <p:cNvPicPr/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00" y="0"/>
            <a:ext cx="28575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757858" y="2041105"/>
            <a:ext cx="6774932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Учет своих достоинств и недостатков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при выборе профессии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baseline="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3356992"/>
            <a:ext cx="83529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Презентация  для занятий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по дополнительной общеобразовательной программе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«Преодолевая трудности общения»</a:t>
            </a:r>
          </a:p>
          <a:p>
            <a:pPr algn="ctr"/>
            <a:endParaRPr lang="ru-RU" sz="2000" b="1" dirty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Тема 1/4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svklub.com/wp-content/uploads/2012/12/3668044ed5d8a462a291fe24c2b93b71-300x234.jpg">
            <a:hlinkClick r:id="rId2"/>
          </p:cNvPr>
          <p:cNvPicPr/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0"/>
            <a:ext cx="190770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907704" y="2348880"/>
            <a:ext cx="4570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>
                <a:hlinkClick r:id="rId4"/>
              </a:rPr>
              <a:t>http://svklub.com/dostoinstva-i-nedostatki</a:t>
            </a:r>
            <a:r>
              <a:rPr lang="ru-RU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979712" y="28529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u="sng" dirty="0" smtClean="0">
                <a:hlinkClick r:id="rId5"/>
              </a:rPr>
              <a:t>http://lifehacker.ru/2012/08/28/kak-raspolozhit-k-sebe-sobesednika-12-pravil-udachnogo-razgovora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1835696" y="1196752"/>
            <a:ext cx="40247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Источники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svklub.com/wp-content/uploads/2012/12/3668044ed5d8a462a291fe24c2b93b71-300x234.jpg">
            <a:hlinkClick r:id="rId2"/>
          </p:cNvPr>
          <p:cNvPicPr/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0"/>
            <a:ext cx="190770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95536" y="332656"/>
            <a:ext cx="6372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Цель: </a:t>
            </a:r>
            <a:r>
              <a:rPr lang="ru-RU" sz="2000" b="1" dirty="0">
                <a:solidFill>
                  <a:srgbClr val="002060"/>
                </a:solidFill>
              </a:rPr>
              <a:t>Активизация процесса формирования психологической готовности подростков к профессиональному самоопределению через анализ своих достоинст и недостатков.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22980" y="1556792"/>
            <a:ext cx="802102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Содержание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Trebuchet MS" pitchFamily="34" charset="0"/>
              </a:rPr>
              <a:t>«Хочу», «Могу», «Надо»</a:t>
            </a:r>
          </a:p>
          <a:p>
            <a:pPr marL="342900" indent="-342900"/>
            <a:endParaRPr lang="ru-RU" sz="2400" dirty="0" smtClean="0">
              <a:latin typeface="Trebuchet MS" pitchFamily="34" charset="0"/>
            </a:endParaRPr>
          </a:p>
          <a:p>
            <a:pPr marL="342900" indent="-342900"/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Упражнение "Мои достоинства, мои недостатки»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ea typeface="Times New Roman" pitchFamily="18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endParaRPr lang="ru-RU" sz="2400" b="1" dirty="0">
              <a:solidFill>
                <a:srgbClr val="002060"/>
              </a:solidFill>
              <a:latin typeface="Trebuchet MS" pitchFamily="34" charset="0"/>
              <a:ea typeface="Times New Roman" pitchFamily="18" charset="0"/>
              <a:cs typeface="Arial" pitchFamily="34" charset="0"/>
            </a:endParaRPr>
          </a:p>
          <a:p>
            <a:pPr marL="342900" indent="-342900"/>
            <a:r>
              <a:rPr lang="ru-RU" sz="2400" b="1" dirty="0" smtClean="0">
                <a:solidFill>
                  <a:srgbClr val="002060"/>
                </a:solidFill>
                <a:latin typeface="Trebuchet MS" pitchFamily="34" charset="0"/>
              </a:rPr>
              <a:t>3. Упражнение  "Ассоциации«</a:t>
            </a:r>
          </a:p>
          <a:p>
            <a:pPr marL="342900" indent="-342900">
              <a:buFontTx/>
              <a:buAutoNum type="arabicPeriod"/>
            </a:pPr>
            <a:endParaRPr lang="ru-RU" sz="2400" b="1" dirty="0">
              <a:solidFill>
                <a:srgbClr val="002060"/>
              </a:solidFill>
              <a:latin typeface="Trebuchet MS" pitchFamily="34" charset="0"/>
            </a:endParaRPr>
          </a:p>
          <a:p>
            <a:pPr marL="342900" indent="-342900"/>
            <a:r>
              <a:rPr lang="ru-RU" sz="2400" b="1" dirty="0" smtClean="0">
                <a:solidFill>
                  <a:srgbClr val="002060"/>
                </a:solidFill>
                <a:latin typeface="Trebuchet MS" pitchFamily="34" charset="0"/>
              </a:rPr>
              <a:t>4. Упражнение "Менялки" </a:t>
            </a:r>
          </a:p>
          <a:p>
            <a:pPr marL="342900" indent="-342900">
              <a:buFontTx/>
              <a:buAutoNum type="arabicPeriod"/>
            </a:pPr>
            <a:endParaRPr lang="ru-RU" sz="2400" b="1" dirty="0">
              <a:solidFill>
                <a:srgbClr val="002060"/>
              </a:solidFill>
              <a:latin typeface="Trebuchet MS" pitchFamily="34" charset="0"/>
            </a:endParaRPr>
          </a:p>
          <a:p>
            <a:pPr marL="342900" indent="-342900"/>
            <a:r>
              <a:rPr lang="ru-RU" sz="2400" b="1" dirty="0" smtClean="0">
                <a:solidFill>
                  <a:srgbClr val="002060"/>
                </a:solidFill>
                <a:latin typeface="Trebuchet MS" pitchFamily="34" charset="0"/>
              </a:rPr>
              <a:t>5. Задания для проектной работы</a:t>
            </a:r>
          </a:p>
          <a:p>
            <a:pPr marL="342900" indent="-342900">
              <a:buFontTx/>
              <a:buAutoNum type="arabicPeriod"/>
            </a:pPr>
            <a:endParaRPr lang="ru-RU" b="1" dirty="0">
              <a:solidFill>
                <a:srgbClr val="002060"/>
              </a:solidFill>
            </a:endParaRPr>
          </a:p>
          <a:p>
            <a:pPr marL="342900" indent="-342900">
              <a:buFontTx/>
              <a:buAutoNum type="arabicPeriod"/>
            </a:pPr>
            <a:endParaRPr lang="ru-RU" b="1" dirty="0" smtClean="0">
              <a:solidFill>
                <a:srgbClr val="002060"/>
              </a:solidFill>
            </a:endParaRPr>
          </a:p>
          <a:p>
            <a:pPr marL="342900" indent="-342900">
              <a:buFontTx/>
              <a:buAutoNum type="arabicPeriod"/>
            </a:pPr>
            <a:endParaRPr lang="ru-RU" b="1" dirty="0" smtClean="0">
              <a:solidFill>
                <a:srgbClr val="002060"/>
              </a:solidFill>
            </a:endParaRPr>
          </a:p>
          <a:p>
            <a:pPr marL="342900" indent="-342900">
              <a:buFontTx/>
              <a:buAutoNum type="arabicPeriod"/>
            </a:pPr>
            <a:endParaRPr lang="ru-RU" b="1" dirty="0">
              <a:solidFill>
                <a:srgbClr val="002060"/>
              </a:solidFill>
            </a:endParaRPr>
          </a:p>
          <a:p>
            <a:pPr marL="342900" indent="-342900">
              <a:buFontTx/>
              <a:buAutoNum type="arabicPeriod"/>
            </a:pPr>
            <a:endParaRPr lang="ru-RU" b="1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endParaRPr lang="ru-RU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5" name="Action Button: Forward or Next 4">
            <a:hlinkClick r:id="rId4" action="ppaction://hlinksldjump" highlightClick="1"/>
          </p:cNvPr>
          <p:cNvSpPr/>
          <p:nvPr/>
        </p:nvSpPr>
        <p:spPr>
          <a:xfrm>
            <a:off x="7020272" y="2420888"/>
            <a:ext cx="32233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Action Button: Forward or Next 5">
            <a:hlinkClick r:id="rId5" action="ppaction://hlinksldjump" highlightClick="1"/>
          </p:cNvPr>
          <p:cNvSpPr/>
          <p:nvPr/>
        </p:nvSpPr>
        <p:spPr>
          <a:xfrm>
            <a:off x="7020272" y="3212976"/>
            <a:ext cx="32233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Action Button: Forward or Next 6">
            <a:hlinkClick r:id="rId6" action="ppaction://hlinksldjump" highlightClick="1"/>
          </p:cNvPr>
          <p:cNvSpPr/>
          <p:nvPr/>
        </p:nvSpPr>
        <p:spPr>
          <a:xfrm>
            <a:off x="7020272" y="3861048"/>
            <a:ext cx="32233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Action Button: Forward or Next 7">
            <a:hlinkClick r:id="rId7" action="ppaction://hlinksldjump" highlightClick="1"/>
          </p:cNvPr>
          <p:cNvSpPr/>
          <p:nvPr/>
        </p:nvSpPr>
        <p:spPr>
          <a:xfrm>
            <a:off x="7020272" y="4581128"/>
            <a:ext cx="32233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Action Button: Forward or Next 8">
            <a:hlinkClick r:id="rId8" action="ppaction://hlinksldjump" highlightClick="1"/>
          </p:cNvPr>
          <p:cNvSpPr/>
          <p:nvPr/>
        </p:nvSpPr>
        <p:spPr>
          <a:xfrm>
            <a:off x="7092280" y="5301208"/>
            <a:ext cx="32233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582341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В мире есть мало вещей, которые мы не можем выбрать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К ним относятся историческая эпоха, в которой мы живем, наши родители, события раннего детства.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Все </a:t>
            </a:r>
            <a:r>
              <a:rPr lang="ru-RU" sz="2400" b="1" dirty="0">
                <a:solidFill>
                  <a:srgbClr val="002060"/>
                </a:solidFill>
              </a:rPr>
              <a:t>остальное в жизни в той или иной мере зависит от нашего выбора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И одним из наиболее ответственных, определяющих нашу судьбу, является выбор профессии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 Для </a:t>
            </a:r>
            <a:r>
              <a:rPr lang="ru-RU" sz="2400" b="1" dirty="0">
                <a:solidFill>
                  <a:srgbClr val="002060"/>
                </a:solidFill>
              </a:rPr>
              <a:t>того, чтобы правильно выбрать профессию, нужно ориентироваться в трех вещах.</a:t>
            </a:r>
          </a:p>
        </p:txBody>
      </p:sp>
      <p:pic>
        <p:nvPicPr>
          <p:cNvPr id="3" name="Picture 2" descr="http://svklub.com/wp-content/uploads/2012/12/3668044ed5d8a462a291fe24c2b93b71-300x234.jpg">
            <a:hlinkClick r:id="rId2"/>
          </p:cNvPr>
          <p:cNvPicPr/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0"/>
            <a:ext cx="190770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svklub.com/wp-content/uploads/2012/12/3668044ed5d8a462a291fe24c2b93b71-300x234.jpg">
            <a:hlinkClick r:id="rId2"/>
          </p:cNvPr>
          <p:cNvPicPr/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0"/>
            <a:ext cx="190770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39552" y="980728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002060"/>
                </a:solidFill>
              </a:rPr>
              <a:t>Во-первых, определить, каковы Ваши профессиональные интересы и склонности. Кратко мы назовем их словом "</a:t>
            </a:r>
            <a:r>
              <a:rPr lang="ru-RU" sz="2400" b="1" dirty="0">
                <a:solidFill>
                  <a:srgbClr val="C00000"/>
                </a:solidFill>
              </a:rPr>
              <a:t>хочу".</a:t>
            </a:r>
          </a:p>
          <a:p>
            <a:pPr lvl="0"/>
            <a:r>
              <a:rPr lang="ru-RU" sz="2400" b="1" dirty="0">
                <a:solidFill>
                  <a:srgbClr val="002060"/>
                </a:solidFill>
              </a:rPr>
              <a:t>Во-вторых, оценить, каковы Ваши профессионально важные качества: здоровье, квалификация и способности, которые определяют, в конечном счете, Вашу профессиональную пригодность и возможности. Проще говоря, ответить на тот вопрос, какое у вас </a:t>
            </a:r>
            <a:r>
              <a:rPr lang="ru-RU" sz="2400" b="1" dirty="0">
                <a:solidFill>
                  <a:srgbClr val="C00000"/>
                </a:solidFill>
              </a:rPr>
              <a:t>"могу".</a:t>
            </a:r>
          </a:p>
          <a:p>
            <a:pPr lvl="0"/>
            <a:r>
              <a:rPr lang="ru-RU" sz="2400" b="1" dirty="0">
                <a:solidFill>
                  <a:srgbClr val="002060"/>
                </a:solidFill>
              </a:rPr>
              <a:t>В-третьих, узнать, какие профессии пользуются спросом на рынке труда, какие из них перспективные, по каким профессиям надо готовить специалистов, т.е. что сегодня обществу </a:t>
            </a:r>
            <a:r>
              <a:rPr lang="ru-RU" sz="2400" b="1" dirty="0">
                <a:solidFill>
                  <a:srgbClr val="C00000"/>
                </a:solidFill>
              </a:rPr>
              <a:t>"надо". </a:t>
            </a:r>
          </a:p>
        </p:txBody>
      </p:sp>
      <p:sp>
        <p:nvSpPr>
          <p:cNvPr id="5" name="Action Button: Home 4">
            <a:hlinkClick r:id="rId4" action="ppaction://hlinksldjump" highlightClick="1"/>
          </p:cNvPr>
          <p:cNvSpPr/>
          <p:nvPr/>
        </p:nvSpPr>
        <p:spPr>
          <a:xfrm>
            <a:off x="8244408" y="6237312"/>
            <a:ext cx="648072" cy="3943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svklub.com/wp-content/uploads/2012/12/3668044ed5d8a462a291fe24c2b93b71-300x234.jpg">
            <a:hlinkClick r:id="rId2"/>
          </p:cNvPr>
          <p:cNvPicPr/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00" y="0"/>
            <a:ext cx="28575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23528" y="2132856"/>
            <a:ext cx="88204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На свете нет идеальных людей, у каждого есть свои недостатки. Однако главная проблема – наше отношение к ним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Если человек принимает себя таким, какой он есть, со всеми своими достоинствами и недостатками, то он более спокоен, уверен в себе, не драматизирует неудачи и идет вперед.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Тот</a:t>
            </a:r>
            <a:r>
              <a:rPr lang="ru-RU" sz="2000" b="1" dirty="0">
                <a:solidFill>
                  <a:srgbClr val="002060"/>
                </a:solidFill>
              </a:rPr>
              <a:t>, кто сосредоточен на своих недостатках, тратит время и силы на переживания, мучается чувством неполноценности, боится предпринимать решительные действия, ибо не уверен в их результате.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А </a:t>
            </a:r>
            <a:r>
              <a:rPr lang="ru-RU" sz="2000" b="1" dirty="0">
                <a:solidFill>
                  <a:srgbClr val="002060"/>
                </a:solidFill>
              </a:rPr>
              <a:t>как вы относитесь к собственным недостаткам?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svklub.com/wp-content/uploads/2012/12/3668044ed5d8a462a291fe24c2b93b71-300x234.jpg">
            <a:hlinkClick r:id="rId2"/>
          </p:cNvPr>
          <p:cNvPicPr/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0"/>
            <a:ext cx="190770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19672" y="2204864"/>
          <a:ext cx="6096000" cy="3925824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154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Мои достоинства:</a:t>
                      </a:r>
                      <a:endParaRPr lang="ru-RU" sz="2800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Мои недостатки:</a:t>
                      </a:r>
                      <a:endParaRPr lang="ru-RU" sz="280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3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br>
                        <a:rPr lang="ru-RU" sz="280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</a:br>
                      <a:r>
                        <a:rPr lang="ru-RU" sz="280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2</a:t>
                      </a:r>
                      <a:br>
                        <a:rPr lang="ru-RU" sz="280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</a:br>
                      <a:r>
                        <a:rPr lang="ru-RU" sz="280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3…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br>
                        <a:rPr lang="ru-RU" sz="280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</a:br>
                      <a:r>
                        <a:rPr lang="ru-RU" sz="280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2</a:t>
                      </a:r>
                      <a:br>
                        <a:rPr lang="ru-RU" sz="280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</a:br>
                      <a:r>
                        <a:rPr lang="ru-RU" sz="280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3…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Мои возможности:</a:t>
                      </a:r>
                      <a:endParaRPr lang="ru-RU" sz="2800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Ограничения</a:t>
                      </a:r>
                      <a:endParaRPr lang="ru-RU" sz="280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3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80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br>
                        <a:rPr lang="ru-RU" sz="280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</a:br>
                      <a:r>
                        <a:rPr lang="ru-RU" sz="280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2</a:t>
                      </a:r>
                      <a:br>
                        <a:rPr lang="ru-RU" sz="280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</a:br>
                      <a:r>
                        <a:rPr lang="ru-RU" sz="280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3…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br>
                        <a:rPr lang="ru-RU" sz="28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</a:br>
                      <a:r>
                        <a:rPr lang="ru-RU" sz="28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2</a:t>
                      </a:r>
                      <a:br>
                        <a:rPr lang="ru-RU" sz="28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</a:br>
                      <a:r>
                        <a:rPr lang="ru-RU" sz="28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</a:rPr>
                        <a:t>3…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05692" y="980728"/>
            <a:ext cx="903830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Упражнение "Мои достоинства, мои недостатки"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Инструкция: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Заполните таблицу, учитывая свои достоинства и недостатки,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также запишите  возможности, которые есть у вас благодаря вашим достоинствам 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 ограничения, которые вытекают из-за ваших  недостатков.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15011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Как </a:t>
            </a:r>
            <a:r>
              <a:rPr lang="ru-RU" sz="2000" b="1" dirty="0">
                <a:solidFill>
                  <a:srgbClr val="C00000"/>
                </a:solidFill>
              </a:rPr>
              <a:t>лучше преодолеть свои недостатки и тем самым расширить для себя мир </a:t>
            </a:r>
            <a:r>
              <a:rPr lang="ru-RU" sz="2000" b="1" dirty="0" smtClean="0">
                <a:solidFill>
                  <a:srgbClr val="C00000"/>
                </a:solidFill>
              </a:rPr>
              <a:t>возможностей?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6" name="Action Button: Home 5">
            <a:hlinkClick r:id="rId4" action="ppaction://hlinksldjump" highlightClick="1"/>
          </p:cNvPr>
          <p:cNvSpPr/>
          <p:nvPr/>
        </p:nvSpPr>
        <p:spPr>
          <a:xfrm>
            <a:off x="8676456" y="6309320"/>
            <a:ext cx="288032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svklub.com/wp-content/uploads/2012/12/3668044ed5d8a462a291fe24c2b93b71-300x234.jpg">
            <a:hlinkClick r:id="rId2"/>
          </p:cNvPr>
          <p:cNvPicPr/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0"/>
            <a:ext cx="190770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11560" y="1628800"/>
            <a:ext cx="85324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Упражнение  "Ассоциации</a:t>
            </a:r>
            <a:r>
              <a:rPr lang="ru-RU" sz="2400" b="1" dirty="0" smtClean="0">
                <a:solidFill>
                  <a:srgbClr val="C00000"/>
                </a:solidFill>
              </a:rPr>
              <a:t>"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u="sng" dirty="0">
                <a:solidFill>
                  <a:srgbClr val="002060"/>
                </a:solidFill>
              </a:rPr>
              <a:t>Инструкция:</a:t>
            </a:r>
            <a:r>
              <a:rPr lang="ru-RU" sz="2400" b="1" dirty="0">
                <a:solidFill>
                  <a:srgbClr val="002060"/>
                </a:solidFill>
              </a:rPr>
              <a:t> Попрошу одного из вас назвать любую профессию.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Кто </a:t>
            </a:r>
            <a:r>
              <a:rPr lang="ru-RU" sz="2400" b="1" dirty="0">
                <a:solidFill>
                  <a:srgbClr val="002060"/>
                </a:solidFill>
              </a:rPr>
              <a:t>сидит слева от него пусть назовет ассоциацию к данной профессии и свой вариант профессии.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Следующий </a:t>
            </a:r>
            <a:r>
              <a:rPr lang="ru-RU" sz="2400" b="1" dirty="0">
                <a:solidFill>
                  <a:srgbClr val="002060"/>
                </a:solidFill>
              </a:rPr>
              <a:t>участник продолжит упражнение и озвучит возникшую у него ассоциацию и новую профессию и т.д.</a:t>
            </a:r>
          </a:p>
        </p:txBody>
      </p:sp>
      <p:sp>
        <p:nvSpPr>
          <p:cNvPr id="4" name="Action Button: Home 3">
            <a:hlinkClick r:id="rId4" action="ppaction://hlinksldjump" highlightClick="1"/>
          </p:cNvPr>
          <p:cNvSpPr/>
          <p:nvPr/>
        </p:nvSpPr>
        <p:spPr>
          <a:xfrm>
            <a:off x="8244408" y="6237312"/>
            <a:ext cx="648072" cy="3943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svklub.com/wp-content/uploads/2012/12/3668044ed5d8a462a291fe24c2b93b71-300x234.jpg">
            <a:hlinkClick r:id="rId2"/>
          </p:cNvPr>
          <p:cNvPicPr/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0"/>
            <a:ext cx="190770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39552" y="1305342"/>
            <a:ext cx="78488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Упражнение "Менялки</a:t>
            </a:r>
            <a:r>
              <a:rPr lang="ru-RU" sz="2000" b="1" dirty="0" smtClean="0">
                <a:solidFill>
                  <a:srgbClr val="C00000"/>
                </a:solidFill>
              </a:rPr>
              <a:t>" 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/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u="sng" dirty="0">
                <a:solidFill>
                  <a:srgbClr val="002060"/>
                </a:solidFill>
              </a:rPr>
              <a:t>Инструкция:</a:t>
            </a:r>
            <a:r>
              <a:rPr lang="ru-RU" sz="2000" b="1" dirty="0">
                <a:solidFill>
                  <a:srgbClr val="002060"/>
                </a:solidFill>
              </a:rPr>
              <a:t> В мире насчитывается огромное количество профессий, одни возникают, другие устаревают.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Выделяются </a:t>
            </a:r>
            <a:r>
              <a:rPr lang="ru-RU" sz="2000" b="1" dirty="0">
                <a:solidFill>
                  <a:srgbClr val="002060"/>
                </a:solidFill>
              </a:rPr>
              <a:t>5 типов профессий: человек-природа, человек-техника, человек-человек, человек-знаковая система, человек – художественный образ (участники занятия получают таблички с одним из перечисленных типов профессий</a:t>
            </a:r>
            <a:r>
              <a:rPr lang="ru-RU" sz="2000" b="1" dirty="0" smtClean="0">
                <a:solidFill>
                  <a:srgbClr val="002060"/>
                </a:solidFill>
              </a:rPr>
              <a:t>).</a:t>
            </a:r>
          </a:p>
          <a:p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Я называю профессию, а вы пересаживаетесь (меняетесь местами): те, кто считает, что данная профессия относится к типу профессий, лист с названием которой вы держите в руках.</a:t>
            </a:r>
          </a:p>
        </p:txBody>
      </p:sp>
      <p:sp>
        <p:nvSpPr>
          <p:cNvPr id="4" name="Action Button: Home 3">
            <a:hlinkClick r:id="rId4" action="ppaction://hlinksldjump" highlightClick="1"/>
          </p:cNvPr>
          <p:cNvSpPr/>
          <p:nvPr/>
        </p:nvSpPr>
        <p:spPr>
          <a:xfrm>
            <a:off x="8244408" y="6237312"/>
            <a:ext cx="648072" cy="3943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svklub.com/wp-content/uploads/2012/12/3668044ed5d8a462a291fe24c2b93b71-300x234.jpg">
            <a:hlinkClick r:id="rId2"/>
          </p:cNvPr>
          <p:cNvPicPr/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0"/>
            <a:ext cx="190770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431032" y="1772816"/>
            <a:ext cx="871296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000" b="1" dirty="0">
                <a:solidFill>
                  <a:srgbClr val="002060"/>
                </a:solidFill>
              </a:rPr>
              <a:t>1. Изучите как можно больше профессий. Определите, какие профессии и специальности необходимы сегодня.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2. Изучите глубже самого себя, разберитесь в своих склонностях и способностях, особенностях своего характера и физических возможностях.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3. Выберите наиболее привлекательную профессию.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4. Подробно изучите выбранную профессию.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5. Сравните полученные знания о профессии со своими профвозможностями, посоветуйтесь с родителями, учителями, врачом.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6. Если есть какие-либо ограничения для реализации именно данной профессии, имейте запасной вариант.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>7. Приняв решение, не отступайтесь перед трудностями</a:t>
            </a:r>
            <a:r>
              <a:rPr lang="ru-RU" sz="2000" b="1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>
                <a:solidFill>
                  <a:srgbClr val="C00000"/>
                </a:solidFill>
              </a:rPr>
              <a:t>Будьте настойчивы в достижении намеченных целей</a:t>
            </a:r>
            <a:r>
              <a:rPr lang="ru-RU" sz="2000" b="1" dirty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600" y="476672"/>
            <a:ext cx="595265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Задания </a:t>
            </a:r>
          </a:p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для проектной работы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Action Button: Home 4">
            <a:hlinkClick r:id="rId4" action="ppaction://hlinksldjump" highlightClick="1"/>
          </p:cNvPr>
          <p:cNvSpPr/>
          <p:nvPr/>
        </p:nvSpPr>
        <p:spPr>
          <a:xfrm>
            <a:off x="8244408" y="6237312"/>
            <a:ext cx="648072" cy="3943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394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12</cp:revision>
  <dcterms:created xsi:type="dcterms:W3CDTF">2015-07-25T14:49:51Z</dcterms:created>
  <dcterms:modified xsi:type="dcterms:W3CDTF">2015-07-25T17:03:26Z</dcterms:modified>
</cp:coreProperties>
</file>