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A85B-586F-4470-90F8-6926AE40FF5F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382B-B669-4AD5-AC31-EED961D27A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-books.info/gendernaya-psihologiya_789/zanyatie-sobstvennoe-glazami-okrujayuschih-41869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oc4web.ru/pedagogika/konspekt-uroka-po-teme-ya-v-svoih-glazah-i-v-glazah-drugih-lyude.html" TargetMode="External"/><Relationship Id="rId4" Type="http://schemas.openxmlformats.org/officeDocument/2006/relationships/hyperlink" Target="http://vse-uchebniki.com/organizatsionnaya-psihologiya-uchebnik/zanyatie-sedmoe-glazami-39501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393305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</a:t>
            </a:r>
          </a:p>
          <a:p>
            <a:pPr algn="ctr"/>
            <a:r>
              <a:rPr lang="ru-RU" dirty="0" smtClean="0"/>
              <a:t>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Тема 1/5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47664" y="1196752"/>
            <a:ext cx="5832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C00000"/>
                </a:solidFill>
                <a:latin typeface="Trebuchet MS" pitchFamily="34" charset="0"/>
              </a:rPr>
              <a:t>Я глазами других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132856"/>
            <a:ext cx="2304256" cy="1849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6" y="18864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Цель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  <a:r>
              <a:rPr lang="ru-RU" sz="2000" b="1" dirty="0">
                <a:solidFill>
                  <a:srgbClr val="002060"/>
                </a:solidFill>
              </a:rPr>
              <a:t>развитие умения видеть себя глазами других и понимать окружающих</a:t>
            </a:r>
            <a:r>
              <a:rPr lang="ru-RU" sz="2000" b="1" dirty="0" smtClean="0">
                <a:solidFill>
                  <a:srgbClr val="002060"/>
                </a:solidFill>
              </a:rPr>
              <a:t>; </a:t>
            </a:r>
            <a:r>
              <a:rPr lang="ru-RU" sz="2000" b="1" dirty="0">
                <a:solidFill>
                  <a:srgbClr val="002060"/>
                </a:solidFill>
              </a:rPr>
              <a:t>раскрытие внутреннего мира каждого </a:t>
            </a:r>
            <a:r>
              <a:rPr lang="ru-RU" sz="2000" b="1" dirty="0" smtClean="0">
                <a:solidFill>
                  <a:srgbClr val="002060"/>
                </a:solidFill>
              </a:rPr>
              <a:t>школьника </a:t>
            </a:r>
            <a:r>
              <a:rPr lang="ru-RU" sz="2000" b="1" dirty="0">
                <a:solidFill>
                  <a:srgbClr val="002060"/>
                </a:solidFill>
              </a:rPr>
              <a:t>для лучшего взаимопонимания.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484784"/>
            <a:ext cx="55677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Содержание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Упражнение 1</a:t>
            </a: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Упражнение 2</a:t>
            </a: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Упражнение 3</a:t>
            </a: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Упражнение 4</a:t>
            </a: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Упражнение 5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4860032" y="2564904"/>
            <a:ext cx="32233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4897736" y="3356992"/>
            <a:ext cx="32233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4932040" y="4221088"/>
            <a:ext cx="32233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6" action="ppaction://hlinksldjump" highlightClick="1"/>
          </p:cNvPr>
          <p:cNvSpPr/>
          <p:nvPr/>
        </p:nvSpPr>
        <p:spPr>
          <a:xfrm>
            <a:off x="4932040" y="5013176"/>
            <a:ext cx="32233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ction Button: Forward or Next 9">
            <a:hlinkClick r:id="rId7" action="ppaction://hlinksldjump" highlightClick="1"/>
          </p:cNvPr>
          <p:cNvSpPr/>
          <p:nvPr/>
        </p:nvSpPr>
        <p:spPr>
          <a:xfrm>
            <a:off x="5004048" y="5805264"/>
            <a:ext cx="32233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0"/>
            <a:ext cx="77768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1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Один из участников группы (адресат) уходит за дверь с листком бумаги и ручкой, пытаясь представить себе, что о нем думает группа, каким она его видит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это время группа думает над тем же вопросом: каким мы видим этого человека? В процессе обсуждения вся группа называет не менее 10 положительных и отрицательных характеристик, которые ведущий записывает на листе бумаги.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Затем </a:t>
            </a:r>
            <a:r>
              <a:rPr lang="ru-RU" sz="2000" b="1" dirty="0">
                <a:solidFill>
                  <a:srgbClr val="002060"/>
                </a:solidFill>
              </a:rPr>
              <a:t>приглашают адресата, стоящего за дверью, которому нужно угадать, что о нем думает группа. Когда совпадают хотя бы 3 характеристики из списка, сделанного группой, остальные характеристики зачитываются и отдаются адресату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роли адресата выступает по очереди каждый участник группы. Затем можно обсудить различие собственных представлений о себе и представлений других людей.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4937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520" y="620688"/>
            <a:ext cx="8244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Упражнение 2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Цель</a:t>
            </a:r>
            <a:r>
              <a:rPr lang="ru-RU" sz="2400" b="1" dirty="0">
                <a:solidFill>
                  <a:srgbClr val="C00000"/>
                </a:solidFill>
              </a:rPr>
              <a:t>: </a:t>
            </a:r>
            <a:r>
              <a:rPr lang="ru-RU" sz="2400" b="1" dirty="0">
                <a:solidFill>
                  <a:srgbClr val="002060"/>
                </a:solidFill>
              </a:rPr>
              <a:t>установление более тесного межличностного контакта между участниками тренинга, получение обратной связи, развитие навыка анализировать свои ощущения от другого человека.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Инструкция: </a:t>
            </a:r>
            <a:r>
              <a:rPr lang="ru-RU" sz="2400" b="1" dirty="0" smtClean="0">
                <a:solidFill>
                  <a:srgbClr val="002060"/>
                </a:solidFill>
              </a:rPr>
              <a:t>можете </a:t>
            </a:r>
            <a:r>
              <a:rPr lang="ru-RU" sz="2400" b="1" dirty="0">
                <a:solidFill>
                  <a:srgbClr val="002060"/>
                </a:solidFill>
              </a:rPr>
              <a:t>узнать друг друга только по рукопожатию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Одному из участников завязывают глаза и усаживают в центр комнаты. Остальные по очереди кладут свои ладони на его руки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Водящий должен постараться угадать участника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Затем игроки меняются местами. 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4937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5205"/>
            <a:ext cx="9432967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</a:rPr>
              <a:t>Упражнение </a:t>
            </a:r>
            <a:r>
              <a:rPr lang="ru-RU" sz="2400" b="1" dirty="0" smtClean="0">
                <a:solidFill>
                  <a:srgbClr val="C00000"/>
                </a:solidFill>
              </a:rPr>
              <a:t>3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Ведущий предлагает группе ответить на вопрос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«Если бы вы были предметом, то каким</a:t>
            </a:r>
            <a:r>
              <a:rPr lang="ru-RU" sz="2400" b="1" dirty="0" smtClean="0">
                <a:solidFill>
                  <a:srgbClr val="002060"/>
                </a:solidFill>
              </a:rPr>
              <a:t>?»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Каждый участник группы записывает на листе </a:t>
            </a:r>
            <a:r>
              <a:rPr lang="ru-RU" sz="2400" b="1" dirty="0" smtClean="0">
                <a:solidFill>
                  <a:srgbClr val="002060"/>
                </a:solidFill>
              </a:rPr>
              <a:t>бумаги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этот </a:t>
            </a:r>
            <a:r>
              <a:rPr lang="ru-RU" sz="2400" b="1" dirty="0" smtClean="0">
                <a:solidFill>
                  <a:srgbClr val="002060"/>
                </a:solidFill>
              </a:rPr>
              <a:t>предмети </a:t>
            </a:r>
            <a:r>
              <a:rPr lang="ru-RU" sz="2400" b="1" dirty="0">
                <a:solidFill>
                  <a:srgbClr val="002060"/>
                </a:solidFill>
              </a:rPr>
              <a:t>его качества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>
                <a:solidFill>
                  <a:srgbClr val="002060"/>
                </a:solidFill>
              </a:rPr>
              <a:t>которые должны </a:t>
            </a:r>
            <a:r>
              <a:rPr lang="ru-RU" sz="2400" b="1" dirty="0" smtClean="0">
                <a:solidFill>
                  <a:srgbClr val="002060"/>
                </a:solidFill>
              </a:rPr>
              <a:t>отражать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его собственное </a:t>
            </a:r>
            <a:r>
              <a:rPr lang="ru-RU" sz="2400" b="1" dirty="0" smtClean="0">
                <a:solidFill>
                  <a:srgbClr val="002060"/>
                </a:solidFill>
              </a:rPr>
              <a:t>«Я», </a:t>
            </a:r>
            <a:r>
              <a:rPr lang="ru-RU" sz="2400" b="1" dirty="0">
                <a:solidFill>
                  <a:srgbClr val="002060"/>
                </a:solidFill>
              </a:rPr>
              <a:t>при этом, не указывая своего имени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После выполнения задания карточки с ответами собирает ведущий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зачитывает их группе.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Все </a:t>
            </a:r>
            <a:r>
              <a:rPr lang="ru-RU" sz="2400" b="1" dirty="0">
                <a:solidFill>
                  <a:srgbClr val="002060"/>
                </a:solidFill>
              </a:rPr>
              <a:t>участники группы описывают характер человека,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закодировавшего </a:t>
            </a:r>
            <a:r>
              <a:rPr lang="ru-RU" sz="2400" b="1" dirty="0">
                <a:solidFill>
                  <a:srgbClr val="002060"/>
                </a:solidFill>
              </a:rPr>
              <a:t>себя таким образом.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Можно </a:t>
            </a:r>
            <a:r>
              <a:rPr lang="ru-RU" sz="2400" b="1" dirty="0">
                <a:solidFill>
                  <a:srgbClr val="002060"/>
                </a:solidFill>
              </a:rPr>
              <a:t>просто поделиться впечатлениями,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по </a:t>
            </a:r>
            <a:r>
              <a:rPr lang="ru-RU" sz="2400" b="1" dirty="0">
                <a:solidFill>
                  <a:srgbClr val="002060"/>
                </a:solidFill>
              </a:rPr>
              <a:t>желанию участники сами зачитывают свои описания.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4937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3528" y="332656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</a:t>
            </a:r>
            <a:r>
              <a:rPr lang="ru-RU" sz="2400" b="1" dirty="0" smtClean="0">
                <a:solidFill>
                  <a:srgbClr val="C00000"/>
                </a:solidFill>
              </a:rPr>
              <a:t>4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Каждый участник, не указывая на карточке своего имени, записывает 5 качеств, которые больше всего ценит в себе и за которые его уважают другие люди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Перевернув лист бумаги, участник записывает 5 качеств, которые ему не нравятся в себе и неприятны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Затем карточки сдают ведущему, который, предварительно перемешав их, раздает участникам группы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Каждый участник, получив карточку и прочитав положительные и отрицательные качества, пытается представить себе этого человека и составляет рассказ о нем и его жизни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4937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7544" y="1412776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Упражнение 5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Обсуждение в </a:t>
            </a:r>
            <a:r>
              <a:rPr lang="ru-RU" sz="2800" b="1" dirty="0">
                <a:solidFill>
                  <a:srgbClr val="002060"/>
                </a:solidFill>
              </a:rPr>
              <a:t>общем </a:t>
            </a:r>
            <a:r>
              <a:rPr lang="ru-RU" sz="2800" b="1" dirty="0" smtClean="0">
                <a:solidFill>
                  <a:srgbClr val="002060"/>
                </a:solidFill>
              </a:rPr>
              <a:t>кругу: 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что чувствовали</a:t>
            </a:r>
            <a:r>
              <a:rPr lang="ru-RU" sz="2800" b="1" dirty="0">
                <a:solidFill>
                  <a:srgbClr val="002060"/>
                </a:solidFill>
              </a:rPr>
              <a:t>, когда слушали рассказ о </a:t>
            </a:r>
            <a:r>
              <a:rPr lang="ru-RU" sz="2800" b="1" dirty="0" smtClean="0">
                <a:solidFill>
                  <a:srgbClr val="002060"/>
                </a:solidFill>
              </a:rPr>
              <a:t>себе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 много </a:t>
            </a:r>
            <a:r>
              <a:rPr lang="ru-RU" sz="2800" b="1" dirty="0">
                <a:solidFill>
                  <a:srgbClr val="002060"/>
                </a:solidFill>
              </a:rPr>
              <a:t>ли там было совпадений с их </a:t>
            </a:r>
            <a:r>
              <a:rPr lang="ru-RU" sz="2800" b="1" dirty="0" smtClean="0">
                <a:solidFill>
                  <a:srgbClr val="002060"/>
                </a:solidFill>
              </a:rPr>
              <a:t>представлениями </a:t>
            </a:r>
            <a:r>
              <a:rPr lang="ru-RU" sz="2800" b="1" dirty="0">
                <a:solidFill>
                  <a:srgbClr val="002060"/>
                </a:solidFill>
              </a:rPr>
              <a:t>о своей жизни.</a:t>
            </a:r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4937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15616" y="2551837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3"/>
              </a:rPr>
              <a:t>http://med-books.info/gendernaya-psihologiya_789/zanyatie-sobstvennoe-glazami-okrujayuschih-41869.html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u="sng" dirty="0">
                <a:hlinkClick r:id="rId4"/>
              </a:rPr>
              <a:t>http://vse-uchebniki.com/organizatsionnaya-psihologiya-uchebnik/zanyatie-sedmoe-glazami-39501.html</a:t>
            </a:r>
            <a:r>
              <a:rPr lang="ru-RU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1694" y="1268760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4365104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http://doc4web.ru/pedagogika/konspekt-uroka-po-teme-ya-v-svoih-glazah-i-v-glazah-drugih-lyude.html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2015-07-25T16:35:26Z</dcterms:created>
  <dcterms:modified xsi:type="dcterms:W3CDTF">2015-07-25T17:25:14Z</dcterms:modified>
</cp:coreProperties>
</file>