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6" r:id="rId5"/>
    <p:sldId id="265" r:id="rId6"/>
    <p:sldId id="264" r:id="rId7"/>
    <p:sldId id="263" r:id="rId8"/>
    <p:sldId id="262" r:id="rId9"/>
    <p:sldId id="261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002-493C-4FA2-8247-17EFFC1932E4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9FA3-9900-4335-9905-BB9EA6C4B7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002-493C-4FA2-8247-17EFFC1932E4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9FA3-9900-4335-9905-BB9EA6C4B7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002-493C-4FA2-8247-17EFFC1932E4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9FA3-9900-4335-9905-BB9EA6C4B7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002-493C-4FA2-8247-17EFFC1932E4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9FA3-9900-4335-9905-BB9EA6C4B7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002-493C-4FA2-8247-17EFFC1932E4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9FA3-9900-4335-9905-BB9EA6C4B7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002-493C-4FA2-8247-17EFFC1932E4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9FA3-9900-4335-9905-BB9EA6C4B7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002-493C-4FA2-8247-17EFFC1932E4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9FA3-9900-4335-9905-BB9EA6C4B7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002-493C-4FA2-8247-17EFFC1932E4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9FA3-9900-4335-9905-BB9EA6C4B7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002-493C-4FA2-8247-17EFFC1932E4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9FA3-9900-4335-9905-BB9EA6C4B7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002-493C-4FA2-8247-17EFFC1932E4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9FA3-9900-4335-9905-BB9EA6C4B7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002-493C-4FA2-8247-17EFFC1932E4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9FA3-9900-4335-9905-BB9EA6C4B7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FF002-493C-4FA2-8247-17EFFC1932E4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A9FA3-9900-4335-9905-BB9EA6C4B77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festival.1september.ru/articles/412290" TargetMode="External"/><Relationship Id="rId4" Type="http://schemas.openxmlformats.org/officeDocument/2006/relationships/hyperlink" Target="http://www.etiket.ru/tests/test6.htm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2.jpeg"/><Relationship Id="rId7" Type="http://schemas.openxmlformats.org/officeDocument/2006/relationships/slide" Target="slide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355976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14467" y="1268181"/>
            <a:ext cx="61879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Умеею ли я слушать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2276872"/>
            <a:ext cx="2304256" cy="184955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677" y="4005064"/>
            <a:ext cx="9147569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Презентация  для занятий по дополнительной общеобразовательной программе</a:t>
            </a:r>
            <a:endParaRPr lang="ru-RU" sz="2000" dirty="0"/>
          </a:p>
          <a:p>
            <a:pPr algn="ctr"/>
            <a:r>
              <a:rPr lang="ru-RU" sz="2000" dirty="0"/>
              <a:t>«</a:t>
            </a:r>
            <a:r>
              <a:rPr lang="ru-RU" sz="2000" b="1" dirty="0"/>
              <a:t>Преодолевая трудности общения</a:t>
            </a:r>
            <a:r>
              <a:rPr lang="ru-RU" sz="2000" b="1" dirty="0" smtClean="0"/>
              <a:t>»</a:t>
            </a:r>
          </a:p>
          <a:p>
            <a:pPr algn="ctr"/>
            <a:r>
              <a:rPr lang="ru-RU" sz="2000" b="1" dirty="0" smtClean="0"/>
              <a:t>Тема 1/6  - для группы младших  школьников</a:t>
            </a:r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7429" y="0"/>
            <a:ext cx="1586571" cy="127349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67744" y="3645024"/>
            <a:ext cx="3789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>
                <a:hlinkClick r:id="rId4"/>
              </a:rPr>
              <a:t>http://www.etiket.ru/tests/test6.html</a:t>
            </a:r>
            <a:r>
              <a:rPr lang="ru-RU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2267744" y="1196752"/>
            <a:ext cx="3391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Источники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95736" y="4149080"/>
            <a:ext cx="4516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>
                <a:hlinkClick r:id="rId5"/>
              </a:rPr>
              <a:t>http://festival.1september.ru/articles/412290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7429" y="0"/>
            <a:ext cx="1586571" cy="1273492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67544" y="33265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Цели: 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- Осознать </a:t>
            </a:r>
            <a:r>
              <a:rPr lang="ru-RU" b="1" dirty="0">
                <a:solidFill>
                  <a:srgbClr val="002060"/>
                </a:solidFill>
              </a:rPr>
              <a:t>понятия “слушать” и “слышать”.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- Определить </a:t>
            </a:r>
            <a:r>
              <a:rPr lang="ru-RU" b="1" dirty="0">
                <a:solidFill>
                  <a:srgbClr val="002060"/>
                </a:solidFill>
              </a:rPr>
              <a:t>собственное умение слушать другого </a:t>
            </a:r>
            <a:r>
              <a:rPr lang="ru-RU" b="1" dirty="0" smtClean="0">
                <a:solidFill>
                  <a:srgbClr val="002060"/>
                </a:solidFill>
              </a:rPr>
              <a:t>человека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1628800"/>
            <a:ext cx="771905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Содержание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Понятия «слышать и «слушать»</a:t>
            </a:r>
          </a:p>
          <a:p>
            <a:pPr marL="342900" indent="-342900">
              <a:buAutoNum type="arabicPeriod"/>
            </a:pPr>
            <a:endParaRPr lang="ru-RU" sz="2400" b="1" dirty="0">
              <a:solidFill>
                <a:srgbClr val="00206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Тест “Умеете ли вы слушать?”</a:t>
            </a:r>
          </a:p>
          <a:p>
            <a:pPr marL="342900" indent="-342900">
              <a:buFontTx/>
              <a:buAutoNum type="arabicPeriod"/>
            </a:pPr>
            <a:endParaRPr lang="ru-RU" sz="2400" b="1" dirty="0">
              <a:solidFill>
                <a:srgbClr val="00206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Ключ к тесту</a:t>
            </a:r>
          </a:p>
          <a:p>
            <a:pPr marL="342900" indent="-342900">
              <a:buFontTx/>
              <a:buAutoNum type="arabicPeriod"/>
            </a:pPr>
            <a:endParaRPr lang="ru-RU" sz="2400" b="1" dirty="0">
              <a:solidFill>
                <a:srgbClr val="00206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Работа в группе «Пословицы» на тему занятия</a:t>
            </a:r>
          </a:p>
          <a:p>
            <a:pPr marL="342900" indent="-342900">
              <a:buFontTx/>
              <a:buAutoNum type="arabicPeriod"/>
            </a:pPr>
            <a:endParaRPr lang="ru-RU" sz="2400" b="1" dirty="0">
              <a:solidFill>
                <a:srgbClr val="00206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Рефлексия </a:t>
            </a:r>
          </a:p>
          <a:p>
            <a:pPr marL="342900" indent="-342900">
              <a:buFontTx/>
              <a:buAutoNum type="arabicPeriod"/>
            </a:pPr>
            <a:endParaRPr lang="ru-RU" dirty="0"/>
          </a:p>
          <a:p>
            <a:pPr marL="342900" indent="-342900">
              <a:buFontTx/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10" name="Action Button: Forward or Next 9">
            <a:hlinkClick r:id="rId4" action="ppaction://hlinksldjump" highlightClick="1"/>
          </p:cNvPr>
          <p:cNvSpPr/>
          <p:nvPr/>
        </p:nvSpPr>
        <p:spPr>
          <a:xfrm>
            <a:off x="7884368" y="2492896"/>
            <a:ext cx="28803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Action Button: Forward or Next 10">
            <a:hlinkClick r:id="rId5" action="ppaction://hlinksldjump" highlightClick="1"/>
          </p:cNvPr>
          <p:cNvSpPr/>
          <p:nvPr/>
        </p:nvSpPr>
        <p:spPr>
          <a:xfrm>
            <a:off x="7884368" y="3212976"/>
            <a:ext cx="28803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Action Button: Forward or Next 11">
            <a:hlinkClick r:id="rId6" action="ppaction://hlinksldjump" highlightClick="1"/>
          </p:cNvPr>
          <p:cNvSpPr/>
          <p:nvPr/>
        </p:nvSpPr>
        <p:spPr>
          <a:xfrm>
            <a:off x="7884368" y="3861048"/>
            <a:ext cx="28803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Action Button: Forward or Next 12">
            <a:hlinkClick r:id="rId7" action="ppaction://hlinksldjump" highlightClick="1"/>
          </p:cNvPr>
          <p:cNvSpPr/>
          <p:nvPr/>
        </p:nvSpPr>
        <p:spPr>
          <a:xfrm>
            <a:off x="7884368" y="4581128"/>
            <a:ext cx="28803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Action Button: Forward or Next 13">
            <a:hlinkClick r:id="rId8" action="ppaction://hlinksldjump" highlightClick="1"/>
          </p:cNvPr>
          <p:cNvSpPr/>
          <p:nvPr/>
        </p:nvSpPr>
        <p:spPr>
          <a:xfrm>
            <a:off x="7884368" y="5373216"/>
            <a:ext cx="28803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7429" y="0"/>
            <a:ext cx="1586571" cy="127349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1520" y="1340768"/>
            <a:ext cx="835292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Понятия </a:t>
            </a:r>
            <a:r>
              <a:rPr lang="ru-RU" b="1" dirty="0">
                <a:solidFill>
                  <a:srgbClr val="C00000"/>
                </a:solidFill>
              </a:rPr>
              <a:t>“слушать” и “слышать” </a:t>
            </a:r>
            <a:endParaRPr lang="ru-RU" b="1" dirty="0" smtClean="0">
              <a:solidFill>
                <a:srgbClr val="C00000"/>
              </a:solidFill>
            </a:endParaRPr>
          </a:p>
          <a:p>
            <a:endParaRPr lang="ru-RU" dirty="0"/>
          </a:p>
          <a:p>
            <a:pPr lvl="0"/>
            <a:r>
              <a:rPr lang="ru-RU" sz="2000" b="1" dirty="0">
                <a:solidFill>
                  <a:srgbClr val="C00000"/>
                </a:solidFill>
              </a:rPr>
              <a:t>Слушать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002060"/>
                </a:solidFill>
              </a:rPr>
              <a:t>– внимать всему, что слышит ухо.</a:t>
            </a:r>
          </a:p>
          <a:p>
            <a:pPr lvl="0"/>
            <a:r>
              <a:rPr lang="ru-RU" sz="2000" b="1" dirty="0">
                <a:solidFill>
                  <a:srgbClr val="C00000"/>
                </a:solidFill>
              </a:rPr>
              <a:t>Слышать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002060"/>
                </a:solidFill>
              </a:rPr>
              <a:t>– усвоять себе слухом; освоить полученную информацию, осознавать и уметь ею пользоваться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-  Почему </a:t>
            </a:r>
            <a:r>
              <a:rPr lang="ru-RU" sz="2000" b="1" dirty="0">
                <a:solidFill>
                  <a:srgbClr val="002060"/>
                </a:solidFill>
              </a:rPr>
              <a:t>человеку даны два уха, два глаза и только один язык?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- </a:t>
            </a:r>
            <a:r>
              <a:rPr lang="ru-RU" sz="2000" b="1" dirty="0">
                <a:solidFill>
                  <a:srgbClr val="002060"/>
                </a:solidFill>
              </a:rPr>
              <a:t>Что важнее: чтобы тебя слышали или слушали?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- Что для вас является самым ценным и самым главным в жизни? 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- Когда человеку бывает хорошо?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(Когда его любят, когда он здоров, когда его понимают.)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- Когда человека понимают?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(Когда его слушают.)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Слушать – первоначально, как результат – слышать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7429" y="0"/>
            <a:ext cx="1586571" cy="1273492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3570" y="3265932"/>
          <a:ext cx="8136900" cy="872744"/>
        </p:xfrm>
        <a:graphic>
          <a:graphicData uri="http://schemas.openxmlformats.org/drawingml/2006/table">
            <a:tbl>
              <a:tblPr/>
              <a:tblGrid>
                <a:gridCol w="1627380"/>
                <a:gridCol w="1627380"/>
                <a:gridCol w="1627380"/>
                <a:gridCol w="1627380"/>
                <a:gridCol w="162738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Воспринимаю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Анализирую</a:t>
                      </a:r>
                      <a:endParaRPr lang="ru-RU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Думаю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Соглашаюсь</a:t>
                      </a:r>
                      <a:endParaRPr lang="ru-RU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Не соглашаюсь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566664"/>
            <a:ext cx="8533939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пределить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что относится к понятиям “слушать” и “слышать”. 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ction Button: Home 5">
            <a:hlinkClick r:id="rId4" action="ppaction://hlinksldjump" highlightClick="1"/>
          </p:cNvPr>
          <p:cNvSpPr/>
          <p:nvPr/>
        </p:nvSpPr>
        <p:spPr>
          <a:xfrm>
            <a:off x="8460432" y="6165304"/>
            <a:ext cx="467544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7429" y="0"/>
            <a:ext cx="1586571" cy="127349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9552" y="836712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Тест “Умеете ли вы слушать?”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(Отвечай «Да» или «Нет»</a:t>
            </a:r>
          </a:p>
          <a:p>
            <a:endParaRPr lang="ru-RU" sz="2800" b="1" dirty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</a:rPr>
              <a:t>Ты </a:t>
            </a:r>
            <a:r>
              <a:rPr lang="ru-RU" sz="2800" b="1" dirty="0">
                <a:solidFill>
                  <a:srgbClr val="002060"/>
                </a:solidFill>
              </a:rPr>
              <a:t>часто отвлекаешься, когда с кем-то разговариваешь</a:t>
            </a:r>
            <a:r>
              <a:rPr lang="ru-RU" sz="2800" b="1" dirty="0" smtClean="0">
                <a:solidFill>
                  <a:srgbClr val="002060"/>
                </a:solidFill>
              </a:rPr>
              <a:t>?</a:t>
            </a:r>
          </a:p>
          <a:p>
            <a:pPr marL="514350" indent="-514350">
              <a:buAutoNum type="arabicPeriod"/>
            </a:pPr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>
                <a:solidFill>
                  <a:srgbClr val="002060"/>
                </a:solidFill>
              </a:rPr>
              <a:t>2. Делаешь ли ты только вид, что слушаешь, а сам думаешь о другом</a:t>
            </a:r>
            <a:r>
              <a:rPr lang="ru-RU" sz="2800" b="1" dirty="0" smtClean="0">
                <a:solidFill>
                  <a:srgbClr val="002060"/>
                </a:solidFill>
              </a:rPr>
              <a:t>?</a:t>
            </a: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>
                <a:solidFill>
                  <a:srgbClr val="002060"/>
                </a:solidFill>
              </a:rPr>
              <a:t>3. Реагируешь ли ты эмоционально на слова рассказчика?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7429" y="0"/>
            <a:ext cx="1586571" cy="127349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11560" y="980728"/>
            <a:ext cx="7632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4. Ты часто перебиваешь собеседника</a:t>
            </a:r>
            <a:r>
              <a:rPr lang="ru-RU" sz="2800" b="1" dirty="0" smtClean="0">
                <a:solidFill>
                  <a:srgbClr val="002060"/>
                </a:solidFill>
              </a:rPr>
              <a:t>?</a:t>
            </a: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>
                <a:solidFill>
                  <a:srgbClr val="002060"/>
                </a:solidFill>
              </a:rPr>
              <a:t>5. Ты слушаешь или только делаешь вид, что слушаешь</a:t>
            </a:r>
            <a:r>
              <a:rPr lang="ru-RU" sz="2800" b="1" dirty="0" smtClean="0">
                <a:solidFill>
                  <a:srgbClr val="002060"/>
                </a:solidFill>
              </a:rPr>
              <a:t>?</a:t>
            </a: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>
                <a:solidFill>
                  <a:srgbClr val="002060"/>
                </a:solidFill>
              </a:rPr>
              <a:t>6. Ты мечтаешь о чем-то своем, когда слушаешь других</a:t>
            </a:r>
            <a:r>
              <a:rPr lang="ru-RU" sz="2800" b="1" dirty="0" smtClean="0">
                <a:solidFill>
                  <a:srgbClr val="002060"/>
                </a:solidFill>
              </a:rPr>
              <a:t>?</a:t>
            </a: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>
                <a:solidFill>
                  <a:srgbClr val="002060"/>
                </a:solidFill>
              </a:rPr>
              <a:t>7. Ты обдумываешь, что сказать, когда слушаешь собеседника?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7429" y="0"/>
            <a:ext cx="1586571" cy="127349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27584" y="1700808"/>
            <a:ext cx="7272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Ключ к </a:t>
            </a:r>
            <a:r>
              <a:rPr lang="ru-RU" sz="3200" b="1" dirty="0" smtClean="0">
                <a:solidFill>
                  <a:srgbClr val="C00000"/>
                </a:solidFill>
              </a:rPr>
              <a:t>тесту</a:t>
            </a:r>
          </a:p>
          <a:p>
            <a:endParaRPr lang="ru-RU" sz="3200" b="1" dirty="0">
              <a:solidFill>
                <a:srgbClr val="002060"/>
              </a:solidFill>
            </a:endParaRPr>
          </a:p>
          <a:p>
            <a:r>
              <a:rPr lang="ru-RU" sz="3200" b="1" dirty="0" smtClean="0">
                <a:solidFill>
                  <a:srgbClr val="002060"/>
                </a:solidFill>
              </a:rPr>
              <a:t> Чем </a:t>
            </a:r>
            <a:r>
              <a:rPr lang="ru-RU" sz="3200" b="1" dirty="0">
                <a:solidFill>
                  <a:srgbClr val="002060"/>
                </a:solidFill>
              </a:rPr>
              <a:t>больше у вас ответов “да”, 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r>
              <a:rPr lang="ru-RU" sz="3200" b="1" dirty="0" smtClean="0">
                <a:solidFill>
                  <a:srgbClr val="002060"/>
                </a:solidFill>
              </a:rPr>
              <a:t>тем </a:t>
            </a:r>
            <a:r>
              <a:rPr lang="ru-RU" sz="3200" b="1" dirty="0">
                <a:solidFill>
                  <a:srgbClr val="002060"/>
                </a:solidFill>
              </a:rPr>
              <a:t>хуже вы умеете слушать.</a:t>
            </a:r>
          </a:p>
        </p:txBody>
      </p:sp>
      <p:sp>
        <p:nvSpPr>
          <p:cNvPr id="6" name="Action Button: Home 5">
            <a:hlinkClick r:id="rId4" action="ppaction://hlinksldjump" highlightClick="1"/>
          </p:cNvPr>
          <p:cNvSpPr/>
          <p:nvPr/>
        </p:nvSpPr>
        <p:spPr>
          <a:xfrm>
            <a:off x="8460432" y="6165304"/>
            <a:ext cx="467544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7429" y="0"/>
            <a:ext cx="1586571" cy="127349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83568" y="1484784"/>
            <a:ext cx="7200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Работа в </a:t>
            </a:r>
            <a:r>
              <a:rPr lang="ru-RU" sz="2800" b="1" dirty="0" smtClean="0">
                <a:solidFill>
                  <a:srgbClr val="C00000"/>
                </a:solidFill>
              </a:rPr>
              <a:t>группах</a:t>
            </a:r>
            <a:endParaRPr lang="ru-RU" sz="2800" b="1" dirty="0">
              <a:solidFill>
                <a:srgbClr val="C0000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>
                <a:solidFill>
                  <a:srgbClr val="002060"/>
                </a:solidFill>
              </a:rPr>
              <a:t>Задание: на листах написаны пословицы, поговорки, </a:t>
            </a:r>
            <a:r>
              <a:rPr lang="ru-RU" sz="2800" b="1" dirty="0" smtClean="0">
                <a:solidFill>
                  <a:srgbClr val="002060"/>
                </a:solidFill>
              </a:rPr>
              <a:t>афоризмы.</a:t>
            </a: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 Необходимо </a:t>
            </a:r>
            <a:r>
              <a:rPr lang="ru-RU" sz="2800" b="1" dirty="0">
                <a:solidFill>
                  <a:srgbClr val="002060"/>
                </a:solidFill>
              </a:rPr>
              <a:t>выбрать те, которые больше всего подходят для </a:t>
            </a:r>
            <a:r>
              <a:rPr lang="ru-RU" sz="2800" b="1" dirty="0" smtClean="0">
                <a:solidFill>
                  <a:srgbClr val="002060"/>
                </a:solidFill>
              </a:rPr>
              <a:t>темы занятия, </a:t>
            </a:r>
            <a:r>
              <a:rPr lang="ru-RU" sz="2800" b="1" dirty="0">
                <a:solidFill>
                  <a:srgbClr val="002060"/>
                </a:solidFill>
              </a:rPr>
              <a:t>и объяснить свой выбор.</a:t>
            </a:r>
          </a:p>
        </p:txBody>
      </p:sp>
      <p:sp>
        <p:nvSpPr>
          <p:cNvPr id="6" name="Action Button: Home 5">
            <a:hlinkClick r:id="rId4" action="ppaction://hlinksldjump" highlightClick="1"/>
          </p:cNvPr>
          <p:cNvSpPr/>
          <p:nvPr/>
        </p:nvSpPr>
        <p:spPr>
          <a:xfrm>
            <a:off x="8460432" y="6165304"/>
            <a:ext cx="467544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7429" y="0"/>
            <a:ext cx="1586571" cy="127349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11560" y="548680"/>
            <a:ext cx="74888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Рефлексия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>
                <a:solidFill>
                  <a:srgbClr val="002060"/>
                </a:solidFill>
              </a:rPr>
              <a:t>На столе лежат цветные таблички. Выберете и поднимите те карточки, которые на ваш взгляд соответствуют следующему: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>
              <a:solidFill>
                <a:srgbClr val="C00000"/>
              </a:solidFill>
            </a:endParaRPr>
          </a:p>
          <a:p>
            <a:pPr lvl="0"/>
            <a:r>
              <a:rPr lang="ru-RU" sz="2400" b="1" dirty="0">
                <a:solidFill>
                  <a:srgbClr val="C00000"/>
                </a:solidFill>
              </a:rPr>
              <a:t>красная </a:t>
            </a:r>
            <a:r>
              <a:rPr lang="ru-RU" sz="2400" b="1" dirty="0">
                <a:solidFill>
                  <a:srgbClr val="002060"/>
                </a:solidFill>
              </a:rPr>
              <a:t>– я осознаю, что умение слышать мне </a:t>
            </a:r>
            <a:r>
              <a:rPr lang="ru-RU" sz="2400" b="1" dirty="0" smtClean="0">
                <a:solidFill>
                  <a:srgbClr val="002060"/>
                </a:solidFill>
              </a:rPr>
              <a:t>необходимо</a:t>
            </a:r>
            <a:endParaRPr lang="ru-RU" sz="2400" b="1" dirty="0">
              <a:solidFill>
                <a:srgbClr val="002060"/>
              </a:solidFill>
            </a:endParaRPr>
          </a:p>
          <a:p>
            <a:pPr lvl="0"/>
            <a:r>
              <a:rPr lang="ru-RU" sz="2400" b="1" dirty="0">
                <a:solidFill>
                  <a:srgbClr val="00B050"/>
                </a:solidFill>
              </a:rPr>
              <a:t>зеленая </a:t>
            </a:r>
            <a:r>
              <a:rPr lang="ru-RU" sz="2400" b="1" dirty="0">
                <a:solidFill>
                  <a:srgbClr val="002060"/>
                </a:solidFill>
              </a:rPr>
              <a:t>– услышанное на классном часе расширило мой </a:t>
            </a:r>
            <a:r>
              <a:rPr lang="ru-RU" sz="2400" b="1" dirty="0" smtClean="0">
                <a:solidFill>
                  <a:srgbClr val="002060"/>
                </a:solidFill>
              </a:rPr>
              <a:t>кругозор</a:t>
            </a:r>
            <a:endParaRPr lang="ru-RU" sz="2400" b="1" dirty="0">
              <a:solidFill>
                <a:srgbClr val="002060"/>
              </a:solidFill>
            </a:endParaRPr>
          </a:p>
          <a:p>
            <a:pPr lvl="0"/>
            <a:r>
              <a:rPr lang="ru-RU" sz="2400" b="1" dirty="0">
                <a:solidFill>
                  <a:srgbClr val="FFFF00"/>
                </a:solidFill>
              </a:rPr>
              <a:t>желтая </a:t>
            </a:r>
            <a:r>
              <a:rPr lang="ru-RU" sz="2400" b="1" dirty="0">
                <a:solidFill>
                  <a:srgbClr val="002060"/>
                </a:solidFill>
              </a:rPr>
              <a:t>– могу предложить свой план действий и помочь в решении </a:t>
            </a:r>
            <a:r>
              <a:rPr lang="ru-RU" sz="2400" b="1" dirty="0" smtClean="0">
                <a:solidFill>
                  <a:srgbClr val="002060"/>
                </a:solidFill>
              </a:rPr>
              <a:t>проблемы</a:t>
            </a:r>
            <a:endParaRPr lang="ru-RU" sz="2400" b="1" dirty="0">
              <a:solidFill>
                <a:srgbClr val="002060"/>
              </a:solidFill>
            </a:endParaRPr>
          </a:p>
          <a:p>
            <a:pPr lvl="0"/>
            <a:r>
              <a:rPr lang="ru-RU" sz="2400" b="1" dirty="0"/>
              <a:t>черная</a:t>
            </a:r>
            <a:r>
              <a:rPr lang="ru-RU" sz="2400" b="1" dirty="0">
                <a:solidFill>
                  <a:srgbClr val="002060"/>
                </a:solidFill>
              </a:rPr>
              <a:t> – равнодушен к данной теме. </a:t>
            </a:r>
          </a:p>
        </p:txBody>
      </p:sp>
      <p:sp>
        <p:nvSpPr>
          <p:cNvPr id="6" name="Action Button: Home 5">
            <a:hlinkClick r:id="rId4" action="ppaction://hlinksldjump" highlightClick="1"/>
          </p:cNvPr>
          <p:cNvSpPr/>
          <p:nvPr/>
        </p:nvSpPr>
        <p:spPr>
          <a:xfrm>
            <a:off x="8460432" y="6165304"/>
            <a:ext cx="467544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401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7</cp:revision>
  <dcterms:created xsi:type="dcterms:W3CDTF">2015-07-25T17:26:34Z</dcterms:created>
  <dcterms:modified xsi:type="dcterms:W3CDTF">2015-07-25T18:23:53Z</dcterms:modified>
</cp:coreProperties>
</file>