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activeX/activeX44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activeX/activeX4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activeX/activeX43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9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3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0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2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3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4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4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1E54A-983D-4BFA-B094-0964AC83692A}" type="datetimeFigureOut">
              <a:rPr lang="ru-RU" smtClean="0"/>
              <a:t>25.07.2015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868E4-041E-40CB-A2AD-E98294DFEA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ontrol" Target="../activeX/activeX37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36.xml"/><Relationship Id="rId1" Type="http://schemas.openxmlformats.org/officeDocument/2006/relationships/vmlDrawing" Target="../drawings/vmlDrawing8.vml"/><Relationship Id="rId6" Type="http://schemas.openxmlformats.org/officeDocument/2006/relationships/control" Target="../activeX/activeX40.xml"/><Relationship Id="rId5" Type="http://schemas.openxmlformats.org/officeDocument/2006/relationships/control" Target="../activeX/activeX39.xml"/><Relationship Id="rId4" Type="http://schemas.openxmlformats.org/officeDocument/2006/relationships/control" Target="../activeX/activeX38.xml"/><Relationship Id="rId9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ontrol" Target="../activeX/activeX42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41.xml"/><Relationship Id="rId1" Type="http://schemas.openxmlformats.org/officeDocument/2006/relationships/vmlDrawing" Target="../drawings/vmlDrawing9.vml"/><Relationship Id="rId6" Type="http://schemas.openxmlformats.org/officeDocument/2006/relationships/control" Target="../activeX/activeX45.xml"/><Relationship Id="rId5" Type="http://schemas.openxmlformats.org/officeDocument/2006/relationships/control" Target="../activeX/activeX44.xml"/><Relationship Id="rId4" Type="http://schemas.openxmlformats.org/officeDocument/2006/relationships/control" Target="../activeX/activeX43.xml"/><Relationship Id="rId9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900igr.net/kartinki/literatura/Pesy-Ostrovskogo/002-Rol-muzyki-v-pesakh-A.N.Ostrovskogo.html" TargetMode="External"/><Relationship Id="rId4" Type="http://schemas.openxmlformats.org/officeDocument/2006/relationships/hyperlink" Target="http://www.etiket.ru/tests/test6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ontrol" Target="../activeX/activeX7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0.xml"/><Relationship Id="rId5" Type="http://schemas.openxmlformats.org/officeDocument/2006/relationships/control" Target="../activeX/activeX9.xml"/><Relationship Id="rId4" Type="http://schemas.openxmlformats.org/officeDocument/2006/relationships/control" Target="../activeX/activeX8.xm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ontrol" Target="../activeX/activeX12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ontrol" Target="../activeX/activeX17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16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0.xml"/><Relationship Id="rId5" Type="http://schemas.openxmlformats.org/officeDocument/2006/relationships/control" Target="../activeX/activeX19.xml"/><Relationship Id="rId4" Type="http://schemas.openxmlformats.org/officeDocument/2006/relationships/control" Target="../activeX/activeX18.xml"/><Relationship Id="rId9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ontrol" Target="../activeX/activeX22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21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5.xml"/><Relationship Id="rId5" Type="http://schemas.openxmlformats.org/officeDocument/2006/relationships/control" Target="../activeX/activeX24.xml"/><Relationship Id="rId4" Type="http://schemas.openxmlformats.org/officeDocument/2006/relationships/control" Target="../activeX/activeX23.xml"/><Relationship Id="rId9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ontrol" Target="../activeX/activeX27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26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0.xml"/><Relationship Id="rId5" Type="http://schemas.openxmlformats.org/officeDocument/2006/relationships/control" Target="../activeX/activeX29.xml"/><Relationship Id="rId4" Type="http://schemas.openxmlformats.org/officeDocument/2006/relationships/control" Target="../activeX/activeX28.xml"/><Relationship Id="rId9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control" Target="../activeX/activeX32.xml"/><Relationship Id="rId7" Type="http://schemas.openxmlformats.org/officeDocument/2006/relationships/slideLayout" Target="../slideLayouts/slideLayout7.xml"/><Relationship Id="rId2" Type="http://schemas.openxmlformats.org/officeDocument/2006/relationships/control" Target="../activeX/activeX31.xml"/><Relationship Id="rId1" Type="http://schemas.openxmlformats.org/officeDocument/2006/relationships/vmlDrawing" Target="../drawings/vmlDrawing7.vml"/><Relationship Id="rId6" Type="http://schemas.openxmlformats.org/officeDocument/2006/relationships/control" Target="../activeX/activeX35.xml"/><Relationship Id="rId5" Type="http://schemas.openxmlformats.org/officeDocument/2006/relationships/control" Target="../activeX/activeX34.xml"/><Relationship Id="rId4" Type="http://schemas.openxmlformats.org/officeDocument/2006/relationships/control" Target="../activeX/activeX33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355976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340768"/>
            <a:ext cx="78488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Умеете</a:t>
            </a: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ли </a:t>
            </a:r>
            <a:r>
              <a:rPr lang="ru-RU" sz="4400" b="1" i="1" dirty="0" smtClean="0">
                <a:solidFill>
                  <a:srgbClr val="C00000"/>
                </a:solidFill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ы</a:t>
            </a:r>
            <a:r>
              <a:rPr kumimoji="0" lang="ru-RU" sz="44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слушать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rebuchet MS" pitchFamily="34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2276872"/>
            <a:ext cx="2304256" cy="18495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677" y="4005064"/>
            <a:ext cx="914756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/>
              <a:t>Презентация  для занятий по дополнительной общеобразовательной программе</a:t>
            </a:r>
            <a:endParaRPr lang="ru-RU" sz="2000" dirty="0"/>
          </a:p>
          <a:p>
            <a:pPr algn="ctr"/>
            <a:r>
              <a:rPr lang="ru-RU" sz="2000" dirty="0"/>
              <a:t>«</a:t>
            </a:r>
            <a:r>
              <a:rPr lang="ru-RU" sz="2000" b="1" dirty="0"/>
              <a:t>Преодолевая трудности общения</a:t>
            </a:r>
            <a:r>
              <a:rPr lang="ru-RU" sz="2000" b="1" dirty="0" smtClean="0"/>
              <a:t>»</a:t>
            </a:r>
          </a:p>
          <a:p>
            <a:pPr algn="ctr"/>
            <a:r>
              <a:rPr lang="ru-RU" sz="2000" b="1" dirty="0" smtClean="0"/>
              <a:t>Тема 1/6  -  тест для группы старших  школьников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8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2348880"/>
          <a:ext cx="8748464" cy="2913253"/>
        </p:xfrm>
        <a:graphic>
          <a:graphicData uri="http://schemas.openxmlformats.org/drawingml/2006/table">
            <a:tbl>
              <a:tblPr/>
              <a:tblGrid>
                <a:gridCol w="4374232"/>
                <a:gridCol w="43742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Поправляете ли вы собеседника, если он неправильно произносит слова, названия, термины, употребляет вульгаризмы?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всегда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большинстве случаев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иногда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редко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никогда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p:control spid="2049" name="DefaultOcx" r:id="rId2" imgW="1371600" imgH="304920"/>
      <p:control spid="2050" name="HTMLOption1" r:id="rId3" imgW="1371600" imgH="304920"/>
      <p:control spid="2051" name="HTMLOption2" r:id="rId4" imgW="1371600" imgH="304920"/>
      <p:control spid="2052" name="HTMLOption3" r:id="rId5" imgW="1371600" imgH="304920"/>
      <p:control spid="2053" name="HTMLOption4" r:id="rId6" imgW="137160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8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1556792"/>
          <a:ext cx="8280920" cy="3403981"/>
        </p:xfrm>
        <a:graphic>
          <a:graphicData uri="http://schemas.openxmlformats.org/drawingml/2006/table">
            <a:tbl>
              <a:tblPr/>
              <a:tblGrid>
                <a:gridCol w="3816424"/>
                <a:gridCol w="446449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Может ли у вас в общении быть снисходительный, менторский тон, с оттенком 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пренебрежения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иронии?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всегда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большинстве случаев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иногда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редко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никогда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p:control spid="1025" name="DefaultOcx" r:id="rId2" imgW="1371600" imgH="304920"/>
      <p:control spid="1026" name="HTMLOption1" r:id="rId3" imgW="1371600" imgH="304920"/>
      <p:control spid="1027" name="HTMLOption2" r:id="rId4" imgW="1371600" imgH="304920"/>
      <p:control spid="1028" name="HTMLOption3" r:id="rId5" imgW="1371600" imgH="304920"/>
      <p:control spid="1029" name="HTMLOption4" r:id="rId6" imgW="137160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1268760"/>
            <a:ext cx="7552067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Подсчитайте, каких ответов у вас больше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1043608" y="2492896"/>
            <a:ext cx="57606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1. почти всегда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 2. в большинстве случаев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 3. иногда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 4. редко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 5. почти никогда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5536" y="692696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Если у Вас больше всего ответов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№ 4 и 5 </a:t>
            </a:r>
            <a:r>
              <a:rPr lang="ru-RU" sz="2000" b="1" dirty="0" smtClean="0">
                <a:solidFill>
                  <a:srgbClr val="002060"/>
                </a:solidFill>
              </a:rPr>
              <a:t>, Вы </a:t>
            </a:r>
            <a:r>
              <a:rPr lang="ru-RU" sz="2000" b="1" dirty="0">
                <a:solidFill>
                  <a:srgbClr val="002060"/>
                </a:solidFill>
              </a:rPr>
              <a:t>отличный собеседник. Вы умеете слушать, ваш стиль общения может стать примером для окружающих.</a:t>
            </a:r>
          </a:p>
        </p:txBody>
      </p:sp>
      <p:sp>
        <p:nvSpPr>
          <p:cNvPr id="6" name="Rectangle 5"/>
          <p:cNvSpPr/>
          <p:nvPr/>
        </p:nvSpPr>
        <p:spPr>
          <a:xfrm>
            <a:off x="467544" y="1844824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Если у Вас больше всего ответов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№ 3 и 4 </a:t>
            </a:r>
            <a:r>
              <a:rPr lang="ru-RU" sz="2000" b="1" dirty="0" smtClean="0"/>
              <a:t>, </a:t>
            </a:r>
            <a:r>
              <a:rPr lang="ru-RU" sz="2000" b="1" dirty="0" smtClean="0"/>
              <a:t>Вы </a:t>
            </a:r>
            <a:r>
              <a:rPr lang="ru-RU" sz="2000" b="1" dirty="0"/>
              <a:t>хороший собеседник, но иногда отказываете партнеру в полном внимании. Вежливо повторяйте его высказывания, дайте время раскрыть свою мысль полностью, приспосабливайте свой темп мышления к его речи и можете быть уверенны, что общаться с вами станет еще приятнее.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552" y="3789040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Если у Вас больше всего ответов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№ 3  </a:t>
            </a:r>
            <a:r>
              <a:rPr lang="ru-RU" sz="2000" b="1" dirty="0" smtClean="0">
                <a:solidFill>
                  <a:srgbClr val="002060"/>
                </a:solidFill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</a:rPr>
              <a:t>Вам </a:t>
            </a:r>
            <a:r>
              <a:rPr lang="ru-RU" sz="2000" b="1" dirty="0">
                <a:solidFill>
                  <a:srgbClr val="002060"/>
                </a:solidFill>
              </a:rPr>
              <a:t>присущи некоторые недостатки. Старайтесь не так критично относиться к высказываниям, избегайте поспешных выводов, не заостряйте внимание на манере говорить, не притворяйтесь, не ищите скрытый смысл сказанного, не монополизируйте разговор.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1560" y="5661248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Если у Вас больше всего ответов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№ 1и 2 </a:t>
            </a:r>
            <a:r>
              <a:rPr lang="ru-RU" sz="2000" b="1" dirty="0" smtClean="0"/>
              <a:t>, </a:t>
            </a:r>
            <a:r>
              <a:rPr lang="ru-RU" sz="2000" b="1" dirty="0" smtClean="0"/>
              <a:t>Вы </a:t>
            </a:r>
            <a:r>
              <a:rPr lang="ru-RU" sz="2000" b="1" dirty="0"/>
              <a:t>плохой собеседник. Вам необходимо работать над собой и учиться слушать.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807974" y="3166810"/>
            <a:ext cx="38139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http://www.etiket.ru/tests/test6.html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5776" y="1772816"/>
            <a:ext cx="3006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7704" y="3789040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8" cstate="print">
            <a:lum bright="20000"/>
          </a:blip>
          <a:srcRect b="5547"/>
          <a:stretch>
            <a:fillRect/>
          </a:stretch>
        </p:blipFill>
        <p:spPr bwMode="auto">
          <a:xfrm>
            <a:off x="-6448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987824" y="764704"/>
            <a:ext cx="12873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Тест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27584" y="1988840"/>
          <a:ext cx="8316416" cy="1794574"/>
        </p:xfrm>
        <a:graphic>
          <a:graphicData uri="http://schemas.openxmlformats.org/drawingml/2006/table">
            <a:tbl>
              <a:tblPr/>
              <a:tblGrid>
                <a:gridCol w="425229"/>
                <a:gridCol w="4715343"/>
                <a:gridCol w="3175844"/>
              </a:tblGrid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1. 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Стараетесь ли вы побыстрее закончить беседу, если тема или собеседник неинтересны для вас?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почти</a:t>
                      </a: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всегда</a:t>
                      </a:r>
                      <a:b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большинстве случаев</a:t>
                      </a:r>
                      <a:b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иногда</a:t>
                      </a: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редко</a:t>
                      </a: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почти</a:t>
                      </a:r>
                      <a:r>
                        <a:rPr lang="ru-RU" sz="20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никогда</a:t>
                      </a:r>
                      <a:endParaRPr lang="ru-RU" sz="24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p:control spid="10242" name="DefaultOcx" r:id="rId2" imgW="1371600" imgH="304920"/>
      <p:control spid="10243" name="HTMLOption1" r:id="rId3" imgW="1371600" imgH="304920"/>
      <p:control spid="10244" name="HTMLOption2" r:id="rId4" imgW="1371600" imgH="304920"/>
      <p:control spid="10245" name="HTMLOption3" r:id="rId5" imgW="1371600" imgH="304920"/>
      <p:control spid="10246" name="HTMLOption4" r:id="rId6" imgW="137160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1844824"/>
          <a:ext cx="8892480" cy="2453640"/>
        </p:xfrm>
        <a:graphic>
          <a:graphicData uri="http://schemas.openxmlformats.org/drawingml/2006/table">
            <a:tbl>
              <a:tblPr/>
              <a:tblGrid>
                <a:gridCol w="4446240"/>
                <a:gridCol w="444624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Могут ли вас раздражать манеры собеседника?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почти всегда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большинстве случаев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иногда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редко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никогда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8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9064" y="1988840"/>
          <a:ext cx="8424936" cy="2414270"/>
        </p:xfrm>
        <a:graphic>
          <a:graphicData uri="http://schemas.openxmlformats.org/drawingml/2006/table">
            <a:tbl>
              <a:tblPr/>
              <a:tblGrid>
                <a:gridCol w="4212468"/>
                <a:gridCol w="4212468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Могут ли вас раздражать манеры собеседника?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8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всегда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большинстве случаев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иногда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редко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никогда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p:control spid="7169" name="DefaultOcx" r:id="rId2" imgW="1371600" imgH="304920"/>
      <p:control spid="7170" name="HTMLOption1" r:id="rId3" imgW="1371600" imgH="304920"/>
      <p:control spid="7171" name="HTMLOption2" r:id="rId4" imgW="1371600" imgH="304920"/>
      <p:control spid="7172" name="HTMLOption3" r:id="rId5" imgW="1371600" imgH="304920"/>
      <p:control spid="7173" name="HTMLOption4" r:id="rId6" imgW="137160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8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2348880"/>
          <a:ext cx="8136904" cy="2103120"/>
        </p:xfrm>
        <a:graphic>
          <a:graphicData uri="http://schemas.openxmlformats.org/drawingml/2006/table">
            <a:tbl>
              <a:tblPr/>
              <a:tblGrid>
                <a:gridCol w="4068452"/>
                <a:gridCol w="406845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Избегаете ли вы вступать в беседу с неизвестным или малознакомым человеком, даже когда он стремится к этому?</a:t>
                      </a:r>
                      <a:endParaRPr lang="ru-RU" sz="20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почти</a:t>
                      </a: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всегда</a:t>
                      </a:r>
                      <a:b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большинстве случаев</a:t>
                      </a:r>
                      <a:b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иногда</a:t>
                      </a: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редко</a:t>
                      </a: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почти</a:t>
                      </a: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никогда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p:control spid="6145" name="DefaultOcx" r:id="rId2" imgW="1371600" imgH="304920"/>
      <p:control spid="6146" name="HTMLOption1" r:id="rId3" imgW="1371600" imgH="304920"/>
      <p:control spid="6147" name="HTMLOption2" r:id="rId4" imgW="1371600" imgH="304920"/>
      <p:control spid="6148" name="HTMLOption3" r:id="rId5" imgW="1371600" imgH="304920"/>
      <p:control spid="6149" name="HTMLOption4" r:id="rId6" imgW="137160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8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2204864"/>
          <a:ext cx="8712968" cy="2414270"/>
        </p:xfrm>
        <a:graphic>
          <a:graphicData uri="http://schemas.openxmlformats.org/drawingml/2006/table">
            <a:tbl>
              <a:tblPr/>
              <a:tblGrid>
                <a:gridCol w="4356484"/>
                <a:gridCol w="435648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Имеете ли вы привычку перебивать собеседника?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всегда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большинстве случаев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иногда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редко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никогда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p:control spid="8193" name="DefaultOcx" r:id="rId2" imgW="1371600" imgH="304920"/>
      <p:control spid="8194" name="HTMLOption1" r:id="rId3" imgW="1371600" imgH="304920"/>
      <p:control spid="8195" name="HTMLOption2" r:id="rId4" imgW="1371600" imgH="304920"/>
      <p:control spid="8196" name="HTMLOption3" r:id="rId5" imgW="1371600" imgH="304920"/>
      <p:control spid="8197" name="HTMLOption4" r:id="rId6" imgW="137160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8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2" y="1988840"/>
          <a:ext cx="8280920" cy="2069402"/>
        </p:xfrm>
        <a:graphic>
          <a:graphicData uri="http://schemas.openxmlformats.org/drawingml/2006/table">
            <a:tbl>
              <a:tblPr/>
              <a:tblGrid>
                <a:gridCol w="4140460"/>
                <a:gridCol w="41404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Делаете ли вид, что внимательно слушаете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 сами в это время думаете о другом?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почти</a:t>
                      </a: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всегда</a:t>
                      </a:r>
                      <a:b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большинстве случаев</a:t>
                      </a:r>
                      <a:b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иногда</a:t>
                      </a: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редко</a:t>
                      </a: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4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почти</a:t>
                      </a:r>
                      <a:r>
                        <a:rPr lang="ru-RU" sz="24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никогда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p:control spid="5121" name="DefaultOcx" r:id="rId2" imgW="1371600" imgH="304920"/>
      <p:control spid="5122" name="HTMLOption1" r:id="rId3" imgW="1371600" imgH="304920"/>
      <p:control spid="5123" name="HTMLOption2" r:id="rId4" imgW="1371600" imgH="304920"/>
      <p:control spid="5124" name="HTMLOption3" r:id="rId5" imgW="1371600" imgH="304920"/>
      <p:control spid="5125" name="HTMLOption4" r:id="rId6" imgW="137160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8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51520" y="2204864"/>
          <a:ext cx="9144000" cy="2414270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Меняется ли ваш тон, голос, выражение лица, лексикон в зависимости от того, кто ваш собеседник?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всегда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большинстве случаев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иногда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редко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никогда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p:control spid="4097" name="DefaultOcx" r:id="rId2" imgW="1371600" imgH="304920"/>
      <p:control spid="4098" name="HTMLOption1" r:id="rId3" imgW="1371600" imgH="304920"/>
      <p:control spid="4099" name="HTMLOption2" r:id="rId4" imgW="1371600" imgH="304920"/>
      <p:control spid="4100" name="HTMLOption3" r:id="rId5" imgW="1371600" imgH="304920"/>
      <p:control spid="4101" name="HTMLOption4" r:id="rId6" imgW="137160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фон\01 (1).jpg"/>
          <p:cNvPicPr>
            <a:picLocks noChangeAspect="1" noChangeArrowheads="1"/>
          </p:cNvPicPr>
          <p:nvPr/>
        </p:nvPicPr>
        <p:blipFill>
          <a:blip r:embed="rId8" cstate="print">
            <a:lum bright="20000"/>
          </a:blip>
          <a:srcRect b="5547"/>
          <a:stretch>
            <a:fillRect/>
          </a:stretch>
        </p:blipFill>
        <p:spPr bwMode="auto">
          <a:xfrm>
            <a:off x="0" y="0"/>
            <a:ext cx="9150448" cy="6858000"/>
          </a:xfrm>
          <a:prstGeom prst="rect">
            <a:avLst/>
          </a:prstGeom>
          <a:noFill/>
        </p:spPr>
      </p:pic>
      <p:pic>
        <p:nvPicPr>
          <p:cNvPr id="1028" name="Picture 4" descr="F:\Фото\ДЛЯ КОНФЕРЕНЦИИ\Ученики\iss1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7856" y="0"/>
            <a:ext cx="1296144" cy="104037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7544" y="2204864"/>
          <a:ext cx="8856984" cy="2422525"/>
        </p:xfrm>
        <a:graphic>
          <a:graphicData uri="http://schemas.openxmlformats.org/drawingml/2006/table">
            <a:tbl>
              <a:tblPr/>
              <a:tblGrid>
                <a:gridCol w="4428492"/>
                <a:gridCol w="442849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Меняете ли вы тему разговора, если </a:t>
                      </a:r>
                      <a:endParaRPr lang="ru-RU" sz="2800" b="1" dirty="0" smtClean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собеседник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коснулся щекотливой для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вас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темы?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 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всегда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в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большинстве случаев</a:t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 иногда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 редко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28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 почти</a:t>
                      </a:r>
                      <a:r>
                        <a:rPr lang="ru-RU" sz="28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никогда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p:control spid="3073" name="DefaultOcx" r:id="rId2" imgW="1371600" imgH="304920"/>
      <p:control spid="3074" name="HTMLOption1" r:id="rId3" imgW="1371600" imgH="304920"/>
      <p:control spid="3075" name="HTMLOption2" r:id="rId4" imgW="1371600" imgH="304920"/>
      <p:control spid="3076" name="HTMLOption3" r:id="rId5" imgW="1371600" imgH="304920"/>
      <p:control spid="3077" name="HTMLOption4" r:id="rId6" imgW="1371600" imgH="3049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357</Words>
  <Application>Microsoft Office PowerPoint</Application>
  <PresentationFormat>On-screen Show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5</cp:revision>
  <dcterms:created xsi:type="dcterms:W3CDTF">2015-07-25T18:23:06Z</dcterms:created>
  <dcterms:modified xsi:type="dcterms:W3CDTF">2015-07-25T18:55:48Z</dcterms:modified>
</cp:coreProperties>
</file>