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8" r:id="rId5"/>
    <p:sldId id="267" r:id="rId6"/>
    <p:sldId id="266" r:id="rId7"/>
    <p:sldId id="265" r:id="rId8"/>
    <p:sldId id="271" r:id="rId9"/>
    <p:sldId id="264" r:id="rId10"/>
    <p:sldId id="269" r:id="rId11"/>
    <p:sldId id="270" r:id="rId12"/>
    <p:sldId id="263" r:id="rId13"/>
    <p:sldId id="272" r:id="rId14"/>
    <p:sldId id="262" r:id="rId15"/>
    <p:sldId id="273" r:id="rId16"/>
    <p:sldId id="274" r:id="rId17"/>
    <p:sldId id="275" r:id="rId18"/>
    <p:sldId id="276" r:id="rId19"/>
    <p:sldId id="260" r:id="rId20"/>
    <p:sldId id="2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EFF2-E8FE-49BE-828E-777703BE8975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68323-4599-4326-ACB3-79C06E595C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syha.net/index.php/spisok/sostradanie" TargetMode="External"/><Relationship Id="rId5" Type="http://schemas.openxmlformats.org/officeDocument/2006/relationships/hyperlink" Target="http://900igr.net/kartinki/literatura/Pesy-Ostrovskogo/002-Rol-muzyki-v-pesakh-A.N.Ostrovskogo.html" TargetMode="External"/><Relationship Id="rId4" Type="http://schemas.openxmlformats.org/officeDocument/2006/relationships/hyperlink" Target="http://hr-portal.ru/tool/oprosnik-umeyu-li-ya-soperezhiva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355976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34978" y="1268181"/>
            <a:ext cx="73468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solidFill>
                  <a:srgbClr val="C00000"/>
                </a:solidFill>
                <a:latin typeface="Trebuchet MS" pitchFamily="34" charset="0"/>
              </a:rPr>
              <a:t>Умею ли я сопереживать?</a:t>
            </a:r>
            <a:endParaRPr kumimoji="0" lang="ru-RU" sz="6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276872"/>
            <a:ext cx="2304256" cy="18495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218" y="4005064"/>
            <a:ext cx="908248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Презентация  для занятий по дополнительной общеобразовательной программе</a:t>
            </a:r>
            <a:endParaRPr lang="ru-RU" sz="2000" dirty="0"/>
          </a:p>
          <a:p>
            <a:pPr algn="ctr"/>
            <a:r>
              <a:rPr lang="ru-RU" sz="2000" dirty="0"/>
              <a:t>«</a:t>
            </a:r>
            <a:r>
              <a:rPr lang="ru-RU" sz="2000" b="1" dirty="0"/>
              <a:t>Преодолевая трудности общения</a:t>
            </a:r>
            <a:r>
              <a:rPr lang="ru-RU" sz="2000" b="1" dirty="0" smtClean="0"/>
              <a:t>»</a:t>
            </a:r>
          </a:p>
          <a:p>
            <a:pPr algn="ctr"/>
            <a:r>
              <a:rPr lang="ru-RU" sz="2000" b="1" dirty="0" smtClean="0"/>
              <a:t>Тема 1/7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-6448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3359" y="1196752"/>
            <a:ext cx="9130641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22. Плакать от счастья глупо.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23. Я способен полностью разделить интересы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лучшим другом и жить его жизнью.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24. Мне редко встречались люди, которых я понимал бы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без лишних слов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980728"/>
            <a:ext cx="750083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25. Я невольно или из любопытства часто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подслушиваю разговоры посторонних людей.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26. Я могу оставаться спокойным, даже если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вокруг меня волнуются.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27. Мне проще подсознательно почувствовать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сущность человека, чем понять его,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«разложив по полочкам».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55211" y="1196752"/>
            <a:ext cx="8688789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28. Я </a:t>
            </a:r>
            <a:r>
              <a:rPr lang="ru-RU" sz="2800" b="1" dirty="0">
                <a:solidFill>
                  <a:srgbClr val="002060"/>
                </a:solidFill>
              </a:rPr>
              <a:t>спокойно отношусь к мелким неприятностям,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которые </a:t>
            </a:r>
            <a:r>
              <a:rPr lang="ru-RU" sz="2800" b="1" dirty="0">
                <a:solidFill>
                  <a:srgbClr val="002060"/>
                </a:solidFill>
              </a:rPr>
              <a:t>случаются у кого-либо из членов семьи.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29. Мне </a:t>
            </a:r>
            <a:r>
              <a:rPr lang="ru-RU" sz="2800" b="1" dirty="0">
                <a:solidFill>
                  <a:srgbClr val="002060"/>
                </a:solidFill>
              </a:rPr>
              <a:t>было бы трудно задушевно, доверительно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беседовать </a:t>
            </a:r>
            <a:r>
              <a:rPr lang="ru-RU" sz="2800" b="1" dirty="0">
                <a:solidFill>
                  <a:srgbClr val="002060"/>
                </a:solidFill>
              </a:rPr>
              <a:t>с настороженным, замкнутым человеком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30. У </a:t>
            </a:r>
            <a:r>
              <a:rPr lang="ru-RU" sz="2800" b="1" dirty="0">
                <a:solidFill>
                  <a:srgbClr val="002060"/>
                </a:solidFill>
              </a:rPr>
              <a:t>меня творческая натура - поэтическая,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художественная</a:t>
            </a:r>
            <a:r>
              <a:rPr lang="ru-RU" sz="2800" b="1" dirty="0">
                <a:solidFill>
                  <a:srgbClr val="002060"/>
                </a:solidFill>
              </a:rPr>
              <a:t>, артистичная.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-6448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836712"/>
            <a:ext cx="8225329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31. Я без особого любопытства выслушиваю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исповеди новых знакомых.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32. Я расстраиваюсь, если вижу плачущего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человека.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33. Мое мышление больше отличается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конкретностью, строгостью,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последовательностью, чем интуицией.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55880" y="1340768"/>
            <a:ext cx="85881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34. Когда друзья начинают говорить 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своих неприятностях, я предпочитаю перевести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разговор на другую тему.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35. Я обычно воздерживаюсь от расспросов,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вижу, что у кого-то из моих близких проблемы.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36. Мне трудно понять, почему пустяки могут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 сильно огорчать людей.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620688"/>
            <a:ext cx="8987717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Ключ к тесту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Поставьте себе по одному баллу: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каждый ответ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«да»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вопросы 1, 4, 5, 6, 7, 8, 9, 12, 15, 18, 19, 20, 21,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25, 27, 30, 32;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ответ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«нет»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вопросы 2, 3, 10, 11, 13, 14, 16,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17, 22, 23, 24, 26, 28, 29, 31, 32, 33, 34, 35, 36.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Подсчитав количество баллов,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 определите свой уровень эмпатии.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95536" y="1412776"/>
            <a:ext cx="842897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30-36 баллов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высокий уровень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(отличная способность человека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создавать атмосферу открытости, доверительности,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задушевности,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понимать другого на основе сопереживания,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постановки себя на место партнера,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направлять свое внимание на сущность человека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его состояния, проблемы, поведение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404664"/>
            <a:ext cx="35809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Уровни эмпатии: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773397"/>
            <a:ext cx="958692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21-29 баллов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средний уровень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(достаточно развитая способность сопереживать,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сочувствовать эмоциональным и физическим состояниям,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понимать внутренний мир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прогнозировать поведение человека)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27584" y="2348880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0-20 баллов </a:t>
            </a:r>
            <a:r>
              <a:rPr lang="ru-RU" sz="2800" b="1" dirty="0">
                <a:solidFill>
                  <a:srgbClr val="002060"/>
                </a:solidFill>
              </a:rPr>
              <a:t>- низкий уровень способности сопереживать, сочувствовать эмоциональным и физическим состояниям, понимать внутренний мир и прогнозировать поведение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5048" y="256490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Главное —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не бояться быть человеком, способным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к состраданию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3528" y="1124744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Сострадание  это </a:t>
            </a:r>
            <a:r>
              <a:rPr lang="ru-RU" sz="2800" b="1" dirty="0">
                <a:solidFill>
                  <a:srgbClr val="002060"/>
                </a:solidFill>
              </a:rPr>
              <a:t>очень глубокодуховное </a:t>
            </a:r>
            <a:r>
              <a:rPr lang="ru-RU" sz="2800" b="1" dirty="0" smtClean="0">
                <a:solidFill>
                  <a:srgbClr val="002060"/>
                </a:solidFill>
              </a:rPr>
              <a:t>чувство </a:t>
            </a:r>
            <a:r>
              <a:rPr lang="ru-RU" sz="2800" b="1" dirty="0" smtClean="0">
                <a:solidFill>
                  <a:srgbClr val="002060"/>
                </a:solidFill>
              </a:rPr>
              <a:t>, это работа души.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Сострадание </a:t>
            </a:r>
            <a:r>
              <a:rPr lang="ru-RU" sz="2800" b="1" dirty="0">
                <a:solidFill>
                  <a:srgbClr val="002060"/>
                </a:solidFill>
              </a:rPr>
              <a:t>— это некий толчок к оказанию помощи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3645024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К</a:t>
            </a:r>
            <a:r>
              <a:rPr lang="ru-RU" sz="2800" b="1" dirty="0" smtClean="0">
                <a:solidFill>
                  <a:srgbClr val="002060"/>
                </a:solidFill>
              </a:rPr>
              <a:t> состраданию </a:t>
            </a:r>
            <a:r>
              <a:rPr lang="ru-RU" sz="2800" b="1" dirty="0" smtClean="0">
                <a:solidFill>
                  <a:srgbClr val="002060"/>
                </a:solidFill>
              </a:rPr>
              <a:t>способен человек, в жизни которого  </a:t>
            </a:r>
            <a:r>
              <a:rPr lang="ru-RU" sz="2800" b="1" dirty="0">
                <a:solidFill>
                  <a:srgbClr val="002060"/>
                </a:solidFill>
              </a:rPr>
              <a:t>присутствует душевное равновесие.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404664"/>
            <a:ext cx="5045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Высказывания  для осуждения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31640" y="263691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4"/>
              </a:rPr>
              <a:t>http://hr-portal.ru/tool/oprosnik-umeyu-li-ya-soperezhivat</a:t>
            </a:r>
            <a:r>
              <a:rPr lang="ru-RU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7744" y="1556792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3789040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403648" y="3212976"/>
            <a:ext cx="5436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6"/>
              </a:rPr>
              <a:t>http://www.psyha.net/index.php/spisok/sostradanie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14500" y="3332607"/>
          <a:ext cx="5715000" cy="192786"/>
        </p:xfrm>
        <a:graphic>
          <a:graphicData uri="http://schemas.openxmlformats.org/drawingml/2006/table">
            <a:tbl>
              <a:tblPr/>
              <a:tblGrid>
                <a:gridCol w="5715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48680"/>
            <a:ext cx="80549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Тест «Умею ли я сопереживать»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представленные ниже вопросы следует дать ответ «да» или «нет».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613704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меня есть привычка внимательно изучать лица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поведение людей, чтобы понять их характер, наклонности, способности.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Если окружающие проявляют признаки нервозности,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обычно остаюсь спокойным.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Я склонен больше доверять логическим доводам, чем интуиции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0182" y="1484784"/>
            <a:ext cx="879381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Я считаю вполне уместным для себя интересоваться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домашними проблемами сослуживцев.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Я могу легко войти в доверие к человеку,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потребуется.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Обычно я с первой же встречи угадываю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«родственную душу» в новом человеке.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3863" y="620688"/>
            <a:ext cx="8930137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Я из любопытства обычно завожу разговор о жизни,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работе, политике со случайными попутчиками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поезде, самолете.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Я теряю душевное равновесие, если окружающие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чем-то угнетены.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Моя интуиция - более надежное средство понимания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окружающих, чем знания или опыт.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945310"/>
            <a:ext cx="938744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Проявлять любопытство к внутреннему миру другого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человека- бестактно.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Часто своими высказываниями я обижаю близких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мне людей, не замечая того.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 Я легко могу представить себя каким-либо животным,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ощутить его повадки и характер.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77277" y="980728"/>
            <a:ext cx="8866723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13. Я редко рассуждаю о причинах поступков людей,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которые имеют ко мне непосредственное отношение.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14. Я редко принимаю близко к сердцу проблемы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своих друзей.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15. Обычно за насколько дней я чувствую: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что-то должно случиться с близким мне человеком,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ожидания оправдываются.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-6448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9552" y="1124744"/>
            <a:ext cx="7902163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16. В общении с деловыми партнерами обычно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стараюсь избегать разговоров о личном.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17. Иногда близкие упрекают меня в черствости,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отсутствии внимания к ним.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18. Мне легко удается копировать интонацию,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мимику людей, подражая им.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5848" y="188640"/>
            <a:ext cx="1368152" cy="109817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544" y="1124744"/>
            <a:ext cx="8127931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19. Мой любопытный взгляд часто смущает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собеседников.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20. Чужой смех обычно заражает меня.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21. Часто, действуя наугад, я, тем не менее,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нахожу правильный подход к человеку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855</Words>
  <Application>Microsoft Office PowerPoint</Application>
  <PresentationFormat>On-screen Show (4:3)</PresentationFormat>
  <Paragraphs>158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2015-07-25T19:13:24Z</dcterms:created>
  <dcterms:modified xsi:type="dcterms:W3CDTF">2015-07-25T19:59:19Z</dcterms:modified>
</cp:coreProperties>
</file>