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8" r:id="rId5"/>
    <p:sldId id="269" r:id="rId6"/>
    <p:sldId id="267" r:id="rId7"/>
    <p:sldId id="266" r:id="rId8"/>
    <p:sldId id="265" r:id="rId9"/>
    <p:sldId id="264" r:id="rId10"/>
    <p:sldId id="263" r:id="rId11"/>
    <p:sldId id="272" r:id="rId12"/>
    <p:sldId id="271" r:id="rId13"/>
    <p:sldId id="270" r:id="rId14"/>
    <p:sldId id="273" r:id="rId15"/>
    <p:sldId id="274" r:id="rId16"/>
    <p:sldId id="26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B40-7030-4DE3-B3B7-60EA51745CDC}" type="datetimeFigureOut">
              <a:rPr lang="ru-RU" smtClean="0"/>
              <a:pPr/>
              <a:t>26.07.2015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A2EA-F448-413F-ACD6-17E980C2D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B40-7030-4DE3-B3B7-60EA51745CDC}" type="datetimeFigureOut">
              <a:rPr lang="ru-RU" smtClean="0"/>
              <a:pPr/>
              <a:t>26.07.2015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A2EA-F448-413F-ACD6-17E980C2D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B40-7030-4DE3-B3B7-60EA51745CDC}" type="datetimeFigureOut">
              <a:rPr lang="ru-RU" smtClean="0"/>
              <a:pPr/>
              <a:t>26.07.2015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A2EA-F448-413F-ACD6-17E980C2D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B40-7030-4DE3-B3B7-60EA51745CDC}" type="datetimeFigureOut">
              <a:rPr lang="ru-RU" smtClean="0"/>
              <a:pPr/>
              <a:t>26.07.2015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A2EA-F448-413F-ACD6-17E980C2D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B40-7030-4DE3-B3B7-60EA51745CDC}" type="datetimeFigureOut">
              <a:rPr lang="ru-RU" smtClean="0"/>
              <a:pPr/>
              <a:t>26.07.2015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A2EA-F448-413F-ACD6-17E980C2D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B40-7030-4DE3-B3B7-60EA51745CDC}" type="datetimeFigureOut">
              <a:rPr lang="ru-RU" smtClean="0"/>
              <a:pPr/>
              <a:t>26.07.2015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A2EA-F448-413F-ACD6-17E980C2D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B40-7030-4DE3-B3B7-60EA51745CDC}" type="datetimeFigureOut">
              <a:rPr lang="ru-RU" smtClean="0"/>
              <a:pPr/>
              <a:t>26.07.2015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A2EA-F448-413F-ACD6-17E980C2D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B40-7030-4DE3-B3B7-60EA51745CDC}" type="datetimeFigureOut">
              <a:rPr lang="ru-RU" smtClean="0"/>
              <a:pPr/>
              <a:t>26.07.2015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A2EA-F448-413F-ACD6-17E980C2D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B40-7030-4DE3-B3B7-60EA51745CDC}" type="datetimeFigureOut">
              <a:rPr lang="ru-RU" smtClean="0"/>
              <a:pPr/>
              <a:t>26.07.2015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A2EA-F448-413F-ACD6-17E980C2D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B40-7030-4DE3-B3B7-60EA51745CDC}" type="datetimeFigureOut">
              <a:rPr lang="ru-RU" smtClean="0"/>
              <a:pPr/>
              <a:t>26.07.2015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A2EA-F448-413F-ACD6-17E980C2D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B40-7030-4DE3-B3B7-60EA51745CDC}" type="datetimeFigureOut">
              <a:rPr lang="ru-RU" smtClean="0"/>
              <a:pPr/>
              <a:t>26.07.2015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A2EA-F448-413F-ACD6-17E980C2D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FEB40-7030-4DE3-B3B7-60EA51745CDC}" type="datetimeFigureOut">
              <a:rPr lang="ru-RU" smtClean="0"/>
              <a:pPr/>
              <a:t>26.07.2015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FA2EA-F448-413F-ACD6-17E980C2D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llpps.ru/wallpapers/3d/491.html" TargetMode="External"/><Relationship Id="rId7" Type="http://schemas.openxmlformats.org/officeDocument/2006/relationships/hyperlink" Target="http://www.grandars.ru/college/psihologiya/emocii-i-chuvstva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syworld.ru/for-students/cards/general-psychology/978-2010-11-30-15-13-16.html" TargetMode="External"/><Relationship Id="rId5" Type="http://schemas.openxmlformats.org/officeDocument/2006/relationships/hyperlink" Target="http://womanadvice.ru/vidy-emociy" TargetMode="External"/><Relationship Id="rId4" Type="http://schemas.openxmlformats.org/officeDocument/2006/relationships/hyperlink" Target="https://yandex.ru/images/search?img_url=http://nl.toluna.com/dpolls_images/2012/05/01/0a285201-b8ea-4d68-b6b3-f935310f32f9.png&amp;_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116732" y="0"/>
            <a:ext cx="9297244" cy="696004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-396552" y="3645024"/>
            <a:ext cx="95405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000" dirty="0" smtClean="0">
                <a:solidFill>
                  <a:srgbClr val="002060"/>
                </a:solidFill>
              </a:rPr>
              <a:t>Презентация  для занятий по дополнительной общеобразовательной программе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«</a:t>
            </a:r>
            <a:r>
              <a:rPr lang="ru-RU" sz="2000" b="1" dirty="0" smtClean="0">
                <a:solidFill>
                  <a:srgbClr val="002060"/>
                </a:solidFill>
              </a:rPr>
              <a:t>Преодолевая трудности общения»</a:t>
            </a: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Тема </a:t>
            </a:r>
            <a:r>
              <a:rPr lang="ru-RU" sz="2000" b="1" dirty="0" smtClean="0">
                <a:solidFill>
                  <a:srgbClr val="002060"/>
                </a:solidFill>
              </a:rPr>
              <a:t>2/12</a:t>
            </a:r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5657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 smtClean="0"/>
              <a:t>Шайдурова Валентина Федоровна</a:t>
            </a:r>
          </a:p>
          <a:p>
            <a:pPr algn="r"/>
            <a:r>
              <a:rPr lang="ru-RU" b="1" dirty="0" smtClean="0"/>
              <a:t>Учитель английского языка</a:t>
            </a:r>
          </a:p>
          <a:p>
            <a:pPr algn="r"/>
            <a:r>
              <a:rPr lang="ru-RU" b="1" dirty="0" smtClean="0"/>
              <a:t>ГБОУ «Школа №106»</a:t>
            </a:r>
          </a:p>
          <a:p>
            <a:pPr algn="r"/>
            <a:r>
              <a:rPr lang="ru-RU" b="1" dirty="0" smtClean="0"/>
              <a:t>Санкт-Петербург</a:t>
            </a:r>
          </a:p>
        </p:txBody>
      </p:sp>
      <p:sp>
        <p:nvSpPr>
          <p:cNvPr id="7" name="Rectangle 6"/>
          <p:cNvSpPr/>
          <p:nvPr/>
        </p:nvSpPr>
        <p:spPr>
          <a:xfrm>
            <a:off x="2123728" y="1772816"/>
            <a:ext cx="433804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Эмоции. </a:t>
            </a:r>
          </a:p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Виды </a:t>
            </a:r>
            <a:r>
              <a:rPr lang="ru-RU" sz="54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эмоций</a:t>
            </a:r>
          </a:p>
        </p:txBody>
      </p:sp>
      <p:pic>
        <p:nvPicPr>
          <p:cNvPr id="8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pic>
        <p:nvPicPr>
          <p:cNvPr id="9" name="Picture 2" descr="http://im2.medkrug.ru/web/resized/29/8a/100_100_1_226b12c5005685843e91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1988840"/>
            <a:ext cx="95250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-8084"/>
            <a:ext cx="9297244" cy="6960044"/>
          </a:xfrm>
          <a:prstGeom prst="rect">
            <a:avLst/>
          </a:prstGeom>
          <a:noFill/>
        </p:spPr>
      </p:pic>
      <p:pic>
        <p:nvPicPr>
          <p:cNvPr id="4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115616" y="980728"/>
            <a:ext cx="4901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Виды отрицательных эмоций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9124" y="1916832"/>
            <a:ext cx="8914876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Отвращение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вызывается обстоятельствами,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предметами, людьми соприкосновение с которыми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вызывает резкое противоречие с нравственными,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эстетическими, идеологическими принципами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человека.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сочетании с гневом в межличностных отношениях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может провоцировать агрессию.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-8084"/>
            <a:ext cx="9297244" cy="6960044"/>
          </a:xfrm>
          <a:prstGeom prst="rect">
            <a:avLst/>
          </a:prstGeom>
          <a:noFill/>
        </p:spPr>
      </p:pic>
      <p:pic>
        <p:nvPicPr>
          <p:cNvPr id="4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043608" y="1412776"/>
            <a:ext cx="4901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Виды отрицательных эмоций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23528" y="2206025"/>
            <a:ext cx="8006936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Презрение – порождается разногласием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жизненных установках человека с поведением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жизненной позицией другого человека.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297244" cy="6960044"/>
          </a:xfrm>
          <a:prstGeom prst="rect">
            <a:avLst/>
          </a:prstGeom>
          <a:noFill/>
        </p:spPr>
      </p:pic>
      <p:pic>
        <p:nvPicPr>
          <p:cNvPr id="4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187624" y="1340768"/>
            <a:ext cx="55807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Виды отрицательных эмоций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1918574"/>
            <a:ext cx="935640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Страх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появляется при получении информации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 возможной угрозе благосостоянию.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Может вызываться не реальной опасностью,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 воображаемой, этим и отличается от эмоции страдания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297244" cy="6960044"/>
          </a:xfrm>
          <a:prstGeom prst="rect">
            <a:avLst/>
          </a:prstGeom>
          <a:noFill/>
        </p:spPr>
      </p:pic>
      <p:pic>
        <p:nvPicPr>
          <p:cNvPr id="4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95536" y="2636912"/>
            <a:ext cx="7995715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6. Стыд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появляется при осознании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несоответствия своих поступков,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помыслов нормам общепринятой морали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или собственным установкам.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2276872"/>
            <a:ext cx="55807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Виды отрицательных эмоций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153244" y="0"/>
            <a:ext cx="9297244" cy="6960044"/>
          </a:xfrm>
          <a:prstGeom prst="rect">
            <a:avLst/>
          </a:prstGeom>
          <a:noFill/>
        </p:spPr>
      </p:pic>
      <p:pic>
        <p:nvPicPr>
          <p:cNvPr id="4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23528" y="2276872"/>
            <a:ext cx="184731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97915" y="2204864"/>
            <a:ext cx="864608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Удивление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является нейтральной эмоцией,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 является невероятно сильной по воздействию,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блокируя все предыдущие эмоции.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Вызывается удивление в результате неожиданного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развития обстоятельств, может переходить в интерес.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297244" cy="6960044"/>
          </a:xfrm>
          <a:prstGeom prst="rect">
            <a:avLst/>
          </a:prstGeom>
          <a:noFill/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23528" y="2276872"/>
            <a:ext cx="184731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26660" y="1844824"/>
            <a:ext cx="901734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моции необходимы человеку,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их дефицит (как положительных, так и отрицательных)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обычно восполняют с помощью фильмов, книг,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занятий спортом.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Поэтому пытаясь контролировать собственные эмоции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нужно стремиться не к бесчувственности,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к способности трезво размышлять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любых жизненных ситуациях.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AutoShape 3" descr="https://im2-tub-ru.yandex.net/i?id=84e057fcfcadf47059d7594837869feb&amp;n=33&amp;h=17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9" name="AutoShape 5" descr="https://im2-tub-ru.yandex.net/i?id=84e057fcfcadf47059d7594837869feb&amp;n=33&amp;h=17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2" descr="http://im2.medkrug.ru/web/resized/29/8a/100_100_1_226b12c5005685843e9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260648"/>
            <a:ext cx="2016224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32341"/>
            <a:ext cx="9117732" cy="6825659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971600" y="4005064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http://www.wallpps.ru/wallpapers/3d/491.html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2195736" y="1196752"/>
            <a:ext cx="3391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Источники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4581128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https://yandex.ru/images/search?img_url=http%3A%2F%2Fnl.toluna.com%2Fdpolls_images%2F2012%2F05%2F01%2F0a285201-b8ea-4d68-b6b3-f935310f32f9.png&amp;_</a:t>
            </a:r>
            <a:r>
              <a:rPr lang="en-US" dirty="0" smtClean="0"/>
              <a:t>=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1043608" y="3501008"/>
            <a:ext cx="4248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>
                <a:hlinkClick r:id="rId5"/>
              </a:rPr>
              <a:t>http://womanadvice.ru/vidy-emociy</a:t>
            </a:r>
            <a:r>
              <a:rPr lang="ru-RU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971600" y="2060848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>
                <a:hlinkClick r:id="rId6"/>
              </a:rPr>
              <a:t>http://www.psyworld.ru/for-students/cards/general-psychology/978-2010-11-30-15-13-16.html</a:t>
            </a:r>
            <a:r>
              <a:rPr lang="ru-RU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971600" y="2996952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>
                <a:hlinkClick r:id="rId7"/>
              </a:rPr>
              <a:t>http://www.grandars.ru/college/psihologiya/emocii-i-chuvstva.html</a:t>
            </a:r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0" y="-8084"/>
            <a:ext cx="9297244" cy="6960044"/>
          </a:xfrm>
          <a:prstGeom prst="rect">
            <a:avLst/>
          </a:prstGeom>
          <a:noFill/>
        </p:spPr>
      </p:pic>
      <p:pic>
        <p:nvPicPr>
          <p:cNvPr id="10242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51520" y="1268760"/>
            <a:ext cx="56521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Ежедневно человек переживает различные виды эмоций и чувств. 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20" y="2348880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Чувство -  отношение </a:t>
            </a:r>
            <a:r>
              <a:rPr lang="ru-RU" sz="2400" b="1" dirty="0">
                <a:solidFill>
                  <a:srgbClr val="002060"/>
                </a:solidFill>
              </a:rPr>
              <a:t>человека к различным явлениям и предметам действительности.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Эмоции </a:t>
            </a:r>
            <a:r>
              <a:rPr lang="ru-RU" sz="2400" b="1" dirty="0">
                <a:solidFill>
                  <a:srgbClr val="002060"/>
                </a:solidFill>
              </a:rPr>
              <a:t>– это реакции человека на различные раздражители, грубо говоря, это частный вариант чувств.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548680"/>
            <a:ext cx="33522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Чувства и эмоции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201056" cy="6888036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260648"/>
            <a:ext cx="62281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Классификация </a:t>
            </a:r>
            <a:r>
              <a:rPr lang="ru-RU" sz="2400" b="1" dirty="0">
                <a:solidFill>
                  <a:srgbClr val="C00000"/>
                </a:solidFill>
              </a:rPr>
              <a:t>видов эмоций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по </a:t>
            </a:r>
            <a:r>
              <a:rPr lang="ru-RU" sz="2400" b="1" dirty="0">
                <a:solidFill>
                  <a:srgbClr val="C00000"/>
                </a:solidFill>
              </a:rPr>
              <a:t>отношению к различным сферам </a:t>
            </a:r>
            <a:r>
              <a:rPr lang="ru-RU" sz="2400" b="1" dirty="0" smtClean="0">
                <a:solidFill>
                  <a:srgbClr val="C00000"/>
                </a:solidFill>
              </a:rPr>
              <a:t>жизни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4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1071801"/>
            <a:ext cx="8348952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Высшие.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Отвечают высшим социальным потребностям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любовь к Родине, своему народу, другим людям.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Моральные.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Чувства, испытываемые к обществу,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самому себе – дружба, совесть, любовь и другие эмоции,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отвечающие за межличностные отношения.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Практические.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Возникают в процессе трудовой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деятельности, связаны с ее успешностью и не успешностью.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Интеллектуальные.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Появляющиес я при умственной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деятельности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стабильные и устойчивые чувства.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Такие как любознательность, удивление,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радость познания истины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-8084"/>
            <a:ext cx="9297244" cy="6960044"/>
          </a:xfrm>
          <a:prstGeom prst="rect">
            <a:avLst/>
          </a:prstGeom>
          <a:noFill/>
        </p:spPr>
      </p:pic>
      <p:pic>
        <p:nvPicPr>
          <p:cNvPr id="3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899592" y="332656"/>
            <a:ext cx="46129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Основные функции эмоций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579358"/>
            <a:ext cx="8639032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Мотивационно-регулирующая.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Эта функция выражается в том, что эмоции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часто являются побуждающим фактором,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моделируют поведение человека.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Коммуникативная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внешнее выражение эмоций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помогает человеку общаться с другими людьми.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Сигнальная.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Эмоция, реакция на раздражители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дает человеку возможность понять, какие из потребностей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требуется удовлетворять в первую очередь.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Защитная функция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позволяет среагировать на опасность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спасти человека от неприятностей.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297244" cy="6858000"/>
          </a:xfrm>
          <a:prstGeom prst="rect">
            <a:avLst/>
          </a:prstGeom>
          <a:noFill/>
        </p:spPr>
      </p:pic>
      <p:pic>
        <p:nvPicPr>
          <p:cNvPr id="3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331640" y="1268760"/>
            <a:ext cx="5019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Виды положительных эмоций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95536" y="2480996"/>
            <a:ext cx="8390695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Интерес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состояние, помогающее развитию умений, навыков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приобретению новых знаний.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AutoShape 3" descr="http://www.russian-money.ru/%28X%281%29S%28w1jmme45v3vwxz551t1ffbil%29%29/UsersImages/Forum/f0b52999a6f7e89c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3" name="AutoShape 5" descr="http://www.russian-money.ru/%28X%281%29S%28w1jmme45v3vwxz551t1ffbil%29%29/UsersImages/Forum/f0b52999a6f7e89c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5" name="AutoShape 7" descr="http://www.russian-money.ru/%28X%281%29S%28w1jmme45v3vwxz551t1ffbil%29%29/UsersImages/Forum/f0b52999a6f7e89c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-8084"/>
            <a:ext cx="9297244" cy="6960044"/>
          </a:xfrm>
          <a:prstGeom prst="rect">
            <a:avLst/>
          </a:prstGeom>
          <a:noFill/>
        </p:spPr>
      </p:pic>
      <p:pic>
        <p:nvPicPr>
          <p:cNvPr id="3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33282" y="1700808"/>
            <a:ext cx="8710718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Радость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состояние, свидетельствующее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 возможности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наиболее полно удовлетворить одну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из своих актуальных потребностей.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тем это ощущение ярче,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чем меньше была вероятность получения желаемого.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Порой радость может перерастать в восторг,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эйфорию, ликование.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1196752"/>
            <a:ext cx="5019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Виды положительных эмоций 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297244" cy="6960044"/>
          </a:xfrm>
          <a:prstGeom prst="rect">
            <a:avLst/>
          </a:prstGeom>
          <a:noFill/>
        </p:spPr>
      </p:pic>
      <p:pic>
        <p:nvPicPr>
          <p:cNvPr id="3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25367" y="1700808"/>
            <a:ext cx="881863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Симпатия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может основываться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общих интересах и увлечении.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 чувство при определенных обстоятельствах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может развиться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восхищение, дружбу, любовь,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уважение, доверие.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1196752"/>
            <a:ext cx="57190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Виды положительных эмоций 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-8084"/>
            <a:ext cx="9297244" cy="6960044"/>
          </a:xfrm>
          <a:prstGeom prst="rect">
            <a:avLst/>
          </a:prstGeom>
          <a:noFill/>
        </p:spPr>
      </p:pic>
      <p:pic>
        <p:nvPicPr>
          <p:cNvPr id="3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67544" y="731695"/>
            <a:ext cx="49010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Виды отрицательных эмоций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11560" y="2132856"/>
            <a:ext cx="8431604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Страдание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связано с получением информации 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невозможности удовлетворения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важных жизненных потребностей,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часто протекает в форме стресса.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g15.nnm.ru/6/0/9/5/e/21c339050d5b7a2b5ab53993ac5_prev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297244" cy="6960044"/>
          </a:xfrm>
          <a:prstGeom prst="rect">
            <a:avLst/>
          </a:prstGeom>
          <a:noFill/>
        </p:spPr>
      </p:pic>
      <p:pic>
        <p:nvPicPr>
          <p:cNvPr id="3" name="Picture 2" descr="http://www.edupics.com/coloring-page-emotions-dm2199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38315" y="0"/>
            <a:ext cx="2605685" cy="184482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827584" y="1124744"/>
            <a:ext cx="4901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Виды отрицательных эмоций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1888378"/>
            <a:ext cx="8053423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Гнев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вызывается появлением неожиданных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препятствий на пути удовлетворения потребности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исключительно важной для человека.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Обычно эта эмоция протекает в виде эффекта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 особо длительного по времени.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615</Words>
  <Application>Microsoft Office PowerPoint</Application>
  <PresentationFormat>On-screen Show (4:3)</PresentationFormat>
  <Paragraphs>129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16</cp:revision>
  <dcterms:created xsi:type="dcterms:W3CDTF">2015-07-26T12:41:51Z</dcterms:created>
  <dcterms:modified xsi:type="dcterms:W3CDTF">2015-07-26T15:13:56Z</dcterms:modified>
</cp:coreProperties>
</file>