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0" r:id="rId5"/>
    <p:sldId id="269" r:id="rId6"/>
    <p:sldId id="268" r:id="rId7"/>
    <p:sldId id="267" r:id="rId8"/>
    <p:sldId id="265" r:id="rId9"/>
    <p:sldId id="264" r:id="rId10"/>
    <p:sldId id="263" r:id="rId11"/>
    <p:sldId id="262" r:id="rId12"/>
    <p:sldId id="261" r:id="rId13"/>
    <p:sldId id="270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6C45C-AEBF-4A1B-B712-55FCB673C443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B3B8-0284-4EF4-BAC8-1A6B777C89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nl.toluna.com%2Fdpolls_images%2F2012%2F05%2F01%2F0a285201-b8ea-4d68-b6b3-f935310f32f9.png&amp;_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xapaktep.net/virtues/universal/self-control/desc.php" TargetMode="External"/><Relationship Id="rId4" Type="http://schemas.openxmlformats.org/officeDocument/2006/relationships/hyperlink" Target="http://www.wallpps.ru/wallpapers/3d/49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-102044"/>
            <a:ext cx="9297244" cy="69600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-396552" y="4149080"/>
            <a:ext cx="9540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</a:t>
            </a:r>
            <a:r>
              <a:rPr lang="ru-RU" sz="2000" b="1" dirty="0" smtClean="0">
                <a:solidFill>
                  <a:srgbClr val="002060"/>
                </a:solidFill>
              </a:rPr>
              <a:t>2/17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79712" y="980728"/>
            <a:ext cx="45483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Самоконтроль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35696" y="980728"/>
            <a:ext cx="5196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Саморегуляция. </a:t>
            </a:r>
          </a:p>
        </p:txBody>
      </p:sp>
      <p:pic>
        <p:nvPicPr>
          <p:cNvPr id="13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708920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79512" y="1225689"/>
            <a:ext cx="89644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7. Я </a:t>
            </a:r>
            <a:r>
              <a:rPr lang="ru-RU" sz="2000" b="1" dirty="0">
                <a:solidFill>
                  <a:srgbClr val="002060"/>
                </a:solidFill>
              </a:rPr>
              <a:t>всегда стараюсь выслушать собеседника, не перебивая, даже если не терпится ему возразить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8. Я </a:t>
            </a:r>
            <a:r>
              <a:rPr lang="ru-RU" sz="2000" b="1" dirty="0">
                <a:solidFill>
                  <a:srgbClr val="002060"/>
                </a:solidFill>
              </a:rPr>
              <a:t>всегда «гну» свою линию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9. Я </a:t>
            </a:r>
            <a:r>
              <a:rPr lang="ru-RU" sz="2000" b="1" dirty="0">
                <a:solidFill>
                  <a:srgbClr val="002060"/>
                </a:solidFill>
              </a:rPr>
              <a:t>считаю себя терпеливым человеком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10. Не </a:t>
            </a:r>
            <a:r>
              <a:rPr lang="ru-RU" sz="2000" b="1" dirty="0">
                <a:solidFill>
                  <a:srgbClr val="002060"/>
                </a:solidFill>
              </a:rPr>
              <a:t>так-то просто мне заставить себя хладнокровно наблюдать волнующее зрелище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11. Мне </a:t>
            </a:r>
            <a:r>
              <a:rPr lang="ru-RU" sz="2000" b="1" dirty="0">
                <a:solidFill>
                  <a:srgbClr val="002060"/>
                </a:solidFill>
              </a:rPr>
              <a:t>редко удается заставить себя продолжать работу после серии обидных неудач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12. Считаю </a:t>
            </a:r>
            <a:r>
              <a:rPr lang="ru-RU" sz="2000" b="1" dirty="0">
                <a:solidFill>
                  <a:srgbClr val="002060"/>
                </a:solidFill>
              </a:rPr>
              <a:t>себя решительным человеком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13. Лучше </a:t>
            </a:r>
            <a:r>
              <a:rPr lang="ru-RU" sz="2000" b="1" dirty="0">
                <a:solidFill>
                  <a:srgbClr val="002060"/>
                </a:solidFill>
              </a:rPr>
              <a:t>подождать только что ушедший лифт, чем подниматься по лестнице.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95536" y="1582341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14. Испортить </a:t>
            </a:r>
            <a:r>
              <a:rPr lang="ru-RU" sz="2000" b="1" dirty="0">
                <a:solidFill>
                  <a:srgbClr val="002060"/>
                </a:solidFill>
              </a:rPr>
              <a:t>мне настроение не так-то просто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15. Мне </a:t>
            </a:r>
            <a:r>
              <a:rPr lang="ru-RU" sz="2000" b="1" dirty="0">
                <a:solidFill>
                  <a:srgbClr val="002060"/>
                </a:solidFill>
              </a:rPr>
              <a:t>труднее сосредоточиться на задании или работе, чем другим.</a:t>
            </a:r>
          </a:p>
          <a:p>
            <a:pPr lvl="0"/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16. Переспорить </a:t>
            </a:r>
            <a:r>
              <a:rPr lang="ru-RU" sz="2000" b="1" dirty="0">
                <a:solidFill>
                  <a:srgbClr val="002060"/>
                </a:solidFill>
              </a:rPr>
              <a:t>меня трудно.</a:t>
            </a:r>
          </a:p>
          <a:p>
            <a:pPr lvl="0"/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17. Я </a:t>
            </a:r>
            <a:r>
              <a:rPr lang="ru-RU" sz="2000" b="1" dirty="0">
                <a:solidFill>
                  <a:srgbClr val="002060"/>
                </a:solidFill>
              </a:rPr>
              <a:t>всегда стремлюсь довести начатое дело до конца.</a:t>
            </a:r>
          </a:p>
          <a:p>
            <a:pPr lvl="0"/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18. Люди </a:t>
            </a:r>
            <a:r>
              <a:rPr lang="ru-RU" sz="2000" b="1" dirty="0">
                <a:solidFill>
                  <a:srgbClr val="002060"/>
                </a:solidFill>
              </a:rPr>
              <a:t>порой завидуют моему терпению и дотошности</a:t>
            </a:r>
          </a:p>
          <a:p>
            <a:pPr lvl="0"/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19. Мне </a:t>
            </a:r>
            <a:r>
              <a:rPr lang="ru-RU" sz="2000" b="1" dirty="0">
                <a:solidFill>
                  <a:srgbClr val="002060"/>
                </a:solidFill>
              </a:rPr>
              <a:t>трудно сохранить спокойствие в стрессовой ситуации.</a:t>
            </a:r>
          </a:p>
          <a:p>
            <a:pPr lvl="0"/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20. Меня </a:t>
            </a:r>
            <a:r>
              <a:rPr lang="ru-RU" sz="2000" b="1" dirty="0">
                <a:solidFill>
                  <a:srgbClr val="002060"/>
                </a:solidFill>
              </a:rPr>
              <a:t>обычно сильно раздражает, когда «перед носом» захлопываются двери уходящего транспорта или лифта.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443841"/>
            <a:ext cx="86764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У кого больше ответов </a:t>
            </a:r>
            <a:r>
              <a:rPr lang="ru-RU" sz="2400" b="1" dirty="0" smtClean="0">
                <a:solidFill>
                  <a:srgbClr val="C00000"/>
                </a:solidFill>
              </a:rPr>
              <a:t>«Да» 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Вы эмоционально зрелы, активные, независимые, самостоятельные.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Вас отличает </a:t>
            </a:r>
            <a:r>
              <a:rPr lang="ru-RU" sz="2400" b="1" dirty="0">
                <a:solidFill>
                  <a:srgbClr val="002060"/>
                </a:solidFill>
              </a:rPr>
              <a:t>спокойствие, уверенность в себе, устойчивость намерений, реалистичность взглядов, развитое чувство собственного долга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Как </a:t>
            </a:r>
            <a:r>
              <a:rPr lang="ru-RU" sz="2400" b="1" dirty="0" smtClean="0">
                <a:solidFill>
                  <a:srgbClr val="002060"/>
                </a:solidFill>
              </a:rPr>
              <a:t>правило Вы хорошо обдумываете  </a:t>
            </a:r>
            <a:r>
              <a:rPr lang="ru-RU" sz="2400" b="1" dirty="0">
                <a:solidFill>
                  <a:srgbClr val="002060"/>
                </a:solidFill>
              </a:rPr>
              <a:t>личные мотивы, планомерно </a:t>
            </a:r>
            <a:r>
              <a:rPr lang="ru-RU" sz="2400" b="1" dirty="0" smtClean="0">
                <a:solidFill>
                  <a:srgbClr val="002060"/>
                </a:solidFill>
              </a:rPr>
              <a:t>реализуете возникшие </a:t>
            </a:r>
            <a:r>
              <a:rPr lang="ru-RU" sz="2400" b="1" dirty="0">
                <a:solidFill>
                  <a:srgbClr val="002060"/>
                </a:solidFill>
              </a:rPr>
              <a:t>намерения, </a:t>
            </a:r>
            <a:r>
              <a:rPr lang="ru-RU" sz="2400" b="1" dirty="0" smtClean="0">
                <a:solidFill>
                  <a:srgbClr val="002060"/>
                </a:solidFill>
              </a:rPr>
              <a:t>умеете распределять </a:t>
            </a:r>
            <a:r>
              <a:rPr lang="ru-RU" sz="2400" b="1" dirty="0">
                <a:solidFill>
                  <a:srgbClr val="002060"/>
                </a:solidFill>
              </a:rPr>
              <a:t>усилия и способны контролировать свои поступки, </a:t>
            </a:r>
            <a:r>
              <a:rPr lang="ru-RU" sz="2400" b="1" dirty="0" smtClean="0">
                <a:solidFill>
                  <a:srgbClr val="002060"/>
                </a:solidFill>
              </a:rPr>
              <a:t>обладаете </a:t>
            </a:r>
            <a:r>
              <a:rPr lang="ru-RU" sz="2400" b="1" dirty="0">
                <a:solidFill>
                  <a:srgbClr val="002060"/>
                </a:solidFill>
              </a:rPr>
              <a:t>выраженной социально-позитивной направленностью.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80528" y="0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331477"/>
            <a:ext cx="882748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кого больше ответов «Нет»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 чувствительны, эмоционально неустойчивы, ранимые,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неуверенные в себе.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Рефлексивность невысока, а общий фон активности,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правило, снижен.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Вам свойственна импульсивность и неустойчивость намерений.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 может быть связано как с незрелостью, так и с выраженной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утонченностью натуры,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подкрепленной способностью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рефлексии и самоконтролю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63688" y="4293096"/>
            <a:ext cx="5364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https://yandex.ru/images/search?img_url=http%3A%2F%2Fnl.toluna.com%2Fdpolls_images%2F2012%2F05%2F01%2F0a285201-b8ea-4d68-b6b3-f935310f32f9.png&amp;_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1619672" y="3645024"/>
            <a:ext cx="5094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http://www.wallpps.ru/wallpapers/3d/491.html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1403648" y="692696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Источники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672" y="2852936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5"/>
              </a:rPr>
              <a:t>http://www.xapaktep.net/virtues/universal/self-control/desc.php</a:t>
            </a:r>
            <a:r>
              <a:rPr lang="ru-RU" dirty="0"/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1556792"/>
            <a:ext cx="447237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Т. И. Пашукова, А. И. Допира, Г. В. Дьяконов.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Психологические исследования. М.: ИПП, 1996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1700808"/>
            <a:ext cx="9046707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умение подчинить эмоции собственному разуму.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осознание собственного несовершенства и стремление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действовать так, как если бы человек был совершенен.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Сила характера, помогающая подавлять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излишние эмоции,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контролировать чувства и изживать комплексы.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1772816"/>
            <a:ext cx="47115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Самоконтроль – это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464461"/>
            <a:ext cx="9179501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готовность в каждый момент времени действовать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наиболее рационально и правильно,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 зависимости от собственного внутреннего состояния.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бесстрашие, но пренебрежение страхом;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легкомыслие, но быстрота работы разума;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шоры, но границы дозволенного.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волевое качество, необходимое каждому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успешному человеку, занимается ли он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выращиванием картофеля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командует армией.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35696" y="1052736"/>
            <a:ext cx="4257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Самоконтроль – это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168701"/>
            <a:ext cx="8149988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Преимущества самоконтроля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Самоконтроль даёт возможности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управлять своими действиями и эмоциями.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Самоконтроль даёт свободу – от внешних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ограничений.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Самоконтроль даёт спокойствие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32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основанное на уверенности в собственных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силах, способностях и разуме.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1484784"/>
            <a:ext cx="821006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Самоконтроль даёт уважение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самоуважение, так и уважение окружающих.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Самоконтроль даёт умение – управлять не только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собой, но и людьми.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Самоконтроль даёт терпение – для преодоления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внутренних недостатков и внешних препятствий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102044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8080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Проявления самоконтроля в повседневной жизни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60570" y="332656"/>
            <a:ext cx="878343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Экстремальные ситуации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возникновении форс-мажора большая вероятность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выйти из ситуации без потерь у людей, обладающих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способностью к самоконтролю.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Без самоконтроля эмоции овладевают человеком,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туманят рассудок и провоцируют на нерациональные действия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95536" y="3789040"/>
            <a:ext cx="6078587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Бытовые ситуации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Человек, умеющий погасить ссору,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допускающий эмоционального взрыва –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обладает способностью к самоконтролю.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332656"/>
            <a:ext cx="7596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Проявления самоконтроля в повседневной жизни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825580"/>
            <a:ext cx="7473905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Спорт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Занятия спортом зачастую связаны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ограничениями – диета, особый режим дня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тренировок.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Спортсмен, живущий в соответствии со всеми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требованиями </a:t>
            </a:r>
            <a:r>
              <a:rPr lang="ru-RU" sz="28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проявляет способность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самоконтролю.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Личные финансы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Человек, умеющий ограничивать свои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потребности в соответствии с имеющимися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финансовыми возможностями,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проявляет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способность к самоконтролю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196752"/>
            <a:ext cx="875214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достичь самоконтроля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Соблюдение режима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Человек, приучившийся к соблюдению строго режима 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развивает в себе способность к самоконтролю.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Самосовершенствование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Вырабатывая в себе пунктуальность,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строго исполняя взятые на себя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обязательства и данные обещания,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 приучается к самоконтролю.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Психологические упражнения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Психологические тренинги и упражнения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могут помочь человеку научиться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сдерживать свои эмоции и не позволять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 властвовать над разумом.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pic>
        <p:nvPicPr>
          <p:cNvPr id="2050" name="Picture 2" descr="&amp;Scy;&amp;acy;&amp;mcy;&amp;ocy;&amp;kcy;&amp;ocy;&amp;ncy;&amp;tcy;&amp;rcy;&amp;ocy;&amp;lcy;&amp;softcy; &amp;icy; &amp;scy;&amp;acy;&amp;mcy;&amp;ocy;&amp;rcy;&amp;iecy;&amp;gcy;&amp;ucy;&amp;lcy;&amp;yacy;&amp;tscy;&amp;icy;&amp;ya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908720"/>
            <a:ext cx="7959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Тест-исследование </a:t>
            </a:r>
            <a:r>
              <a:rPr lang="ru-RU" sz="3200" b="1" dirty="0">
                <a:solidFill>
                  <a:srgbClr val="C00000"/>
                </a:solidFill>
              </a:rPr>
              <a:t>волевой саморегуляции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484784"/>
            <a:ext cx="4341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Ответьте на вопросы «Да» или «Нет»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Подсчитайте, сколько ответов «Да»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564904"/>
            <a:ext cx="106926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Если </a:t>
            </a:r>
            <a:r>
              <a:rPr lang="ru-RU" sz="2000" b="1" dirty="0">
                <a:solidFill>
                  <a:srgbClr val="002060"/>
                </a:solidFill>
              </a:rPr>
              <a:t>что-то не клеится, у меня нередко появляется </a:t>
            </a:r>
            <a:r>
              <a:rPr lang="ru-RU" sz="2000" b="1" dirty="0" smtClean="0">
                <a:solidFill>
                  <a:srgbClr val="002060"/>
                </a:solidFill>
              </a:rPr>
              <a:t>желание</a:t>
            </a:r>
          </a:p>
          <a:p>
            <a:pPr marL="457200" lvl="0" indent="-457200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бросить это дело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marL="457200" lvl="0" indent="-457200"/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2. Я </a:t>
            </a:r>
            <a:r>
              <a:rPr lang="ru-RU" sz="2000" b="1" dirty="0">
                <a:solidFill>
                  <a:srgbClr val="002060"/>
                </a:solidFill>
              </a:rPr>
              <a:t>не отказываюсь от своих планов и дел, даже если </a:t>
            </a:r>
            <a:r>
              <a:rPr lang="ru-RU" sz="2000" b="1" dirty="0" smtClean="0">
                <a:solidFill>
                  <a:srgbClr val="002060"/>
                </a:solidFill>
              </a:rPr>
              <a:t>приходится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выбирать между ними и приятной компанией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3. При </a:t>
            </a:r>
            <a:r>
              <a:rPr lang="ru-RU" sz="2000" b="1" dirty="0">
                <a:solidFill>
                  <a:srgbClr val="002060"/>
                </a:solidFill>
              </a:rPr>
              <a:t>необходимости мне нетрудно сдержать вспышку гнева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4. Обычно </a:t>
            </a:r>
            <a:r>
              <a:rPr lang="ru-RU" sz="2000" b="1" dirty="0">
                <a:solidFill>
                  <a:srgbClr val="002060"/>
                </a:solidFill>
              </a:rPr>
              <a:t>я сохраняю спокойствие в ожидании опаздывающего к назначенному времени приятеля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5. Меня </a:t>
            </a:r>
            <a:r>
              <a:rPr lang="ru-RU" sz="2000" b="1" dirty="0">
                <a:solidFill>
                  <a:srgbClr val="002060"/>
                </a:solidFill>
              </a:rPr>
              <a:t>трудно отвлечь от начатой работы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6. Меня </a:t>
            </a:r>
            <a:r>
              <a:rPr lang="ru-RU" sz="2000" b="1" dirty="0">
                <a:solidFill>
                  <a:srgbClr val="002060"/>
                </a:solidFill>
              </a:rPr>
              <a:t>сильно выбивает из колеи физическая боль.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811</Words>
  <Application>Microsoft Office PowerPoint</Application>
  <PresentationFormat>On-screen Show (4:3)</PresentationFormat>
  <Paragraphs>168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27</cp:revision>
  <dcterms:created xsi:type="dcterms:W3CDTF">2015-07-27T07:48:19Z</dcterms:created>
  <dcterms:modified xsi:type="dcterms:W3CDTF">2015-07-27T12:13:31Z</dcterms:modified>
</cp:coreProperties>
</file>