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8" r:id="rId4"/>
    <p:sldId id="260" r:id="rId5"/>
    <p:sldId id="261" r:id="rId6"/>
    <p:sldId id="262" r:id="rId7"/>
    <p:sldId id="263" r:id="rId8"/>
    <p:sldId id="264" r:id="rId9"/>
    <p:sldId id="267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12AA-BEF1-4FF5-B016-5E26A3F39E92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47F4-B806-4A74-9EAB-99DA5AA92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12AA-BEF1-4FF5-B016-5E26A3F39E92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47F4-B806-4A74-9EAB-99DA5AA92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12AA-BEF1-4FF5-B016-5E26A3F39E92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47F4-B806-4A74-9EAB-99DA5AA92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12AA-BEF1-4FF5-B016-5E26A3F39E92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47F4-B806-4A74-9EAB-99DA5AA92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12AA-BEF1-4FF5-B016-5E26A3F39E92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47F4-B806-4A74-9EAB-99DA5AA92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12AA-BEF1-4FF5-B016-5E26A3F39E92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47F4-B806-4A74-9EAB-99DA5AA92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12AA-BEF1-4FF5-B016-5E26A3F39E92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47F4-B806-4A74-9EAB-99DA5AA92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12AA-BEF1-4FF5-B016-5E26A3F39E92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47F4-B806-4A74-9EAB-99DA5AA92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12AA-BEF1-4FF5-B016-5E26A3F39E92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47F4-B806-4A74-9EAB-99DA5AA92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12AA-BEF1-4FF5-B016-5E26A3F39E92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47F4-B806-4A74-9EAB-99DA5AA92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12AA-BEF1-4FF5-B016-5E26A3F39E92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47F4-B806-4A74-9EAB-99DA5AA92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212AA-BEF1-4FF5-B016-5E26A3F39E92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647F4-B806-4A74-9EAB-99DA5AA92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kartinki/literatura/Pesy-Ostrovskogo/002-Rol-muzyki-v-pesakh-A.N.Ostrovskogo.html" TargetMode="External"/><Relationship Id="rId7" Type="http://schemas.openxmlformats.org/officeDocument/2006/relationships/hyperlink" Target="http://www.topauthor.ru/pochemu_mi_tak_lyubim_obshchatsya_78ae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bookap.info/genpsy/lisina_formirovanie_lichnosti_rebenka_v_obshchenii/gl3.shtm" TargetMode="External"/><Relationship Id="rId5" Type="http://schemas.openxmlformats.org/officeDocument/2006/relationships/hyperlink" Target="http://www.ido.rudn.ru/psychology/pedagogical_psychology/14.html" TargetMode="External"/><Relationship Id="rId4" Type="http://schemas.openxmlformats.org/officeDocument/2006/relationships/hyperlink" Target="https://yandex.ru/images/search?img_url=http://www.lasarstroi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0" y="4221088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dirty="0" smtClean="0">
                <a:solidFill>
                  <a:srgbClr val="002060"/>
                </a:solidFill>
              </a:rPr>
              <a:t>Презентация  для занятий по дополнительной общеобразовательной программе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«</a:t>
            </a:r>
            <a:r>
              <a:rPr lang="ru-RU" b="1" dirty="0" smtClean="0">
                <a:solidFill>
                  <a:srgbClr val="002060"/>
                </a:solidFill>
              </a:rPr>
              <a:t>Преодолевая трудности общения»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Тема 3/19</a:t>
            </a:r>
          </a:p>
        </p:txBody>
      </p:sp>
      <p:sp>
        <p:nvSpPr>
          <p:cNvPr id="6" name="Rectangle 5"/>
          <p:cNvSpPr/>
          <p:nvPr/>
        </p:nvSpPr>
        <p:spPr>
          <a:xfrm>
            <a:off x="2070655" y="1412776"/>
            <a:ext cx="52389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Понятие «Общение»</a:t>
            </a:r>
          </a:p>
          <a:p>
            <a:pPr algn="ctr"/>
            <a:r>
              <a:rPr lang="ru-RU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</a:t>
            </a:r>
            <a:r>
              <a:rPr lang="ru-RU" sz="40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иды общения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0" y="53806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</a:p>
          <a:p>
            <a:pPr algn="r"/>
            <a:r>
              <a:rPr lang="ru-RU" b="1" dirty="0" smtClean="0"/>
              <a:t>2015</a:t>
            </a:r>
          </a:p>
        </p:txBody>
      </p:sp>
      <p:pic>
        <p:nvPicPr>
          <p:cNvPr id="5122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2708920"/>
            <a:ext cx="2088232" cy="15661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85800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899592" y="4941168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http://900igr.net/kartinki/literatura/Pesy-Ostrovskogo/002-Rol-muzyki-v-pesakh-A.N.Ostrovskogo.html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827584" y="4221088"/>
            <a:ext cx="7452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4"/>
              </a:rPr>
              <a:t>  </a:t>
            </a:r>
            <a:r>
              <a:rPr lang="en-US" dirty="0" smtClean="0">
                <a:hlinkClick r:id="rId4"/>
              </a:rPr>
              <a:t>https://yandex.ru/images/search?img_url=http%3A%2F%2Fwww.lasarstroi.ru</a:t>
            </a:r>
            <a:endParaRPr lang="ru-RU" dirty="0" smtClean="0"/>
          </a:p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1259632" y="1196752"/>
            <a:ext cx="39242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Источники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1600" y="364502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http://www.ido.rudn.ru/psychology/pedagogical_psychology/14.html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971600" y="2276872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6"/>
              </a:rPr>
              <a:t>http://bookap.info/genpsy/lisina_formirovanie_lichnosti_rebenka_v_obshchenii/gl3.shtm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971600" y="3068960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7"/>
              </a:rPr>
              <a:t>http://www.topauthor.ru/pochemu_mi_tak_lyubim_obshchatsya_78ae.html</a:t>
            </a:r>
            <a:r>
              <a:rPr lang="ru-RU" dirty="0" smtClean="0"/>
              <a:t> </a:t>
            </a:r>
          </a:p>
          <a:p>
            <a:endParaRPr lang="ru-RU" u="sng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-27384"/>
            <a:ext cx="9144000" cy="6885384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40289" y="2132856"/>
            <a:ext cx="8403711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Общение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взаимодействие двух (или более)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людей, направленное на согласование 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объединение их усилий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 целью налаживания отношений 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достижения общего результата.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55768" y="0"/>
            <a:ext cx="2088232" cy="1566174"/>
          </a:xfrm>
          <a:prstGeom prst="rect">
            <a:avLst/>
          </a:prstGeom>
          <a:noFill/>
        </p:spPr>
      </p:pic>
      <p:pic>
        <p:nvPicPr>
          <p:cNvPr id="6" name="Picture 4" descr="http://cs417822.vk.me/v417822797/b3b/0_xVPdsTQIo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540568" y="0"/>
            <a:ext cx="2944788" cy="2208592"/>
          </a:xfrm>
          <a:prstGeom prst="rect">
            <a:avLst/>
          </a:prstGeom>
          <a:noFill/>
        </p:spPr>
      </p:pic>
      <p:pic>
        <p:nvPicPr>
          <p:cNvPr id="7" name="Picture 6" descr="http://raskryti.ucoz.net/supportdd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0"/>
            <a:ext cx="3984526" cy="23464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-27384"/>
            <a:ext cx="9144000" cy="6885384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40289" y="2379077"/>
            <a:ext cx="693311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Общение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–может быть формальным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(официальным)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неформальным (неофициальным)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55768" y="0"/>
            <a:ext cx="2088232" cy="1566174"/>
          </a:xfrm>
          <a:prstGeom prst="rect">
            <a:avLst/>
          </a:prstGeom>
          <a:noFill/>
        </p:spPr>
      </p:pic>
      <p:pic>
        <p:nvPicPr>
          <p:cNvPr id="6" name="Picture 4" descr="http://cs417822.vk.me/v417822797/b3b/0_xVPdsTQIo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540568" y="0"/>
            <a:ext cx="2944788" cy="2208592"/>
          </a:xfrm>
          <a:prstGeom prst="rect">
            <a:avLst/>
          </a:prstGeom>
          <a:noFill/>
        </p:spPr>
      </p:pic>
      <p:pic>
        <p:nvPicPr>
          <p:cNvPr id="7" name="Picture 6" descr="http://raskryti.ucoz.net/supportdd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0"/>
            <a:ext cx="3984526" cy="23464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0000"/>
          </a:blip>
          <a:srcRect/>
          <a:stretch>
            <a:fillRect/>
          </a:stretch>
        </p:blipFill>
        <p:spPr bwMode="auto">
          <a:xfrm rot="10800000">
            <a:off x="0" y="-27384"/>
            <a:ext cx="9144000" cy="688538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115616" y="764704"/>
            <a:ext cx="65344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Основные виды общения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 и их характеристики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7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188640"/>
            <a:ext cx="2088232" cy="1566174"/>
          </a:xfrm>
          <a:prstGeom prst="rect">
            <a:avLst/>
          </a:prstGeom>
          <a:noFill/>
        </p:spPr>
      </p:pic>
      <p:pic>
        <p:nvPicPr>
          <p:cNvPr id="3076" name="Picture 4" descr="http://cs417822.vk.me/v417822797/b3b/0_xVPdsTQIo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540568" y="0"/>
            <a:ext cx="2944788" cy="2208592"/>
          </a:xfrm>
          <a:prstGeom prst="rect">
            <a:avLst/>
          </a:prstGeom>
          <a:noFill/>
        </p:spPr>
      </p:pic>
      <p:pic>
        <p:nvPicPr>
          <p:cNvPr id="3078" name="Picture 6" descr="http://raskryti.ucoz.net/supportdd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5317246"/>
            <a:ext cx="2616374" cy="1540754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755576" y="2274838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Эффективные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а) </a:t>
            </a:r>
            <a:r>
              <a:rPr lang="ru-RU" sz="2400" b="1" dirty="0" smtClean="0">
                <a:solidFill>
                  <a:srgbClr val="C00000"/>
                </a:solidFill>
              </a:rPr>
              <a:t>понимающее общение </a:t>
            </a:r>
            <a:r>
              <a:rPr lang="ru-RU" sz="2400" b="1" dirty="0" smtClean="0">
                <a:solidFill>
                  <a:srgbClr val="002060"/>
                </a:solidFill>
              </a:rPr>
              <a:t>- безоценочное реагирование на то, как видит (что говорит) себе партнер, но и с учетом его поведения и разговора.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б) рефлексивное общение </a:t>
            </a:r>
            <a:r>
              <a:rPr lang="ru-RU" sz="2400" b="1" dirty="0" smtClean="0">
                <a:solidFill>
                  <a:srgbClr val="002060"/>
                </a:solidFill>
              </a:rPr>
              <a:t>- “Я думаю за моего партнера и хочу понять, правильно ли я его понимаю”.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-27384"/>
            <a:ext cx="9144000" cy="6885384"/>
          </a:xfrm>
          <a:prstGeom prst="rect">
            <a:avLst/>
          </a:prstGeom>
          <a:noFill/>
        </p:spPr>
      </p:pic>
      <p:pic>
        <p:nvPicPr>
          <p:cNvPr id="4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260648"/>
            <a:ext cx="2088232" cy="1566174"/>
          </a:xfrm>
          <a:prstGeom prst="rect">
            <a:avLst/>
          </a:prstGeom>
          <a:noFill/>
        </p:spPr>
      </p:pic>
      <p:pic>
        <p:nvPicPr>
          <p:cNvPr id="5" name="Picture 4" descr="http://cs417822.vk.me/v417822797/b3b/0_xVPdsTQIo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540568" y="0"/>
            <a:ext cx="2944788" cy="2208592"/>
          </a:xfrm>
          <a:prstGeom prst="rect">
            <a:avLst/>
          </a:prstGeom>
          <a:noFill/>
        </p:spPr>
      </p:pic>
      <p:pic>
        <p:nvPicPr>
          <p:cNvPr id="6" name="Picture 6" descr="http://raskryti.ucoz.net/supportdd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5317246"/>
            <a:ext cx="2616374" cy="154075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03040" y="1844824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Неэффективное</a:t>
            </a: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а) принижающее общение </a:t>
            </a:r>
            <a:r>
              <a:rPr lang="ru-RU" sz="2400" b="1" dirty="0" smtClean="0">
                <a:solidFill>
                  <a:srgbClr val="002060"/>
                </a:solidFill>
              </a:rPr>
              <a:t>- ущемление прав партнера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б) агрессивное общение - то общение в процессе которого имеют место нападки на партнера.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в) защитно-агрессивное общение </a:t>
            </a:r>
            <a:r>
              <a:rPr lang="ru-RU" sz="2400" b="1" dirty="0" smtClean="0">
                <a:solidFill>
                  <a:srgbClr val="002060"/>
                </a:solidFill>
              </a:rPr>
              <a:t>- агрессивное общение, вызванное другим партнером. Ответная форма (следствие, частный случай агрессивного общения).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Любая агрессия - это признак слабости, это форма, через которую человек защищается.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39752" y="620688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Основные виды общения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 и их характеристики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-27384"/>
            <a:ext cx="9144000" cy="6885384"/>
          </a:xfrm>
          <a:prstGeom prst="rect">
            <a:avLst/>
          </a:prstGeom>
          <a:noFill/>
        </p:spPr>
      </p:pic>
      <p:pic>
        <p:nvPicPr>
          <p:cNvPr id="4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0"/>
            <a:ext cx="2088232" cy="1566174"/>
          </a:xfrm>
          <a:prstGeom prst="rect">
            <a:avLst/>
          </a:prstGeom>
          <a:noFill/>
        </p:spPr>
      </p:pic>
      <p:pic>
        <p:nvPicPr>
          <p:cNvPr id="5" name="Picture 4" descr="http://cs417822.vk.me/v417822797/b3b/0_xVPdsTQIo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540568" y="0"/>
            <a:ext cx="2944788" cy="2208592"/>
          </a:xfrm>
          <a:prstGeom prst="rect">
            <a:avLst/>
          </a:prstGeom>
          <a:noFill/>
        </p:spPr>
      </p:pic>
      <p:pic>
        <p:nvPicPr>
          <p:cNvPr id="6" name="Picture 6" descr="http://raskryti.ucoz.net/supportdd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5317246"/>
            <a:ext cx="2616374" cy="154075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11560" y="2708920"/>
            <a:ext cx="8100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Промежуточная форма </a:t>
            </a:r>
            <a:r>
              <a:rPr lang="ru-RU" sz="2400" b="1" dirty="0" smtClean="0">
                <a:solidFill>
                  <a:srgbClr val="002060"/>
                </a:solidFill>
              </a:rPr>
              <a:t>эффективного и неэффективного общения - директивное общение (прямое, указывающее) - прямое воздействие на другого без принижения его достоинств, качеств и т.д.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-27384"/>
            <a:ext cx="9144000" cy="6885384"/>
          </a:xfrm>
          <a:prstGeom prst="rect">
            <a:avLst/>
          </a:prstGeom>
          <a:noFill/>
        </p:spPr>
      </p:pic>
      <p:pic>
        <p:nvPicPr>
          <p:cNvPr id="4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0"/>
            <a:ext cx="2088232" cy="1566174"/>
          </a:xfrm>
          <a:prstGeom prst="rect">
            <a:avLst/>
          </a:prstGeom>
          <a:noFill/>
        </p:spPr>
      </p:pic>
      <p:pic>
        <p:nvPicPr>
          <p:cNvPr id="5" name="Picture 4" descr="http://cs417822.vk.me/v417822797/b3b/0_xVPdsTQIo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540568" y="0"/>
            <a:ext cx="2944788" cy="2208592"/>
          </a:xfrm>
          <a:prstGeom prst="rect">
            <a:avLst/>
          </a:prstGeom>
          <a:noFill/>
        </p:spPr>
      </p:pic>
      <p:pic>
        <p:nvPicPr>
          <p:cNvPr id="6" name="Picture 6" descr="http://raskryti.ucoz.net/supportdd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5317246"/>
            <a:ext cx="2616374" cy="154075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043608" y="1988840"/>
            <a:ext cx="71825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Тип общения зависит от 3 факторов</a:t>
            </a:r>
            <a:r>
              <a:rPr lang="ru-RU" sz="2800" b="1" dirty="0" smtClean="0">
                <a:solidFill>
                  <a:srgbClr val="002060"/>
                </a:solidFill>
              </a:rPr>
              <a:t>: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1) от целей;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2) от уровня развития взаимоотношений;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3) от конкретной ситуации.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-27384"/>
            <a:ext cx="9144000" cy="6885384"/>
          </a:xfrm>
          <a:prstGeom prst="rect">
            <a:avLst/>
          </a:prstGeom>
          <a:noFill/>
        </p:spPr>
      </p:pic>
      <p:pic>
        <p:nvPicPr>
          <p:cNvPr id="4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0"/>
            <a:ext cx="2088232" cy="1566174"/>
          </a:xfrm>
          <a:prstGeom prst="rect">
            <a:avLst/>
          </a:prstGeom>
          <a:noFill/>
        </p:spPr>
      </p:pic>
      <p:pic>
        <p:nvPicPr>
          <p:cNvPr id="5" name="Picture 4" descr="http://cs417822.vk.me/v417822797/b3b/0_xVPdsTQIo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540568" y="0"/>
            <a:ext cx="2944788" cy="2208592"/>
          </a:xfrm>
          <a:prstGeom prst="rect">
            <a:avLst/>
          </a:prstGeom>
          <a:noFill/>
        </p:spPr>
      </p:pic>
      <p:pic>
        <p:nvPicPr>
          <p:cNvPr id="6" name="Picture 6" descr="http://raskryti.ucoz.net/supportdd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5317246"/>
            <a:ext cx="2616374" cy="154075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23528" y="2708920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Академик Д.С. Лихачев: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 «Общаясь, люди создают друг друга». 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-27384"/>
            <a:ext cx="9144000" cy="6885384"/>
          </a:xfrm>
          <a:prstGeom prst="rect">
            <a:avLst/>
          </a:prstGeom>
          <a:noFill/>
        </p:spPr>
      </p:pic>
      <p:pic>
        <p:nvPicPr>
          <p:cNvPr id="4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0"/>
            <a:ext cx="2088232" cy="1566174"/>
          </a:xfrm>
          <a:prstGeom prst="rect">
            <a:avLst/>
          </a:prstGeom>
          <a:noFill/>
        </p:spPr>
      </p:pic>
      <p:pic>
        <p:nvPicPr>
          <p:cNvPr id="5" name="Picture 4" descr="http://cs417822.vk.me/v417822797/b3b/0_xVPdsTQIo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540568" y="0"/>
            <a:ext cx="2944788" cy="2208592"/>
          </a:xfrm>
          <a:prstGeom prst="rect">
            <a:avLst/>
          </a:prstGeom>
          <a:noFill/>
        </p:spPr>
      </p:pic>
      <p:pic>
        <p:nvPicPr>
          <p:cNvPr id="6" name="Picture 6" descr="http://raskryti.ucoz.net/supportdd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5317246"/>
            <a:ext cx="2616374" cy="154075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75048" y="2564904"/>
            <a:ext cx="85689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«Скажи мне, кто твой друг, и я скажу тебе, кто ты».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 Наш круг общения говорит о нашем характере, моральных качествах, устремлениях. 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302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43</cp:revision>
  <dcterms:created xsi:type="dcterms:W3CDTF">2015-07-27T14:13:54Z</dcterms:created>
  <dcterms:modified xsi:type="dcterms:W3CDTF">2015-07-31T13:28:21Z</dcterms:modified>
</cp:coreProperties>
</file>