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4" r:id="rId5"/>
    <p:sldId id="260" r:id="rId6"/>
    <p:sldId id="261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A82A-CE1E-4C33-9352-5F35D98C67E6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9A10-82A8-45BB-B437-AE2A0D4DF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A82A-CE1E-4C33-9352-5F35D98C67E6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9A10-82A8-45BB-B437-AE2A0D4DF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A82A-CE1E-4C33-9352-5F35D98C67E6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9A10-82A8-45BB-B437-AE2A0D4DF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A82A-CE1E-4C33-9352-5F35D98C67E6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9A10-82A8-45BB-B437-AE2A0D4DF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A82A-CE1E-4C33-9352-5F35D98C67E6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9A10-82A8-45BB-B437-AE2A0D4DF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A82A-CE1E-4C33-9352-5F35D98C67E6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9A10-82A8-45BB-B437-AE2A0D4DF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A82A-CE1E-4C33-9352-5F35D98C67E6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9A10-82A8-45BB-B437-AE2A0D4DF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A82A-CE1E-4C33-9352-5F35D98C67E6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9A10-82A8-45BB-B437-AE2A0D4DF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A82A-CE1E-4C33-9352-5F35D98C67E6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9A10-82A8-45BB-B437-AE2A0D4DF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A82A-CE1E-4C33-9352-5F35D98C67E6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9A10-82A8-45BB-B437-AE2A0D4DF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5A82A-CE1E-4C33-9352-5F35D98C67E6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59A10-82A8-45BB-B437-AE2A0D4DF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5A82A-CE1E-4C33-9352-5F35D98C67E6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59A10-82A8-45BB-B437-AE2A0D4DF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afepsychology.ru/pcofs-82-1.html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www.syntone.ru/library/article_other/content/518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yandex.ru/images/search?img_url=http://www.lasarstroi.ru" TargetMode="External"/><Relationship Id="rId5" Type="http://schemas.openxmlformats.org/officeDocument/2006/relationships/hyperlink" Target="http://900igr.net/kartinki/literatura/Pesy-Ostrovskogo/002-Rol-muzyki-v-pesakh-A.N.Ostrovskogo.html" TargetMode="External"/><Relationship Id="rId4" Type="http://schemas.openxmlformats.org/officeDocument/2006/relationships/hyperlink" Target="http://alebed.org/drugie-sovety/1970-chto-pomogaet-i-chto-meshaet-obshheniyu.html" TargetMode="External"/><Relationship Id="rId9" Type="http://schemas.openxmlformats.org/officeDocument/2006/relationships/hyperlink" Target="http://lie.kz/psikhologiya-obshcheniya/56-chto-meshaet-i-chto-pomogaet-obscheniyu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pic>
        <p:nvPicPr>
          <p:cNvPr id="3" name="Picture 6" descr="http://bookap.info/bod/avtorov_etiket_kratkaya_entsiklopediya/ri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708920"/>
            <a:ext cx="2088232" cy="125623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0" y="3933056"/>
            <a:ext cx="91440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ru-RU" dirty="0" smtClean="0">
                <a:solidFill>
                  <a:srgbClr val="002060"/>
                </a:solidFill>
              </a:rPr>
              <a:t>Презентация  для занятий по дополнительной общеобразовательной программе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«</a:t>
            </a:r>
            <a:r>
              <a:rPr lang="ru-RU" b="1" dirty="0" smtClean="0">
                <a:solidFill>
                  <a:srgbClr val="002060"/>
                </a:solidFill>
              </a:rPr>
              <a:t>Преодолевая трудности общения»</a:t>
            </a: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Тема 3/20</a:t>
            </a:r>
          </a:p>
        </p:txBody>
      </p:sp>
      <p:sp>
        <p:nvSpPr>
          <p:cNvPr id="6" name="Rectangle 5"/>
          <p:cNvSpPr/>
          <p:nvPr/>
        </p:nvSpPr>
        <p:spPr>
          <a:xfrm>
            <a:off x="1187624" y="1412776"/>
            <a:ext cx="700499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помогает общению</a:t>
            </a:r>
            <a:r>
              <a:rPr lang="ru-RU" sz="40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pPr algn="ctr"/>
            <a:r>
              <a:rPr lang="ru-RU" sz="4000" b="1" i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4000" b="1" i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Что мне мешает общению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5380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en-US" b="1" dirty="0" smtClean="0"/>
          </a:p>
          <a:p>
            <a:pPr algn="r"/>
            <a:r>
              <a:rPr lang="en-US" b="1" dirty="0" smtClean="0"/>
              <a:t>2015</a:t>
            </a:r>
            <a:endParaRPr lang="ru-RU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pic>
        <p:nvPicPr>
          <p:cNvPr id="3" name="Picture 6" descr="http://bookap.info/bod/avtorov_etiket_kratkaya_entsiklopediya/ri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764704"/>
            <a:ext cx="2088232" cy="125623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67544" y="3020561"/>
            <a:ext cx="18473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9592" y="2551837"/>
            <a:ext cx="75608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Основная цель общения между людьми — достигнуть взаимопонимания.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Но </a:t>
            </a:r>
            <a:r>
              <a:rPr lang="ru-RU" sz="2400" b="1" dirty="0" smtClean="0">
                <a:solidFill>
                  <a:srgbClr val="002060"/>
                </a:solidFill>
              </a:rPr>
              <a:t>это сделать непросто.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Почему </a:t>
            </a:r>
            <a:r>
              <a:rPr lang="ru-RU" sz="2400" b="1" dirty="0" smtClean="0">
                <a:solidFill>
                  <a:srgbClr val="002060"/>
                </a:solidFill>
              </a:rPr>
              <a:t>с одними людьми нам легко общаться, а с другими — трудно</a:t>
            </a:r>
            <a:r>
              <a:rPr lang="ru-RU" sz="2400" b="1" dirty="0" smtClean="0">
                <a:solidFill>
                  <a:srgbClr val="002060"/>
                </a:solidFill>
              </a:rPr>
              <a:t>?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Отчего с кем-то мы ладим, а с кем-то все время ссоримся?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 smtClean="0">
              <a:solidFill>
                <a:srgbClr val="00206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pic>
        <p:nvPicPr>
          <p:cNvPr id="3" name="Picture 6" descr="http://bookap.info/bod/avtorov_etiket_kratkaya_entsiklopediya/ri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332656"/>
            <a:ext cx="2088232" cy="125623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533949"/>
            <a:ext cx="929049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Правила, помогающие установить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хорошие отношения с людьми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Общайтесь на равных – не грубите и не пытайтесь подлизываться.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уважением относитесь к личному мнению того, с кем беседуете.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стремитесь четко установить, кто прав, а кто виноват в споре.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Старайтесь не отдавать приказы.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Ищите компромиссы.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Цените решение другого человека.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Лояльно относитесь к опыту собеседника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pic>
        <p:nvPicPr>
          <p:cNvPr id="3" name="Picture 6" descr="http://bookap.info/bod/avtorov_etiket_kratkaya_entsiklopediya/ri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76672"/>
            <a:ext cx="2088232" cy="125623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1187624" y="1988840"/>
            <a:ext cx="7056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Для достижения взаимопонимания нельзя забывать и о культуре общения.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/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Следует отметить, что культура общения заключается не только в использовании вежливых слов. </a:t>
            </a:r>
            <a:endParaRPr lang="ru-RU" sz="2800" b="1" dirty="0" smtClean="0">
              <a:solidFill>
                <a:srgbClr val="002060"/>
              </a:solidFill>
            </a:endParaRPr>
          </a:p>
          <a:p>
            <a:r>
              <a:rPr lang="ru-RU" sz="2800" b="1" dirty="0" smtClean="0">
                <a:solidFill>
                  <a:srgbClr val="002060"/>
                </a:solidFill>
              </a:rPr>
              <a:t>Прежде </a:t>
            </a:r>
            <a:r>
              <a:rPr lang="ru-RU" sz="2800" b="1" dirty="0" smtClean="0">
                <a:solidFill>
                  <a:srgbClr val="002060"/>
                </a:solidFill>
              </a:rPr>
              <a:t>всего – это уважение, грамотное изложение мыслей, допустимое поведение.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pic>
        <p:nvPicPr>
          <p:cNvPr id="3" name="Picture 6" descr="http://bookap.info/bod/avtorov_etiket_kratkaya_entsiklopediya/ri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32656"/>
            <a:ext cx="2088232" cy="125623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02761" y="1772816"/>
            <a:ext cx="8741239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правильно вести себя с тем,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 кем не получается найти общий язык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Начинайте свои фразы со слов «С моей точки зрения…»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тому подобных.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 вы дадите понять, что высказываете только свое мнение,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претендуя на то, чтобы навязать его другому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260648"/>
            <a:ext cx="9144000" cy="6902626"/>
          </a:xfrm>
          <a:prstGeom prst="rect">
            <a:avLst/>
          </a:prstGeom>
          <a:noFill/>
        </p:spPr>
      </p:pic>
      <p:pic>
        <p:nvPicPr>
          <p:cNvPr id="3" name="Picture 6" descr="http://bookap.info/bod/avtorov_etiket_kratkaya_entsiklopediya/ri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052736"/>
            <a:ext cx="2088232" cy="125623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2132856"/>
            <a:ext cx="9149941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обобщайте, говорите только об известных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вам конкретных ситуациях.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противном случае ваш собеседник может отклониться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темы разговора и начать доказывать вам,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в разных ситуациях возможно разное поведение.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-44626"/>
            <a:ext cx="9144000" cy="6902626"/>
          </a:xfrm>
          <a:prstGeom prst="rect">
            <a:avLst/>
          </a:prstGeom>
          <a:noFill/>
        </p:spPr>
      </p:pic>
      <p:pic>
        <p:nvPicPr>
          <p:cNvPr id="3" name="Picture 6" descr="http://bookap.info/bod/avtorov_etiket_kratkaya_entsiklopediya/ri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76672"/>
            <a:ext cx="2088232" cy="125623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83568" y="1557954"/>
            <a:ext cx="811998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вы не согласны с мнением или поведением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своего собеседника,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 попытайтесь доказать ему, что оно вредит,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прежде всего, ему самому, а вот у окружающих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ничего не поменяется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pic>
        <p:nvPicPr>
          <p:cNvPr id="3" name="Picture 6" descr="http://bookap.info/bod/avtorov_etiket_kratkaya_entsiklopediya/ri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768" y="260648"/>
            <a:ext cx="2088232" cy="125623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59049" y="2204864"/>
            <a:ext cx="8484951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 можете предложить человеку пути решения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проблемы в данной ситуации, не забывая отметить,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это лишь ваша точка зрения.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900igr.net/datai/literatura/Pesy-Ostrovskogo/0001-001-Rol-muzyki-v-pesakh-A.N.Ostrovskogo.jpg"/>
          <p:cNvPicPr>
            <a:picLocks noChangeAspect="1" noChangeArrowheads="1"/>
          </p:cNvPicPr>
          <p:nvPr/>
        </p:nvPicPr>
        <p:blipFill>
          <a:blip r:embed="rId2" cstate="print">
            <a:lum bright="20000"/>
          </a:blip>
          <a:srcRect/>
          <a:stretch>
            <a:fillRect/>
          </a:stretch>
        </p:blipFill>
        <p:spPr bwMode="auto">
          <a:xfrm rot="10800000">
            <a:off x="0" y="0"/>
            <a:ext cx="9144000" cy="6902626"/>
          </a:xfrm>
          <a:prstGeom prst="rect">
            <a:avLst/>
          </a:prstGeom>
          <a:noFill/>
        </p:spPr>
      </p:pic>
      <p:pic>
        <p:nvPicPr>
          <p:cNvPr id="3" name="Picture 6" descr="http://bookap.info/bod/avtorov_etiket_kratkaya_entsiklopediya/ris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5768" y="260648"/>
            <a:ext cx="2088232" cy="125623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2051720" y="1628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Rectangle 4"/>
          <p:cNvSpPr/>
          <p:nvPr/>
        </p:nvSpPr>
        <p:spPr>
          <a:xfrm>
            <a:off x="899592" y="3789040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4"/>
              </a:rPr>
              <a:t>http://alebed.org/drugie-sovety/1970-chto-pomogaet-i-chto-meshaet-obshheniyu.html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Rectangle 5"/>
          <p:cNvSpPr/>
          <p:nvPr/>
        </p:nvSpPr>
        <p:spPr>
          <a:xfrm>
            <a:off x="1331640" y="1124744"/>
            <a:ext cx="3391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Источники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9592" y="4581128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5"/>
              </a:rPr>
              <a:t>http://900igr.net/kartinki/literatura/Pesy-Ostrovskogo/002-Rol-muzyki-v-pesakh-A.N.Ostrovskogo.html</a:t>
            </a:r>
            <a:r>
              <a:rPr lang="ru-RU" dirty="0" smtClean="0"/>
              <a:t> </a:t>
            </a:r>
          </a:p>
        </p:txBody>
      </p:sp>
      <p:sp>
        <p:nvSpPr>
          <p:cNvPr id="8" name="Rectangle 7"/>
          <p:cNvSpPr/>
          <p:nvPr/>
        </p:nvSpPr>
        <p:spPr>
          <a:xfrm>
            <a:off x="827584" y="5373216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6"/>
              </a:rPr>
              <a:t>https://yandex.ru/images/search?img_url=http%3A%2F%2Fwww.lasarstroi.ru</a:t>
            </a:r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971600" y="2780928"/>
            <a:ext cx="7560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7"/>
              </a:rPr>
              <a:t>http://</a:t>
            </a:r>
            <a:r>
              <a:rPr lang="ru-RU" u="sng" dirty="0" smtClean="0">
                <a:hlinkClick r:id="rId7"/>
              </a:rPr>
              <a:t>www.syntone.ru/library/article_other/content/518.html</a:t>
            </a:r>
            <a:endParaRPr lang="ru-RU" u="sng" dirty="0" smtClean="0"/>
          </a:p>
          <a:p>
            <a:r>
              <a:rPr lang="ru-RU" dirty="0" smtClean="0"/>
              <a:t> </a:t>
            </a:r>
            <a:endParaRPr lang="ru-RU" dirty="0" smtClean="0"/>
          </a:p>
          <a:p>
            <a:r>
              <a:rPr lang="ru-RU" u="sng" dirty="0" smtClean="0">
                <a:hlinkClick r:id="rId8"/>
              </a:rPr>
              <a:t>http://www.safepsychology.ru/pcofs-82-1.html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1043608" y="1988840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hlinkClick r:id="rId9"/>
              </a:rPr>
              <a:t>http://lie.kz/psikhologiya-obshcheniya/56-chto-meshaet-i-chto-pomogaet-obscheniyu.html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317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63</cp:revision>
  <dcterms:created xsi:type="dcterms:W3CDTF">2015-07-28T08:27:19Z</dcterms:created>
  <dcterms:modified xsi:type="dcterms:W3CDTF">2015-07-31T12:53:45Z</dcterms:modified>
</cp:coreProperties>
</file>