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7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D78B-5758-409D-BCCC-0F09FFD0C904}" type="datetimeFigureOut">
              <a:rPr lang="ru-RU" smtClean="0"/>
              <a:t>31.07.2015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1323-B6CA-42C3-98C6-F7080E3EE5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D78B-5758-409D-BCCC-0F09FFD0C904}" type="datetimeFigureOut">
              <a:rPr lang="ru-RU" smtClean="0"/>
              <a:t>31.07.2015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1323-B6CA-42C3-98C6-F7080E3EE5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D78B-5758-409D-BCCC-0F09FFD0C904}" type="datetimeFigureOut">
              <a:rPr lang="ru-RU" smtClean="0"/>
              <a:t>31.07.2015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1323-B6CA-42C3-98C6-F7080E3EE5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D78B-5758-409D-BCCC-0F09FFD0C904}" type="datetimeFigureOut">
              <a:rPr lang="ru-RU" smtClean="0"/>
              <a:t>31.07.2015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1323-B6CA-42C3-98C6-F7080E3EE5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D78B-5758-409D-BCCC-0F09FFD0C904}" type="datetimeFigureOut">
              <a:rPr lang="ru-RU" smtClean="0"/>
              <a:t>31.07.2015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1323-B6CA-42C3-98C6-F7080E3EE5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D78B-5758-409D-BCCC-0F09FFD0C904}" type="datetimeFigureOut">
              <a:rPr lang="ru-RU" smtClean="0"/>
              <a:t>31.07.2015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1323-B6CA-42C3-98C6-F7080E3EE5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D78B-5758-409D-BCCC-0F09FFD0C904}" type="datetimeFigureOut">
              <a:rPr lang="ru-RU" smtClean="0"/>
              <a:t>31.07.2015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1323-B6CA-42C3-98C6-F7080E3EE5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D78B-5758-409D-BCCC-0F09FFD0C904}" type="datetimeFigureOut">
              <a:rPr lang="ru-RU" smtClean="0"/>
              <a:t>31.07.2015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1323-B6CA-42C3-98C6-F7080E3EE5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D78B-5758-409D-BCCC-0F09FFD0C904}" type="datetimeFigureOut">
              <a:rPr lang="ru-RU" smtClean="0"/>
              <a:t>31.07.2015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1323-B6CA-42C3-98C6-F7080E3EE5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D78B-5758-409D-BCCC-0F09FFD0C904}" type="datetimeFigureOut">
              <a:rPr lang="ru-RU" smtClean="0"/>
              <a:t>31.07.2015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1323-B6CA-42C3-98C6-F7080E3EE5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D78B-5758-409D-BCCC-0F09FFD0C904}" type="datetimeFigureOut">
              <a:rPr lang="ru-RU" smtClean="0"/>
              <a:t>31.07.2015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81323-B6CA-42C3-98C6-F7080E3EE5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CD78B-5758-409D-BCCC-0F09FFD0C904}" type="datetimeFigureOut">
              <a:rPr lang="ru-RU" smtClean="0"/>
              <a:t>31.07.2015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81323-B6CA-42C3-98C6-F7080E3EE5E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://commbehavior.narod.ru/RusFin/RusFin2000/Melikyan.ht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justlady.ru/articles-128723-neverbalnaya-kommunikaciya-pauzy-i-molchanie" TargetMode="External"/><Relationship Id="rId5" Type="http://schemas.openxmlformats.org/officeDocument/2006/relationships/hyperlink" Target="https://yandex.ru/images/search?img_url=http://www.lasarstroi.ru" TargetMode="External"/><Relationship Id="rId4" Type="http://schemas.openxmlformats.org/officeDocument/2006/relationships/hyperlink" Target="http://900igr.net/kartinki/literatura/Pesy-Ostrovskogo/002-Rol-muzyki-v-pesakh-A.N.Ostrovskogo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FFB"/>
              </a:clrFrom>
              <a:clrTo>
                <a:srgbClr val="FAFFFB">
                  <a:alpha val="0"/>
                </a:srgbClr>
              </a:clrTo>
            </a:clrChange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39552" y="1772816"/>
            <a:ext cx="784156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dirty="0">
                <a:solidFill>
                  <a:srgbClr val="C00000"/>
                </a:solidFill>
              </a:rPr>
              <a:t>Молчание как форма </a:t>
            </a:r>
            <a:r>
              <a:rPr lang="ru-RU" sz="4400" b="1" dirty="0" smtClean="0">
                <a:solidFill>
                  <a:srgbClr val="C00000"/>
                </a:solidFill>
              </a:rPr>
              <a:t>общения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0" y="538067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  <a:endParaRPr lang="en-US" b="1" dirty="0" smtClean="0"/>
          </a:p>
          <a:p>
            <a:pPr algn="r"/>
            <a:r>
              <a:rPr lang="en-US" b="1" dirty="0" smtClean="0"/>
              <a:t>2015</a:t>
            </a:r>
            <a:endParaRPr lang="ru-RU" b="1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0" y="4077072"/>
            <a:ext cx="9144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dirty="0" smtClean="0">
                <a:solidFill>
                  <a:srgbClr val="002060"/>
                </a:solidFill>
              </a:rPr>
              <a:t>Презентация  для занятий по дополнительной общеобразовательной программе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«</a:t>
            </a:r>
            <a:r>
              <a:rPr lang="ru-RU" b="1" dirty="0" smtClean="0">
                <a:solidFill>
                  <a:srgbClr val="002060"/>
                </a:solidFill>
              </a:rPr>
              <a:t>Преодолевая трудности общения»</a:t>
            </a:r>
          </a:p>
          <a:p>
            <a:pPr algn="ctr"/>
            <a:endParaRPr lang="ru-RU" sz="20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Тема 3/22</a:t>
            </a:r>
            <a:endParaRPr lang="ru-RU" sz="2000" b="1" dirty="0" smtClean="0">
              <a:solidFill>
                <a:srgbClr val="002060"/>
              </a:solidFill>
            </a:endParaRPr>
          </a:p>
        </p:txBody>
      </p:sp>
      <p:pic>
        <p:nvPicPr>
          <p:cNvPr id="3074" name="Picture 2" descr="http://static.tecnocino.it/tcwww/fotogallery/625X0/61349/faccina-zitt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2780928"/>
            <a:ext cx="1749654" cy="1296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pic>
        <p:nvPicPr>
          <p:cNvPr id="7" name="Picture 2" descr="http://static.tecnocino.it/tcwww/fotogallery/625X0/61349/faccina-zitt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188640"/>
            <a:ext cx="1749654" cy="1296144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83568" y="1628800"/>
            <a:ext cx="76328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У каждой паузы в разговоре есть собственное значение.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Так</a:t>
            </a:r>
            <a:r>
              <a:rPr lang="ru-RU" sz="2800" b="1" dirty="0">
                <a:solidFill>
                  <a:srgbClr val="002060"/>
                </a:solidFill>
              </a:rPr>
              <a:t>, в спорных и неоднозначных моментах беседы даже небольшая пауза может означать, что общение зашло в тупик.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Однако </a:t>
            </a:r>
            <a:r>
              <a:rPr lang="ru-RU" sz="2800" b="1" dirty="0">
                <a:solidFill>
                  <a:srgbClr val="002060"/>
                </a:solidFill>
              </a:rPr>
              <a:t>именно во время паузы могут быть найдены и варианты выхода из сложившейся ситуации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pic>
        <p:nvPicPr>
          <p:cNvPr id="7" name="Picture 2" descr="http://static.tecnocino.it/tcwww/fotogallery/625X0/61349/faccina-zitt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188640"/>
            <a:ext cx="1749654" cy="129614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331640" y="1196752"/>
            <a:ext cx="64005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Как прервать неловкое молчание?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9552" y="2828836"/>
            <a:ext cx="86044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 Бывают ситуации</a:t>
            </a:r>
            <a:r>
              <a:rPr lang="ru-RU" sz="2800" b="1" dirty="0">
                <a:solidFill>
                  <a:srgbClr val="002060"/>
                </a:solidFill>
              </a:rPr>
              <a:t>, когда молчать как-то неловко.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Как </a:t>
            </a:r>
            <a:r>
              <a:rPr lang="ru-RU" sz="2800" b="1" dirty="0">
                <a:solidFill>
                  <a:srgbClr val="002060"/>
                </a:solidFill>
              </a:rPr>
              <a:t>сделать так, чтобы избежать тягостной </a:t>
            </a:r>
            <a:r>
              <a:rPr lang="ru-RU" sz="2800" b="1" dirty="0" smtClean="0">
                <a:solidFill>
                  <a:srgbClr val="002060"/>
                </a:solidFill>
              </a:rPr>
              <a:t>тишины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и как сделать молчание приятным?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pic>
        <p:nvPicPr>
          <p:cNvPr id="3" name="Picture 6" descr="http://bookap.info/bod/avtorov_etiket_kratkaya_entsiklopediya/ris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5768" y="260648"/>
            <a:ext cx="2088232" cy="125623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Rectangle 5"/>
          <p:cNvSpPr/>
          <p:nvPr/>
        </p:nvSpPr>
        <p:spPr>
          <a:xfrm>
            <a:off x="1331640" y="1124744"/>
            <a:ext cx="3391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Источники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3861048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http://900igr.net/kartinki/literatura/Pesy-Ostrovskogo/002-Rol-muzyki-v-pesakh-A.N.Ostrovskogo.html</a:t>
            </a:r>
            <a:r>
              <a:rPr lang="ru-RU" dirty="0" smtClean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755576" y="4653136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https://yandex.ru/images/search?img_url=http%3A%2F%2Fwww.lasarstroi.ru</a:t>
            </a:r>
            <a:endParaRPr lang="ru-RU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76609" y="2348880"/>
            <a:ext cx="896739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6"/>
              </a:rPr>
              <a:t>http://www.justlady.ru/articles-128723-neverbalnaya-kommunikaciya-pauzy-i-molchanie#ixzz3h6Sb8xKH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3568" y="3212976"/>
            <a:ext cx="6606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7"/>
              </a:rPr>
              <a:t>http://commbehavior.narod.ru/RusFin/RusFin2000/Melikyan.htm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060848"/>
            <a:ext cx="894655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Высшая степень искусства говорить -  уменье  молчать»</a:t>
            </a:r>
          </a:p>
          <a:p>
            <a:pPr algn="ctr"/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                                                              </a:t>
            </a:r>
          </a:p>
          <a:p>
            <a:pPr algn="ctr"/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                                                                             В.Ключевский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8" name="Picture 2" descr="http://static.tecnocino.it/tcwww/fotogallery/625X0/61349/faccina-zitt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2780928"/>
            <a:ext cx="1749654" cy="1296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pic>
        <p:nvPicPr>
          <p:cNvPr id="7" name="Picture 2" descr="http://static.tecnocino.it/tcwww/fotogallery/625X0/61349/faccina-zitt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188640"/>
            <a:ext cx="1749654" cy="1296144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836712"/>
            <a:ext cx="9193029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Говорят, молчание – знак согласия.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Также многие уверены в том, что собеседник молчит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том случае, если ему абсолютно нечего сказать.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самом деле, молчание как один из важнейших 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основополагающих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подвидов невербальной коммуникации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может нести в себе самые различные значения.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примеру,  молчание человека в разных ситуациях может означать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solidFill>
                <a:srgbClr val="00206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«Я хочу уединиться»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«Мне нужна защита»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«Я хочу понять, что вы чувствуете»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206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многое другое.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pic>
        <p:nvPicPr>
          <p:cNvPr id="7" name="Picture 2" descr="http://static.tecnocino.it/tcwww/fotogallery/625X0/61349/faccina-zitt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188640"/>
            <a:ext cx="1749654" cy="1296144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1196752"/>
            <a:ext cx="8016297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Молчание нередко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используется как отличный способ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сосредоточить внимание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Собеседника на обсуждаемой теме,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индивидуальных ощущениях,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эмоциях, переживаниях.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solidFill>
                <a:srgbClr val="00206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Либо, в отдельных случаях, выразить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сочувствие,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соболезнование, поддержку.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pic>
        <p:nvPicPr>
          <p:cNvPr id="7" name="Picture 2" descr="http://static.tecnocino.it/tcwww/fotogallery/625X0/61349/faccina-zitt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332656"/>
            <a:ext cx="1749654" cy="1296144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827584" y="1916832"/>
            <a:ext cx="69847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Длительное молчание собеседника может также быть сигналом тревоги или растерянности.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Во </a:t>
            </a:r>
            <a:r>
              <a:rPr lang="ru-RU" sz="2800" b="1" dirty="0">
                <a:solidFill>
                  <a:srgbClr val="002060"/>
                </a:solidFill>
              </a:rPr>
              <a:t>время непродолжительно молчания человек может просто-напросто искать уместные в данном случае слова для того, чтобы продолжить рассказ (либо просто для того, чтобы не сказать лишнего).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pic>
        <p:nvPicPr>
          <p:cNvPr id="7" name="Picture 2" descr="http://static.tecnocino.it/tcwww/fotogallery/625X0/61349/faccina-zitt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476672"/>
            <a:ext cx="1749654" cy="1296144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827584" y="2132856"/>
            <a:ext cx="77768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Иногда во время молчания люди оценивают то, что сказали ранее, пытаются сделать выводы и проанализировать возникшие догадки.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-44626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pic>
        <p:nvPicPr>
          <p:cNvPr id="7" name="Picture 2" descr="http://static.tecnocino.it/tcwww/fotogallery/625X0/61349/faccina-zitt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332656"/>
            <a:ext cx="1749654" cy="1296144"/>
          </a:xfrm>
          <a:prstGeom prst="rect">
            <a:avLst/>
          </a:prstGeom>
          <a:noFill/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827584" y="1556792"/>
            <a:ext cx="785747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Нередко молчание свидетельствует о том,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за ним последует серьезный и необходимый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данной ситуации вопрос.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>
              <a:solidFill>
                <a:srgbClr val="00206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Следовательно, молчание позволяет человеку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сосредоточиться, вести разговор наиболее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продуктивно и, возможно,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принять для себя важные решения.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pic>
        <p:nvPicPr>
          <p:cNvPr id="7" name="Picture 2" descr="http://static.tecnocino.it/tcwww/fotogallery/625X0/61349/faccina-zitt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188640"/>
            <a:ext cx="1749654" cy="1296144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95536" y="1859340"/>
            <a:ext cx="77768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Одна из важнейших невербальных коммуникаций, </a:t>
            </a:r>
            <a:r>
              <a:rPr lang="ru-RU" sz="2400" b="1" dirty="0" smtClean="0">
                <a:solidFill>
                  <a:srgbClr val="002060"/>
                </a:solidFill>
              </a:rPr>
              <a:t>это </a:t>
            </a:r>
            <a:r>
              <a:rPr lang="ru-RU" sz="2400" b="1" dirty="0">
                <a:solidFill>
                  <a:srgbClr val="002060"/>
                </a:solidFill>
              </a:rPr>
              <a:t>соблюдение пауз в разговоре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Пауза – это предоставление собеседнику возможность высказаться, выразить свое мнение по обсуждаемому вопросу.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Если </a:t>
            </a:r>
            <a:r>
              <a:rPr lang="ru-RU" sz="2400" b="1" dirty="0">
                <a:solidFill>
                  <a:srgbClr val="002060"/>
                </a:solidFill>
              </a:rPr>
              <a:t>в разговоре присутствуют паузы, значит человек действительно заинтересован, он обдумывает свои мысли и, возможно, пытается направить беседу в нужное русло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pic>
        <p:nvPicPr>
          <p:cNvPr id="7" name="Picture 2" descr="http://static.tecnocino.it/tcwww/fotogallery/625X0/61349/faccina-zitt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188640"/>
            <a:ext cx="1749654" cy="1296144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67544" y="2132856"/>
            <a:ext cx="86764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 Также пауза – это возможность дополнить сказанное или же уточнить какой-то момент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Очень часто людям требуется </a:t>
            </a:r>
            <a:r>
              <a:rPr lang="ru-RU" sz="2800" b="1" dirty="0" smtClean="0">
                <a:solidFill>
                  <a:srgbClr val="002060"/>
                </a:solidFill>
              </a:rPr>
              <a:t>длительная</a:t>
            </a:r>
            <a:r>
              <a:rPr lang="ru-RU" sz="2800" b="1" u="sng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пауза </a:t>
            </a:r>
            <a:r>
              <a:rPr lang="ru-RU" sz="2800" b="1" dirty="0">
                <a:solidFill>
                  <a:srgbClr val="002060"/>
                </a:solidFill>
              </a:rPr>
              <a:t>для того, чтобы оценить сложившуюся в беседе ситуацию и принять соответствующее решение.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444</Words>
  <Application>Microsoft Office PowerPoint</Application>
  <PresentationFormat>On-screen Show (4:3)</PresentationFormat>
  <Paragraphs>105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6</cp:revision>
  <dcterms:created xsi:type="dcterms:W3CDTF">2015-07-31T12:32:15Z</dcterms:created>
  <dcterms:modified xsi:type="dcterms:W3CDTF">2015-07-31T13:26:15Z</dcterms:modified>
</cp:coreProperties>
</file>