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1" r:id="rId4"/>
    <p:sldId id="262" r:id="rId5"/>
    <p:sldId id="263" r:id="rId6"/>
    <p:sldId id="260" r:id="rId7"/>
    <p:sldId id="266" r:id="rId8"/>
    <p:sldId id="265" r:id="rId9"/>
    <p:sldId id="267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FE1A6-7BE8-4683-925A-10BF06281828}" type="datetimeFigureOut">
              <a:rPr lang="ru-RU" smtClean="0"/>
              <a:t>02.08.2015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8025C-9ABA-4957-A91E-15834E02B5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8025C-9ABA-4957-A91E-15834E02B5C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B439-21FB-412C-9D9B-2CDAD2CEF60C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chebnikionline.com/psihologia/zagalna_psihologiya_-_sergyeyenkova_op/konflikti_spilkuvanni_prichini_sposobi_reaguvannya.htm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://mednurse.ru/bolezni/konflikt-elementy-tipy-dinamika-konflikt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udme.org/1256060711103/marketing/sposoby_razresheniya_konfliktov" TargetMode="External"/><Relationship Id="rId5" Type="http://schemas.openxmlformats.org/officeDocument/2006/relationships/hyperlink" Target="https://yandex.ru/images/search?img_url=http://www.lasarstroi.ru" TargetMode="External"/><Relationship Id="rId4" Type="http://schemas.openxmlformats.org/officeDocument/2006/relationships/hyperlink" Target="http://900igr.net/kartinki/literatura/Pesy-Ostrovskogo/002-Rol-muzyki-v-pesakh-A.N.Ostrovskogo.html" TargetMode="External"/><Relationship Id="rId9" Type="http://schemas.openxmlformats.org/officeDocument/2006/relationships/hyperlink" Target="http://ppt4web.ru/obshhestvoznanija/konflikt-v-mezhlichnostnykh-otnoshenijakh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17243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4077072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smtClean="0">
                <a:solidFill>
                  <a:srgbClr val="002060"/>
                </a:solidFill>
              </a:rPr>
              <a:t>Тема 3/24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1772816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Конфликты в общении</a:t>
            </a:r>
            <a:r>
              <a:rPr lang="ru-RU" sz="3600" b="1" dirty="0" smtClean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формы и способы их </a:t>
            </a:r>
            <a:r>
              <a:rPr lang="ru-RU" sz="3600" b="1" dirty="0" smtClean="0">
                <a:solidFill>
                  <a:srgbClr val="C00000"/>
                </a:solidFill>
              </a:rPr>
              <a:t>разрешения</a:t>
            </a:r>
          </a:p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8196" name="Picture 4" descr="http://www.psydiscover.ru/images/books/546/image003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CFFFF"/>
              </a:clrFrom>
              <a:clrTo>
                <a:srgbClr val="CCFFFF">
                  <a:alpha val="0"/>
                </a:srgbClr>
              </a:clrTo>
            </a:clrChange>
          </a:blip>
          <a:srcRect b="37914"/>
          <a:stretch>
            <a:fillRect/>
          </a:stretch>
        </p:blipFill>
        <p:spPr bwMode="auto">
          <a:xfrm>
            <a:off x="2987824" y="3284984"/>
            <a:ext cx="3168352" cy="688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768" y="260648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331640" y="1124744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465313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827584" y="558924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https://yandex.ru/images/search?img_url=http%3A%2F%2Fwww.lasarstroi.ru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6609" y="234888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3212976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827584" y="414908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6"/>
              </a:rPr>
              <a:t>http://studme.org/1256060711103/marketing/sposoby_razresheniya_konfliktov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755576" y="2348880"/>
            <a:ext cx="838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7"/>
              </a:rPr>
              <a:t>http://mednurse.ru/bolezni/konflikt-elementy-tipy-dinamika-konflikta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55576" y="2852936"/>
            <a:ext cx="7108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/>
              </a:rPr>
              <a:t>http://uchebnikionline.com/psihologia/zagalna_psihologiya_-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/>
              </a:rPr>
              <a:t>sergyeyenkova_op/konflikti_spilkuvanni_prichini_sposobi_reaguvannya.htm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7584" y="3501008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ppt4web.ru/obshhestvoznanija/konflikt-v-mezhlichnostnykh-otnoshenijakh.html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755576" y="2348880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Конфликт</a:t>
            </a:r>
            <a:r>
              <a:rPr lang="ru-RU" sz="2800" b="1" dirty="0" smtClean="0">
                <a:solidFill>
                  <a:srgbClr val="002060"/>
                </a:solidFill>
              </a:rPr>
              <a:t> - столкновение противоположно направленных целей, интересов, позиций, мнений, взглядов оппонентов или субъектов взаимодействия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7171" name="Picture 3" descr="https://im1-tub-ru.yandex.net/i?id=64e5b1f8d1c13e5f92ab1dab9fe19262&amp;n=33&amp;h=1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92696"/>
            <a:ext cx="2000250" cy="161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827584" y="1556792"/>
            <a:ext cx="7812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Основой для кризиса </a:t>
            </a:r>
            <a:r>
              <a:rPr lang="ru-RU" sz="2800" b="1" dirty="0" smtClean="0">
                <a:solidFill>
                  <a:srgbClr val="002060"/>
                </a:solidFill>
              </a:rPr>
              <a:t>могут быть разногласия в области моральных ценностей, личных интересов, желаний, стремлений, целей 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Конфликты </a:t>
            </a:r>
            <a:r>
              <a:rPr lang="ru-RU" sz="2800" b="1" dirty="0" smtClean="0">
                <a:solidFill>
                  <a:srgbClr val="002060"/>
                </a:solidFill>
              </a:rPr>
              <a:t>могут возникать в связи с нарушением правил и норм взаимодействия между люд дьмы, а также </a:t>
            </a:r>
            <a:r>
              <a:rPr lang="ru-RU" sz="2800" b="1" dirty="0" smtClean="0">
                <a:solidFill>
                  <a:srgbClr val="002060"/>
                </a:solidFill>
              </a:rPr>
              <a:t>нечестное, несправедливое отношение,   а также нетактично поведение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4" descr="http://www.psydiscover.ru/images/books/546/image00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FFFF"/>
              </a:clrFrom>
              <a:clrTo>
                <a:srgbClr val="CCFFFF">
                  <a:alpha val="0"/>
                </a:srgbClr>
              </a:clrTo>
            </a:clrChange>
          </a:blip>
          <a:srcRect b="37914"/>
          <a:stretch>
            <a:fillRect/>
          </a:stretch>
        </p:blipFill>
        <p:spPr bwMode="auto">
          <a:xfrm>
            <a:off x="2699792" y="764704"/>
            <a:ext cx="3168352" cy="688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692696"/>
            <a:ext cx="5698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Стратегии  поведения в конфликте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1772816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Компромисс</a:t>
            </a:r>
            <a:r>
              <a:rPr lang="ru-RU" sz="2800" b="1" dirty="0" smtClean="0">
                <a:solidFill>
                  <a:srgbClr val="002060"/>
                </a:solidFill>
              </a:rPr>
              <a:t> проявляется в попытке не обострять ситуацию за счет взаимных уступок </a:t>
            </a:r>
            <a:r>
              <a:rPr lang="ru-RU" sz="2800" b="1" dirty="0" smtClean="0">
                <a:solidFill>
                  <a:srgbClr val="002060"/>
                </a:solidFill>
              </a:rPr>
              <a:t>интересами. </a:t>
            </a:r>
            <a:r>
              <a:rPr lang="ru-RU" sz="2800" b="1" dirty="0" smtClean="0">
                <a:solidFill>
                  <a:srgbClr val="002060"/>
                </a:solidFill>
              </a:rPr>
              <a:t>Партнеры не учитывают глубинных потребностей, а довольствуются внешней стороной </a:t>
            </a:r>
            <a:r>
              <a:rPr lang="ru-RU" sz="2800" b="1" dirty="0" smtClean="0">
                <a:solidFill>
                  <a:srgbClr val="002060"/>
                </a:solidFill>
              </a:rPr>
              <a:t>поведения.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Девиз: </a:t>
            </a:r>
            <a:r>
              <a:rPr lang="ru-RU" sz="2800" b="1" dirty="0" smtClean="0">
                <a:solidFill>
                  <a:srgbClr val="002060"/>
                </a:solidFill>
              </a:rPr>
              <a:t>Чтобы каждый из нас что-то выиграл, каждый должен что-то проиграть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683568" y="2204864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Приспособление: </a:t>
            </a:r>
            <a:r>
              <a:rPr lang="ru-RU" sz="2800" b="1" dirty="0" smtClean="0">
                <a:solidFill>
                  <a:srgbClr val="002060"/>
                </a:solidFill>
              </a:rPr>
              <a:t>человек адаптируется к ситуации, не отстаивая своих интересов 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Девиз</a:t>
            </a:r>
            <a:r>
              <a:rPr lang="ru-RU" sz="2800" b="1" dirty="0" smtClean="0">
                <a:solidFill>
                  <a:srgbClr val="C00000"/>
                </a:solidFill>
              </a:rPr>
              <a:t>: </a:t>
            </a:r>
            <a:r>
              <a:rPr lang="ru-RU" sz="2800" b="1" dirty="0" smtClean="0">
                <a:solidFill>
                  <a:srgbClr val="002060"/>
                </a:solidFill>
              </a:rPr>
              <a:t>Чтобы ты выиграл, я должен проиграть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683568" y="2060848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Избегание </a:t>
            </a:r>
            <a:r>
              <a:rPr lang="ru-RU" sz="2800" b="1" dirty="0" smtClean="0">
                <a:solidFill>
                  <a:srgbClr val="002060"/>
                </a:solidFill>
              </a:rPr>
              <a:t>связано с попыткой отодвинуть конфликтную ситуацию можно дальше, надеясь, что все решится само </a:t>
            </a:r>
            <a:r>
              <a:rPr lang="ru-RU" sz="2800" b="1" dirty="0" smtClean="0">
                <a:solidFill>
                  <a:srgbClr val="002060"/>
                </a:solidFill>
              </a:rPr>
              <a:t>собой.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Девиз: </a:t>
            </a:r>
            <a:r>
              <a:rPr lang="ru-RU" sz="2800" b="1" dirty="0" smtClean="0">
                <a:solidFill>
                  <a:srgbClr val="002060"/>
                </a:solidFill>
              </a:rPr>
              <a:t>Чтобы не было конфликта, лучше я отступлю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71600" y="1484784"/>
            <a:ext cx="81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Конкуренция</a:t>
            </a:r>
            <a:r>
              <a:rPr lang="ru-RU" sz="2800" b="1" dirty="0" smtClean="0">
                <a:solidFill>
                  <a:srgbClr val="002060"/>
                </a:solidFill>
              </a:rPr>
              <a:t> - активный, почти агрессивное наступление, попытки решить конфликт, игнорируя интересы других </a:t>
            </a:r>
            <a:r>
              <a:rPr lang="ru-RU" sz="2800" b="1" dirty="0" smtClean="0">
                <a:solidFill>
                  <a:srgbClr val="002060"/>
                </a:solidFill>
              </a:rPr>
              <a:t>лиц.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Человек доказывает свое мнение, как единственную и правильную, игнорируя соображения </a:t>
            </a:r>
            <a:r>
              <a:rPr lang="ru-RU" sz="2800" b="1" dirty="0" smtClean="0">
                <a:solidFill>
                  <a:srgbClr val="002060"/>
                </a:solidFill>
              </a:rPr>
              <a:t>других.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Девиз: </a:t>
            </a:r>
            <a:r>
              <a:rPr lang="ru-RU" sz="2800" b="1" dirty="0" smtClean="0">
                <a:solidFill>
                  <a:srgbClr val="002060"/>
                </a:solidFill>
              </a:rPr>
              <a:t>Чтобы я победил, ты </a:t>
            </a:r>
            <a:r>
              <a:rPr lang="ru-RU" sz="2800" b="1" dirty="0" smtClean="0">
                <a:solidFill>
                  <a:srgbClr val="002060"/>
                </a:solidFill>
              </a:rPr>
              <a:t>должен проиграть.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Сотрудничество</a:t>
            </a:r>
            <a:r>
              <a:rPr lang="ru-RU" sz="2800" b="1" dirty="0" smtClean="0">
                <a:solidFill>
                  <a:srgbClr val="002060"/>
                </a:solidFill>
              </a:rPr>
              <a:t> проявляется в стремлении вместе подойти к эффективному решению ситуации с учетом интересов, потребностей обеих </a:t>
            </a:r>
            <a:r>
              <a:rPr lang="ru-RU" sz="2800" b="1" dirty="0" smtClean="0">
                <a:solidFill>
                  <a:srgbClr val="002060"/>
                </a:solidFill>
              </a:rPr>
              <a:t>сторон.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Эта стратегия является наиболее эффективной для налаживания хороших отношений, но требует много то время 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Девиз</a:t>
            </a:r>
            <a:r>
              <a:rPr lang="ru-RU" sz="2800" b="1" dirty="0" smtClean="0">
                <a:solidFill>
                  <a:srgbClr val="C00000"/>
                </a:solidFill>
              </a:rPr>
              <a:t>: </a:t>
            </a:r>
            <a:r>
              <a:rPr lang="ru-RU" sz="2800" b="1" dirty="0" smtClean="0">
                <a:solidFill>
                  <a:srgbClr val="002060"/>
                </a:solidFill>
              </a:rPr>
              <a:t>Чтобы я выиграл, ты тоже должен </a:t>
            </a:r>
            <a:r>
              <a:rPr lang="ru-RU" sz="2800" b="1" dirty="0" smtClean="0">
                <a:solidFill>
                  <a:srgbClr val="002060"/>
                </a:solidFill>
              </a:rPr>
              <a:t>выиграть.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21506" name="Picture 2" descr="http://rpp.nashaucheba.ru/pars_docs/refs/63/62330/img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4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305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16</cp:revision>
  <dcterms:created xsi:type="dcterms:W3CDTF">2015-07-31T13:26:27Z</dcterms:created>
  <dcterms:modified xsi:type="dcterms:W3CDTF">2015-08-02T12:47:38Z</dcterms:modified>
</cp:coreProperties>
</file>