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2" r:id="rId3"/>
    <p:sldId id="263" r:id="rId4"/>
    <p:sldId id="276" r:id="rId5"/>
    <p:sldId id="266" r:id="rId6"/>
    <p:sldId id="269" r:id="rId7"/>
    <p:sldId id="270" r:id="rId8"/>
    <p:sldId id="272" r:id="rId9"/>
    <p:sldId id="271" r:id="rId10"/>
    <p:sldId id="268" r:id="rId11"/>
    <p:sldId id="274" r:id="rId12"/>
    <p:sldId id="273" r:id="rId13"/>
    <p:sldId id="275" r:id="rId14"/>
    <p:sldId id="277" r:id="rId15"/>
    <p:sldId id="281" r:id="rId16"/>
    <p:sldId id="278" r:id="rId17"/>
    <p:sldId id="265" r:id="rId18"/>
    <p:sldId id="282" r:id="rId19"/>
    <p:sldId id="284" r:id="rId20"/>
    <p:sldId id="267" r:id="rId21"/>
    <p:sldId id="261" r:id="rId22"/>
    <p:sldId id="26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A603D-6FB4-452B-A7B7-348CD1270934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C4FAC-C520-457B-AA6A-AA6A99969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4FAC-C520-457B-AA6A-AA6A999692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8E5B-655A-4CBB-9877-B5C0B416719C}" type="datetimeFigureOut">
              <a:rPr lang="ru-RU" smtClean="0"/>
              <a:pPr/>
              <a:t>10.08.2015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D61F-DA27-45F1-9B1B-369B3D2EB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studentu-vuza.ru/psihologiya/referatyi/neverbalnyie-sredstva-obscheniya.html" TargetMode="External"/><Relationship Id="rId3" Type="http://schemas.openxmlformats.org/officeDocument/2006/relationships/hyperlink" Target="https://yandex.ru/images/search?img_url=http://eiwr.yxvou.dolyariska.ru/sfzrvdl/klyuch_dlya_faynridera_1792_3.jpg&amp;_" TargetMode="External"/><Relationship Id="rId7" Type="http://schemas.openxmlformats.org/officeDocument/2006/relationships/hyperlink" Target="http://www.syntone.ru/library/books/content/3974.html?current_book_page=2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udopedia.ru/5_70272_verbalnie-i-neverbalnie-sredstva-rechevoy-kommunikatsii.html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900igr.net/kartinki/literatura/Pesy-Ostrovskogo/002-Rol-muzyki-v-pesakh-A.N.Ostrovskogo.html" TargetMode="External"/><Relationship Id="rId9" Type="http://schemas.openxmlformats.org/officeDocument/2006/relationships/hyperlink" Target="http://ped-kopilka.ru/vs-ob-yetikete/pozy-pri-obscheni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371703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3/23(А)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552" y="836712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Развитие навыков невербального общения </a:t>
            </a:r>
            <a:r>
              <a:rPr lang="ru-RU" sz="3200" b="1" dirty="0" smtClean="0">
                <a:solidFill>
                  <a:srgbClr val="C00000"/>
                </a:solidFill>
              </a:rPr>
              <a:t>в </a:t>
            </a:r>
            <a:r>
              <a:rPr lang="ru-RU" sz="3200" b="1" dirty="0">
                <a:solidFill>
                  <a:srgbClr val="C00000"/>
                </a:solidFill>
              </a:rPr>
              <a:t>речевой </a:t>
            </a:r>
            <a:r>
              <a:rPr lang="ru-RU" sz="3200" b="1" dirty="0" smtClean="0">
                <a:solidFill>
                  <a:srgbClr val="C00000"/>
                </a:solidFill>
              </a:rPr>
              <a:t>практике.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Использование и «чтение» жестов</a:t>
            </a:r>
            <a:endParaRPr lang="ru-RU" sz="3200" dirty="0"/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24097" y="1456910"/>
            <a:ext cx="674780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Сомнение, затруднительное положение,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отрицание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нередко выражаются жестом,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время которого касаются кончика носа,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мочки уха или протирают глаза.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 во время общения поглаживает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что-нибудь мягкое, приятное на ощупь,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можно говорить о том, что это добрая личность.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83568" y="1196752"/>
            <a:ext cx="81278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Раскачивание на стуле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тоже происходит небеспричинно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обычно оно признак того, что собеседник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удовлетворен или общением в целом,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отдельными его проявлениями.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Снятием и протиранием очков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тем самым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«намекает» противоположной стороне на то,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имеет желание сделать паузу в коммуникации.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Манипулируют очками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когда хотят затянуть время,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чтобы обдумать чужие слова, действия или предложения.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33034" y="2132856"/>
            <a:ext cx="89109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Руки невольно начинают сжимать друг друга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когда их обладатель попал в какую-либо неприятную ситуацию.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Постукивание по столу или по полу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проявление беспокойства,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 вот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руки, приложенные к груди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свидетельство честности и открытости.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1340768"/>
            <a:ext cx="818198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Неискренность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собеседника может отразиться и в том,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у него возможно появление зуда на шее и в веках глаз.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связи с этим человек, говорящий неправду,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может почесывать шею,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оттягивать облегающий ее воротник или почесывать веко.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неискренности, о стремлении что-либо утаить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может свидетельствовать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потирание подбородка, лба и висков.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9552" y="476672"/>
            <a:ext cx="825219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положительное отношение к собеседнику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стремление пойти навстречу его словам и действиям люди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могут продемонстрировать с помощью жеста,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который называется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«раскрытые руки».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начинается с уровня живота и ручей направляются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сторону собеседника, а ладони при этом не закрываются.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Обращаем внимание и на то, пощипывает ли партнер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свою переносицу или нет.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он этим занимается, то это признак того,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он напряженно размышляет над вашими словами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действиями.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Особенно, если он при этом еще закрывает свои глаза.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90770" y="1331476"/>
            <a:ext cx="87532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Прикосновение к уху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Почесывание уха является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облегченным вариантом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затыкания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ушей и означает,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 человек не хочет слышать того,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чем ему говорит собеседник.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Такая реакция возможна, если собеседнику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стало скучно вас слушать или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не согласен с одним из ваших утверждений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3568" y="1196752"/>
            <a:ext cx="81664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Мочку уха общающиеся обычно теребят,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 они взволнованы или расстроены.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Когда же ее начинают тянуть, можно сделать вывод о том,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у них есть желание высказаться по поводу слов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действий противоположной стороны.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Обращаем внимание и на немного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приподнятый вверх палец партнера.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свидетельство того, что он готов возразить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перейти к следующему вопросу.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67544" y="1804174"/>
            <a:ext cx="80822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 партнер вдруг начинает собирать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 своей одежды какие-то незаметные ворсинки,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тоже не оставляем это без внимания.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может говорить, если их там действительно нет, о том,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он не одобряет ваши слова или действия.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115616" y="332656"/>
            <a:ext cx="71287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Выделяют три основных положения головы. Первое - прямая голова</a:t>
            </a:r>
            <a:r>
              <a:rPr lang="ru-RU" sz="2400" b="1" dirty="0" smtClean="0">
                <a:solidFill>
                  <a:srgbClr val="002060"/>
                </a:solidFill>
              </a:rPr>
              <a:t>. Это положение характерно для человека, нейтрально относящегося к тому, что он слышит.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Второе - голова, наклоненная в сторону, </a:t>
            </a:r>
            <a:r>
              <a:rPr lang="ru-RU" sz="2400" b="1" dirty="0" smtClean="0">
                <a:solidFill>
                  <a:srgbClr val="002060"/>
                </a:solidFill>
              </a:rPr>
              <a:t>что говорит о том, что у человека пробудился интерес (то, что люди, как и животные, наклоняют голову, когда становятся чем-то заинтересованными, первым заметил еще Чарльз Дарвин).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И, наконец, </a:t>
            </a:r>
            <a:r>
              <a:rPr lang="ru-RU" sz="2400" b="1" dirty="0" smtClean="0">
                <a:solidFill>
                  <a:srgbClr val="C00000"/>
                </a:solidFill>
              </a:rPr>
              <a:t>третье - когда голова наклонена вниз</a:t>
            </a:r>
            <a:r>
              <a:rPr lang="ru-RU" sz="2400" b="1" dirty="0" smtClean="0">
                <a:solidFill>
                  <a:srgbClr val="002060"/>
                </a:solidFill>
              </a:rPr>
              <a:t>, значит, отношение человека отрицательное и даже осуждающее. В таком случае следует чем-то заинтересовать собеседника, чтобы заставить его поднять голову.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67394" y="1124744"/>
            <a:ext cx="86766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Рукопожатия делятся на 3 вида: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доминирующее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(рука сверху, ладонь развернута вниз),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покорное (рука снизу, ладонь развернута вверх)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равноправно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player.myshared.ru/844038/data/images/img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685800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331640" y="2828836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Австралийский специалист А. Пиз утверждает, что с помощью слов передается 7 % информации, звуковых средств - 38%,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мимики, жестов, позы - 55%.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59632" y="980728"/>
            <a:ext cx="71261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Невербальное общение -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 жестов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включающий такие формы самовыражения,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которые не опираются на слова и другие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речевые символы.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4396" y="0"/>
            <a:ext cx="908960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правила жестикуляции: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жесты должны быть непроизвольными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прибегайте к жесту только по мере ощущения потребности в нем;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жестикуляция не должна быть непрерывной: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жестикулируйте руками на протяжении всей речи.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каждая фраза нуждается в подчеркивании жестом;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управляйте жестами: никогда жест не должен отставать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подкрепляемого им слова;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вносите разнообразие в жестикуляцию: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пользуйтесь одним и тем же жестом во всех случаях,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когда нужно придать словам выразительность;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жесты должны отвечать своему назначению: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количество и интенсивность жестов должны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соответствовать характеру речи и аудитории.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0482" name="AutoShape 2" descr="http://www.playcast.ru/uploads/2015/03/21/1274619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://www.playcast.ru/uploads/2015/03/21/127461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6829425" cy="455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539552" y="450912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https://yandex.ru/images/search?img_url=http%3A%2F%2Feiwr.yxvou.dolyariska.ru%2Fsfzrvdl%2Fklyuch_dlya_faynridera_1792_3.jpg&amp;_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539552" y="537321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pic>
        <p:nvPicPr>
          <p:cNvPr id="8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5768" y="260648"/>
            <a:ext cx="2088232" cy="125623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9552" y="2276872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>http://studopedia.ru/5_70272_verbalnie-i-neverbalnie-sredstva-rechevoy-kommunikatsii.html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1115616" y="40466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1560" y="364502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http://www.syntone.ru/library/books/content/3974.html?current_book_page=23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67544" y="1484784"/>
            <a:ext cx="7452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8"/>
              </a:rPr>
              <a:t>http://studentu-vuza.ru/psihologiya/referatyi/neverbalnyie-sredstva-obscheniya.html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683568" y="3105835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9"/>
              </a:rPr>
              <a:t>http://ped-kopilka.ru/vs-ob-yetikete/pozy-pri-obscheni.html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12776"/>
            <a:ext cx="84120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динамически выразительные движения тела.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908720"/>
            <a:ext cx="75947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невербальным сигналам общения относятся: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565484"/>
            <a:ext cx="93843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Чаще всего сигналы, которые подает человек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помощью жестов, он выражает бессознательно.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Потому они и красноречивее речи.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20" y="1268760"/>
            <a:ext cx="904875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Коммуникативные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жесты приветствия, прощания,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привлечения внимания, запреты,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утвердительные, отрицательные, вопросительные и т.д.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Модальные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т.е. выражающие оценку и отношение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(жесты одобрения, удовлетворения, доверия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недоверия и т.п.)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Описательные жесты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которые имеют смысл только в контексте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речевого высказывания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48680"/>
            <a:ext cx="2456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Типы жестов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0887" y="1196752"/>
            <a:ext cx="87931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обычных людей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энергичная или специфическая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жестикуляция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характерна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 время пребывания их в состоянии эмоционального стресса,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возбуждения, беспокойства или смущения.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67544" y="3573016"/>
            <a:ext cx="84346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Неумеренная жестикуляция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нередко бывает свидетельством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беспокойства, неуверенности в своих силах,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желания партнера навязать свою точку зрения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противоположной стороне.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10995" y="1556792"/>
            <a:ext cx="72948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Развязные жесты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являются обычными для людей,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отличающихся общим низким культурным уровнем.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интенсивность жестикуляции могут оказывать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влияние различные внешние обстоятельства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неудобность, неприятные запахи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..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25152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46326" y="2134600"/>
            <a:ext cx="850482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Скупые жесты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являются свидетельством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только определенного темперамента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человека, но и могут быть знаком того,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он находится в спокойном и уравновешенном состоянии,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его не взволновали адресованные ему слова и действия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55576" y="1484784"/>
            <a:ext cx="789985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Тесно переплетенные пальцы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собеседника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являются признаком того,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он испытывает подозрение или недоверие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или по отношению к вам, или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тому, о чем вы говорите.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Аналогичный вывод можно сделать и тогда,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когда он начинает пощипывать мякоть своих рук,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покусывать конец своей ручки или карандаша,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трогать спинку стула.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11560" y="1475492"/>
            <a:ext cx="84660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Когда человек во время говорения старается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скрыть свое истинное мнение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он обычно непроизвольно прикрывает свой рот левой рукой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— или до начала своего высказывания, или уже в ходе его.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Свидетельством того, что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партнер вам доверяет,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является расстегивание им своего пиджака, жакета, сорочки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шли другой принадлежности своего «обмундирования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1159</Words>
  <Application>Microsoft Office PowerPoint</Application>
  <PresentationFormat>On-screen Show (4:3)</PresentationFormat>
  <Paragraphs>251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51</cp:revision>
  <dcterms:created xsi:type="dcterms:W3CDTF">2015-08-02T19:29:10Z</dcterms:created>
  <dcterms:modified xsi:type="dcterms:W3CDTF">2015-08-10T19:23:09Z</dcterms:modified>
</cp:coreProperties>
</file>