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5" r:id="rId4"/>
    <p:sldId id="267" r:id="rId5"/>
    <p:sldId id="277" r:id="rId6"/>
    <p:sldId id="283" r:id="rId7"/>
    <p:sldId id="278" r:id="rId8"/>
    <p:sldId id="281" r:id="rId9"/>
    <p:sldId id="284" r:id="rId10"/>
    <p:sldId id="260" r:id="rId11"/>
    <p:sldId id="279" r:id="rId12"/>
    <p:sldId id="280" r:id="rId13"/>
    <p:sldId id="266" r:id="rId14"/>
    <p:sldId id="264" r:id="rId15"/>
    <p:sldId id="269" r:id="rId16"/>
    <p:sldId id="270" r:id="rId17"/>
    <p:sldId id="273" r:id="rId18"/>
    <p:sldId id="271" r:id="rId19"/>
    <p:sldId id="272" r:id="rId20"/>
    <p:sldId id="275" r:id="rId21"/>
    <p:sldId id="276" r:id="rId22"/>
    <p:sldId id="25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439-21FB-412C-9D9B-2CDAD2CEF60C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439-21FB-412C-9D9B-2CDAD2CEF60C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439-21FB-412C-9D9B-2CDAD2CEF60C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439-21FB-412C-9D9B-2CDAD2CEF60C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439-21FB-412C-9D9B-2CDAD2CEF60C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439-21FB-412C-9D9B-2CDAD2CEF60C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439-21FB-412C-9D9B-2CDAD2CEF60C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439-21FB-412C-9D9B-2CDAD2CEF60C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439-21FB-412C-9D9B-2CDAD2CEF60C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439-21FB-412C-9D9B-2CDAD2CEF60C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B439-21FB-412C-9D9B-2CDAD2CEF60C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EB439-21FB-412C-9D9B-2CDAD2CEF60C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FEF70-A10D-405B-A24C-5B7516D793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eshma.nov.ru/texts/avatar_neverbal_obschenie.htm" TargetMode="External"/><Relationship Id="rId3" Type="http://schemas.openxmlformats.org/officeDocument/2006/relationships/hyperlink" Target="http://900igr.net/kartinki/literatura/Pesy-Ostrovskogo/002-Rol-muzyki-v-pesakh-A.N.Ostrovskogo.html" TargetMode="External"/><Relationship Id="rId7" Type="http://schemas.openxmlformats.org/officeDocument/2006/relationships/hyperlink" Target="http://studopedia.ru/5_70272_verbalnie-i-neverbalnie-sredstva-rechevoy-kommunikatsii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yandex.ru/images/search?img_url=http://rb7.ru/files/imagecache/small/files/story_img/privet_76946.j" TargetMode="External"/><Relationship Id="rId5" Type="http://schemas.openxmlformats.org/officeDocument/2006/relationships/hyperlink" Target="https://yandex.ru/images/search?img_url=http://www.studfiles.ru/html/2706/19/html_fCsL3TgsDT.SzjA/htmlconv" TargetMode="External"/><Relationship Id="rId10" Type="http://schemas.openxmlformats.org/officeDocument/2006/relationships/hyperlink" Target="http://ped-kopilka.ru/vs-ob-yetikete/pozy-pri-obscheni.html" TargetMode="External"/><Relationship Id="rId4" Type="http://schemas.openxmlformats.org/officeDocument/2006/relationships/hyperlink" Target="https://yandex.ru/images/search?img_url=http://www.lasarstroi.ru" TargetMode="External"/><Relationship Id="rId9" Type="http://schemas.openxmlformats.org/officeDocument/2006/relationships/hyperlink" Target="http://studentu-vuza.ru/psihologiya/referatyi/neverbalnyie-sredstva-obscheniya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FFB"/>
              </a:clrFrom>
              <a:clrTo>
                <a:srgbClr val="FAFFFB">
                  <a:alpha val="0"/>
                </a:srgbClr>
              </a:clrTo>
            </a:clrChange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367971" y="1772816"/>
            <a:ext cx="1847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0" y="538067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Педагог дополнительного образования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en-US" b="1" dirty="0" smtClean="0"/>
          </a:p>
          <a:p>
            <a:pPr algn="r"/>
            <a:r>
              <a:rPr lang="en-US" b="1" dirty="0" smtClean="0"/>
              <a:t>2015</a:t>
            </a:r>
            <a:endParaRPr lang="ru-RU" b="1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0" y="3717032"/>
            <a:ext cx="9144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dirty="0" smtClean="0">
                <a:solidFill>
                  <a:srgbClr val="002060"/>
                </a:solidFill>
              </a:rPr>
              <a:t>Презентация  для занятий по дополнительной общеобразовательной программе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«</a:t>
            </a:r>
            <a:r>
              <a:rPr lang="ru-RU" b="1" dirty="0" smtClean="0">
                <a:solidFill>
                  <a:srgbClr val="002060"/>
                </a:solidFill>
              </a:rPr>
              <a:t>Преодолевая трудности общения»</a:t>
            </a:r>
          </a:p>
          <a:p>
            <a:pPr algn="ctr"/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Тема 3/23(Б)</a:t>
            </a:r>
          </a:p>
        </p:txBody>
      </p:sp>
      <p:sp>
        <p:nvSpPr>
          <p:cNvPr id="9" name="Rectangle 8"/>
          <p:cNvSpPr/>
          <p:nvPr/>
        </p:nvSpPr>
        <p:spPr>
          <a:xfrm>
            <a:off x="611560" y="1412776"/>
            <a:ext cx="79928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Развитие навыков невербального общения </a:t>
            </a:r>
            <a:endParaRPr lang="ru-RU" sz="32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в </a:t>
            </a:r>
            <a:r>
              <a:rPr lang="ru-RU" sz="3200" b="1" dirty="0">
                <a:solidFill>
                  <a:srgbClr val="C00000"/>
                </a:solidFill>
              </a:rPr>
              <a:t>речевой </a:t>
            </a:r>
            <a:r>
              <a:rPr lang="ru-RU" sz="3200" b="1" dirty="0" smtClean="0">
                <a:solidFill>
                  <a:srgbClr val="C00000"/>
                </a:solidFill>
              </a:rPr>
              <a:t>практике. </a:t>
            </a:r>
          </a:p>
          <a:p>
            <a:pPr algn="ctr"/>
            <a:endParaRPr lang="ru-RU" sz="32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Взгляд и мимика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51520" y="517903"/>
            <a:ext cx="8487323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иды взглядов и их трактовка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подъем головы и взгляд вверх: подожди минуту, подумаю;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движение головой и насупленные брови: не понял, повтори;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улыбка, возможно, легкий наклон головы: понимаю,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мне нечего добавить;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долгий неподвижный взгляд в глаза собеседнику: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хочу подчинить себе;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взгляд в сторону: пренебрежение;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взгляд в пол: страх и желание уйти.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51520" y="1772816"/>
            <a:ext cx="781566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мимике очень важно положение губ –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молчаливых источников эмоциональной информации.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Улыбка в создании привлекательности личного имиджа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просто незаменима,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поскольку она дает предпочтительные шансы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доверительные и дружелюбные отношения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общении у тех, кто ее использует.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611560" y="2551837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Выражение лица — главный показатель чувств.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Легче всего распознаются положительные эмоции — счастье, любовь и удивление.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Трудно воспринимаются, как правило, отрицательные эмоции — печаль, гнев и отвращение.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395536" y="692696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Эмоции и мимика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 </a:t>
            </a:r>
            <a:r>
              <a:rPr lang="ru-RU" sz="2400" b="1" dirty="0" smtClean="0">
                <a:solidFill>
                  <a:srgbClr val="C00000"/>
                </a:solidFill>
              </a:rPr>
              <a:t>удивление</a:t>
            </a:r>
            <a:r>
              <a:rPr lang="ru-RU" sz="2400" b="1" dirty="0" smtClean="0">
                <a:solidFill>
                  <a:srgbClr val="002060"/>
                </a:solidFill>
              </a:rPr>
              <a:t> — поднятые брови, широко открытые глаза, опущенные вниз кончики губ, приоткрытый рот;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 </a:t>
            </a:r>
            <a:r>
              <a:rPr lang="ru-RU" sz="2400" b="1" dirty="0" smtClean="0">
                <a:solidFill>
                  <a:srgbClr val="C00000"/>
                </a:solidFill>
              </a:rPr>
              <a:t>страх </a:t>
            </a:r>
            <a:r>
              <a:rPr lang="ru-RU" sz="2400" b="1" dirty="0" smtClean="0">
                <a:solidFill>
                  <a:srgbClr val="002060"/>
                </a:solidFill>
              </a:rPr>
              <a:t>— приподнятые и сведенные над переносицей брови, широко открытые глаза, уголки губ опущены и несколько отведены назад, губы растянуты в стороны, рот может быть открыт; 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 гнев </a:t>
            </a:r>
            <a:r>
              <a:rPr lang="ru-RU" sz="2400" b="1" dirty="0" smtClean="0">
                <a:solidFill>
                  <a:srgbClr val="002060"/>
                </a:solidFill>
              </a:rPr>
              <a:t>— брови опущены вниз, морщины на лбу изогнуты, глаза прищурены, губы сомкнуты, зубы сжаты; 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 отвращение</a:t>
            </a:r>
            <a:r>
              <a:rPr lang="ru-RU" sz="2400" b="1" dirty="0" smtClean="0">
                <a:solidFill>
                  <a:srgbClr val="002060"/>
                </a:solidFill>
              </a:rPr>
              <a:t> — брови опущены, нос сморщен, нижняя губа выпячена или приподнята и сомкнута с верхней губой; 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 печаль </a:t>
            </a:r>
            <a:r>
              <a:rPr lang="ru-RU" sz="2400" b="1" dirty="0" smtClean="0">
                <a:solidFill>
                  <a:srgbClr val="002060"/>
                </a:solidFill>
              </a:rPr>
              <a:t>— брови сведены, глаза потухшие; часто уголки губ слегка опущены;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 </a:t>
            </a:r>
            <a:r>
              <a:rPr lang="ru-RU" sz="2400" b="1" dirty="0" smtClean="0">
                <a:solidFill>
                  <a:srgbClr val="C00000"/>
                </a:solidFill>
              </a:rPr>
              <a:t>счастье</a:t>
            </a:r>
            <a:r>
              <a:rPr lang="ru-RU" sz="2400" b="1" dirty="0" smtClean="0">
                <a:solidFill>
                  <a:srgbClr val="002060"/>
                </a:solidFill>
              </a:rPr>
              <a:t> — глаза спокойные, уголки губ приподняты и обычно отведены назад.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pic>
        <p:nvPicPr>
          <p:cNvPr id="6" name="Picture 4" descr="http://odin.ya1.ru/uploads/posts/2012-04/1333973136_mimika_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20688"/>
            <a:ext cx="7785366" cy="55164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pic>
        <p:nvPicPr>
          <p:cNvPr id="28674" name="Picture 2" descr="http://lifeglobe.net/media/entry/479/otvrashenie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836712"/>
            <a:ext cx="7056784" cy="50059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pic>
        <p:nvPicPr>
          <p:cNvPr id="27650" name="Picture 2" descr="http://s.xyya.net/uploads/posts/2012-04/1333950465_tn.jpg"/>
          <p:cNvPicPr>
            <a:picLocks noChangeAspect="1" noChangeArrowheads="1"/>
          </p:cNvPicPr>
          <p:nvPr/>
        </p:nvPicPr>
        <p:blipFill>
          <a:blip r:embed="rId3" cstate="print"/>
          <a:srcRect b="10074"/>
          <a:stretch>
            <a:fillRect/>
          </a:stretch>
        </p:blipFill>
        <p:spPr bwMode="auto">
          <a:xfrm>
            <a:off x="1331640" y="1340768"/>
            <a:ext cx="6667500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pic>
        <p:nvPicPr>
          <p:cNvPr id="29698" name="Picture 2" descr="https://im1-tub-ru.yandex.net/i?id=f74d6d2e120cd09f6dabdd0c38b7552a&amp;n=33&amp;h=1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908720"/>
            <a:ext cx="7272808" cy="528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pic>
        <p:nvPicPr>
          <p:cNvPr id="26626" name="Picture 2" descr="http://obmanimenya.ru/attachments/Slider/0aa35efe-19a3-48dd-0938-40e1724b4f78/%D0%BE%D0%B1%D0%BC%D0%B0%D0%BD%D0%B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052736"/>
            <a:ext cx="6802596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pic>
        <p:nvPicPr>
          <p:cNvPr id="25602" name="Picture 2" descr="http://prikoli.smigid.ru/uploads/posts/2012-05/1336441262_Mimika_lica_govorit_o_mnogom_1.jpg"/>
          <p:cNvPicPr>
            <a:picLocks noChangeAspect="1" noChangeArrowheads="1"/>
          </p:cNvPicPr>
          <p:nvPr/>
        </p:nvPicPr>
        <p:blipFill>
          <a:blip r:embed="rId3" cstate="print"/>
          <a:srcRect b="7025"/>
          <a:stretch>
            <a:fillRect/>
          </a:stretch>
        </p:blipFill>
        <p:spPr bwMode="auto">
          <a:xfrm>
            <a:off x="539552" y="836712"/>
            <a:ext cx="7979139" cy="5256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pic>
        <p:nvPicPr>
          <p:cNvPr id="6" name="Picture 2" descr="http://www.mediascope.ru/files/ifa_upload/dzyal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412776"/>
            <a:ext cx="6746911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pic>
        <p:nvPicPr>
          <p:cNvPr id="31746" name="Picture 2" descr="http://hr-portal.ru/img/uch/kak-nauchitsya-chitat-mysli-lyudej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412776"/>
            <a:ext cx="7290004" cy="489654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91680" y="889556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1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9872" y="88955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2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0112" y="88955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3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6296" y="88955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4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91680" y="630932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5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35896" y="630932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6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64088" y="630932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7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52320" y="630932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8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7119" y="0"/>
            <a:ext cx="85068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Распознайте чувства и эмоции этого человека.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Приведите доводы и доказательства своим предположениям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-44626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pic>
        <p:nvPicPr>
          <p:cNvPr id="5" name="Picture 2" descr="https://im2-tub-ru.yandex.net/i?id=3e4902c3d8533b298eb2318a1e1813e9&amp;n=33&amp;h=1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96752"/>
            <a:ext cx="8743829" cy="324036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332656"/>
            <a:ext cx="9612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Распознайте чувства и эмоции этого человека.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Приведите доводы и доказательства своим предположениям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1187624" y="476672"/>
            <a:ext cx="3391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Источники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3861048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http://900igr.net/kartinki/literatura/Pesy-Ostrovskogo/002-Rol-muzyki-v-pesakh-A.N.Ostrovskogo.html</a:t>
            </a:r>
            <a:r>
              <a:rPr lang="ru-RU" dirty="0" smtClean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755576" y="4653136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https://yandex.ru/images/search?img_url=http%3A%2F%2Fwww.lasarstroi.ru</a:t>
            </a:r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6609" y="2348880"/>
            <a:ext cx="1847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3568" y="3212976"/>
            <a:ext cx="6606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827584" y="5229200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https://yandex.ru/images/search?img_url=http%3A%2F%2Fwww.studfiles.ru%2Fhtml%2F2706%2F19%2Fhtml_fCsL3TgsDT.SzjA%2Fhtmlconv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Rectangle 10"/>
          <p:cNvSpPr/>
          <p:nvPr/>
        </p:nvSpPr>
        <p:spPr>
          <a:xfrm>
            <a:off x="827584" y="6021288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https://yandex.ru/images/search?img_url=http%3A%2F%2Frb7.ru%2Ffiles%2Fimagecache%2Fsmall%2Ffiles%2Fstory_img%2Fprivet_76946.j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Rectangle 11"/>
          <p:cNvSpPr/>
          <p:nvPr/>
        </p:nvSpPr>
        <p:spPr>
          <a:xfrm>
            <a:off x="899592" y="1412776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7"/>
              </a:rPr>
              <a:t>http://studopedia.ru/5_70272_verbalnie-i-neverbalnie-sredstva-rechevoy-kommunikatsii.html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>
            <a:off x="899592" y="2132856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8"/>
              </a:rPr>
              <a:t>http://www.reshma.nov.ru/texts/avatar_neverbal_obschenie.htm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Rectangle 13"/>
          <p:cNvSpPr/>
          <p:nvPr/>
        </p:nvSpPr>
        <p:spPr>
          <a:xfrm>
            <a:off x="899592" y="2636912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9"/>
              </a:rPr>
              <a:t>http://studentu-vuza.ru/psihologiya/referatyi/neverbalnyie-sredstva-obscheniya.html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6" name="Rectangle 15"/>
          <p:cNvSpPr/>
          <p:nvPr/>
        </p:nvSpPr>
        <p:spPr>
          <a:xfrm>
            <a:off x="899592" y="3356992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10"/>
              </a:rPr>
              <a:t>http://ped-kopilka.ru/vs-ob-yetikete/pozy-pri-obscheni.html</a:t>
            </a: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95536" y="701215"/>
            <a:ext cx="7831503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 невербальным сигналам общения относятся: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кинесика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поза, жест,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мимика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походка,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визуальный контакт контакта;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такесика и экстралингвистическая система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рукопожатие, поцелуй, похлопывание, касание;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просодика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общее название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таких ритмико-мелодических сторон голоса,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как высота, громкость, тембр, сила ударения;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проксемика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ориентация, дистанция;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внешность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одежда, прическа и т. д.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611560" y="1720840"/>
            <a:ext cx="78488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Особое значение в невербальной коммуникации имеют сигналы, посылаемые глазами и губами. </a:t>
            </a: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С помощью глаз передаются самые точные и открытые из всех сигналов человеческой коммуникации. 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20482" name="AutoShape 2" descr="http://www.playcast.ru/uploads/2015/03/21/1274619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1522914"/>
            <a:ext cx="866365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мимика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движение мышц лица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(рта, глаз, бровей, лба);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взгляд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 глаза говорят о расположенности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или не расположенности к общению,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посылают сигналы «обратной связи»,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выдают настроение партнера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074803"/>
            <a:ext cx="864800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Деловой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когда взгляд фиксируется в районе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лба собеседника,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предполагает создание серьезной атмосферы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делового партнерства.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Социальный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взгляд концентрируется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треугольнике между глазами и ртом,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способствует созданию атмосферы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непринужденного светского общения.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Интимный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взгляд направлен не в глаза собеседника,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ниже лица - до уровня груди.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Такой взгляд говорит о большой заинтересованности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друг другом в общении.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3848" y="548680"/>
            <a:ext cx="23662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Виды вглядов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95536" y="1697325"/>
            <a:ext cx="26642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268760"/>
            <a:ext cx="82089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Взгляд искоса используется для передачи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интереса или враждебности.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Если он сопровождается слегка поднятыми бровями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или улыбкой, он означает заинтересованность.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Если же он сопровождается нахмуренным лбом или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опущенными уголками рта,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это говорит о критическом или подозрительном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отношении к собеседнику.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738664"/>
            <a:ext cx="935185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Общающиеся люди обычно смотрят в глаза друг другу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 более 10 секунд.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Если на нас смотрят мало,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мы имеем основания полагать,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к нам или к тому, что мы говорим, относятся плохо,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слишком много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это может восприниматься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как вызов или же хорошее к нам отношение.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Кроме того, замечено, что когда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человек лжет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или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пытается скрыть информацию,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его глаза встречаются с глазами партнера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менее 1/3 времени разговора.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u="sng" dirty="0" smtClean="0"/>
          </a:p>
          <a:p>
            <a:endParaRPr lang="ru-RU" u="sng" dirty="0"/>
          </a:p>
          <a:p>
            <a:endParaRPr lang="ru-RU" u="sng" dirty="0" smtClean="0"/>
          </a:p>
          <a:p>
            <a:endParaRPr lang="ru-RU" u="sng" dirty="0"/>
          </a:p>
          <a:p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683568" y="2204864"/>
            <a:ext cx="75608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того чтобы построить хорошие отношения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вашим собеседником, ваш взгляд должен встречаться с его взглядом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около 60 – 70% всего времени общения.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590</Words>
  <Application>Microsoft Office PowerPoint</Application>
  <PresentationFormat>On-screen Show (4:3)</PresentationFormat>
  <Paragraphs>200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115</cp:revision>
  <dcterms:created xsi:type="dcterms:W3CDTF">2015-07-31T13:26:27Z</dcterms:created>
  <dcterms:modified xsi:type="dcterms:W3CDTF">2015-08-12T08:08:29Z</dcterms:modified>
</cp:coreProperties>
</file>