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3" r:id="rId3"/>
    <p:sldId id="274" r:id="rId4"/>
    <p:sldId id="275" r:id="rId5"/>
    <p:sldId id="263" r:id="rId6"/>
    <p:sldId id="264" r:id="rId7"/>
    <p:sldId id="267" r:id="rId8"/>
    <p:sldId id="266" r:id="rId9"/>
    <p:sldId id="268" r:id="rId10"/>
    <p:sldId id="270" r:id="rId11"/>
    <p:sldId id="265" r:id="rId12"/>
    <p:sldId id="262"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u-R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u-RU"/>
          </a:p>
        </p:txBody>
      </p:sp>
      <p:sp>
        <p:nvSpPr>
          <p:cNvPr id="4" name="Date Placeholder 3"/>
          <p:cNvSpPr>
            <a:spLocks noGrp="1"/>
          </p:cNvSpPr>
          <p:nvPr>
            <p:ph type="dt" sz="half" idx="10"/>
          </p:nvPr>
        </p:nvSpPr>
        <p:spPr/>
        <p:txBody>
          <a:bodyPr/>
          <a:lstStyle/>
          <a:p>
            <a:fld id="{BA6E34CB-C12A-422D-8207-845AFCF1BC4F}" type="datetimeFigureOut">
              <a:rPr lang="ru-RU" smtClean="0"/>
              <a:pPr/>
              <a:t>09.08.2015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81A4FA-E124-47F7-AF73-3AF92906332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BA6E34CB-C12A-422D-8207-845AFCF1BC4F}" type="datetimeFigureOut">
              <a:rPr lang="ru-RU" smtClean="0"/>
              <a:pPr/>
              <a:t>09.08.2015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81A4FA-E124-47F7-AF73-3AF92906332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BA6E34CB-C12A-422D-8207-845AFCF1BC4F}" type="datetimeFigureOut">
              <a:rPr lang="ru-RU" smtClean="0"/>
              <a:pPr/>
              <a:t>09.08.2015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81A4FA-E124-47F7-AF73-3AF92906332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BA6E34CB-C12A-422D-8207-845AFCF1BC4F}" type="datetimeFigureOut">
              <a:rPr lang="ru-RU" smtClean="0"/>
              <a:pPr/>
              <a:t>09.08.2015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81A4FA-E124-47F7-AF73-3AF92906332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E34CB-C12A-422D-8207-845AFCF1BC4F}" type="datetimeFigureOut">
              <a:rPr lang="ru-RU" smtClean="0"/>
              <a:pPr/>
              <a:t>09.08.2015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81A4FA-E124-47F7-AF73-3AF92906332C}"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Date Placeholder 4"/>
          <p:cNvSpPr>
            <a:spLocks noGrp="1"/>
          </p:cNvSpPr>
          <p:nvPr>
            <p:ph type="dt" sz="half" idx="10"/>
          </p:nvPr>
        </p:nvSpPr>
        <p:spPr/>
        <p:txBody>
          <a:bodyPr/>
          <a:lstStyle/>
          <a:p>
            <a:fld id="{BA6E34CB-C12A-422D-8207-845AFCF1BC4F}" type="datetimeFigureOut">
              <a:rPr lang="ru-RU" smtClean="0"/>
              <a:pPr/>
              <a:t>09.08.2015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081A4FA-E124-47F7-AF73-3AF92906332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Date Placeholder 6"/>
          <p:cNvSpPr>
            <a:spLocks noGrp="1"/>
          </p:cNvSpPr>
          <p:nvPr>
            <p:ph type="dt" sz="half" idx="10"/>
          </p:nvPr>
        </p:nvSpPr>
        <p:spPr/>
        <p:txBody>
          <a:bodyPr/>
          <a:lstStyle/>
          <a:p>
            <a:fld id="{BA6E34CB-C12A-422D-8207-845AFCF1BC4F}" type="datetimeFigureOut">
              <a:rPr lang="ru-RU" smtClean="0"/>
              <a:pPr/>
              <a:t>09.08.2015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081A4FA-E124-47F7-AF73-3AF92906332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2"/>
          <p:cNvSpPr>
            <a:spLocks noGrp="1"/>
          </p:cNvSpPr>
          <p:nvPr>
            <p:ph type="dt" sz="half" idx="10"/>
          </p:nvPr>
        </p:nvSpPr>
        <p:spPr/>
        <p:txBody>
          <a:bodyPr/>
          <a:lstStyle/>
          <a:p>
            <a:fld id="{BA6E34CB-C12A-422D-8207-845AFCF1BC4F}" type="datetimeFigureOut">
              <a:rPr lang="ru-RU" smtClean="0"/>
              <a:pPr/>
              <a:t>09.08.2015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081A4FA-E124-47F7-AF73-3AF92906332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E34CB-C12A-422D-8207-845AFCF1BC4F}" type="datetimeFigureOut">
              <a:rPr lang="ru-RU" smtClean="0"/>
              <a:pPr/>
              <a:t>09.08.2015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081A4FA-E124-47F7-AF73-3AF92906332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u-R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E34CB-C12A-422D-8207-845AFCF1BC4F}" type="datetimeFigureOut">
              <a:rPr lang="ru-RU" smtClean="0"/>
              <a:pPr/>
              <a:t>09.08.2015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081A4FA-E124-47F7-AF73-3AF92906332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E34CB-C12A-422D-8207-845AFCF1BC4F}" type="datetimeFigureOut">
              <a:rPr lang="ru-RU" smtClean="0"/>
              <a:pPr/>
              <a:t>09.08.2015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081A4FA-E124-47F7-AF73-3AF92906332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ru-R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E34CB-C12A-422D-8207-845AFCF1BC4F}" type="datetimeFigureOut">
              <a:rPr lang="ru-RU" smtClean="0"/>
              <a:pPr/>
              <a:t>09.08.2015</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1A4FA-E124-47F7-AF73-3AF92906332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hyperlink" Target="http://www.irina-mass.ru/publ/povyshenie_ehmocionalnogo_intellekta_i_lichnostnyj_rost/sbornik_uprazhnenij_dlja_razvitija_ehmpatii/5-1-0-34" TargetMode="External"/><Relationship Id="rId4" Type="http://schemas.openxmlformats.org/officeDocument/2006/relationships/hyperlink" Target="http://www.ollenkka.com/backgrounds/index.php?cont=violet&amp;n=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http://www.ollenkka.com/backgrounds/violet/image/violet12.jpg"/>
          <p:cNvPicPr>
            <a:picLocks noChangeAspect="1" noChangeArrowheads="1"/>
          </p:cNvPicPr>
          <p:nvPr/>
        </p:nvPicPr>
        <p:blipFill>
          <a:blip r:embed="rId2" cstate="print">
            <a:lum bright="10000"/>
          </a:blip>
          <a:srcRect/>
          <a:stretch>
            <a:fillRect/>
          </a:stretch>
        </p:blipFill>
        <p:spPr bwMode="auto">
          <a:xfrm>
            <a:off x="0" y="0"/>
            <a:ext cx="9144000" cy="6840760"/>
          </a:xfrm>
          <a:prstGeom prst="rect">
            <a:avLst/>
          </a:prstGeom>
          <a:noFill/>
        </p:spPr>
      </p:pic>
      <p:sp>
        <p:nvSpPr>
          <p:cNvPr id="3" name="Rectangle 2"/>
          <p:cNvSpPr/>
          <p:nvPr/>
        </p:nvSpPr>
        <p:spPr>
          <a:xfrm>
            <a:off x="611560" y="4221088"/>
            <a:ext cx="8208912" cy="923330"/>
          </a:xfrm>
          <a:prstGeom prst="rect">
            <a:avLst/>
          </a:prstGeom>
        </p:spPr>
        <p:txBody>
          <a:bodyPr wrap="square">
            <a:spAutoFit/>
          </a:bodyPr>
          <a:lstStyle/>
          <a:p>
            <a:pPr algn="ctr"/>
            <a:r>
              <a:rPr lang="ru-RU" dirty="0" smtClean="0"/>
              <a:t>Презентация  для занятий по дополнительной общеобразовательной программе</a:t>
            </a:r>
          </a:p>
          <a:p>
            <a:pPr algn="ctr"/>
            <a:r>
              <a:rPr lang="ru-RU" dirty="0" smtClean="0"/>
              <a:t>«</a:t>
            </a:r>
            <a:r>
              <a:rPr lang="ru-RU" b="1" dirty="0" smtClean="0"/>
              <a:t>Преодолевая трудности общения»</a:t>
            </a:r>
          </a:p>
          <a:p>
            <a:pPr algn="ctr"/>
            <a:r>
              <a:rPr lang="ru-RU" b="1" dirty="0" smtClean="0"/>
              <a:t>Тема 4/33 (Б)</a:t>
            </a:r>
            <a:endParaRPr lang="ru-RU" dirty="0"/>
          </a:p>
        </p:txBody>
      </p:sp>
      <p:sp>
        <p:nvSpPr>
          <p:cNvPr id="4" name="Rectangle 3"/>
          <p:cNvSpPr/>
          <p:nvPr/>
        </p:nvSpPr>
        <p:spPr>
          <a:xfrm>
            <a:off x="4572000" y="5445224"/>
            <a:ext cx="4572000" cy="1477328"/>
          </a:xfrm>
          <a:prstGeom prst="rect">
            <a:avLst/>
          </a:prstGeom>
        </p:spPr>
        <p:txBody>
          <a:bodyPr>
            <a:spAutoFit/>
          </a:bodyPr>
          <a:lstStyle/>
          <a:p>
            <a:pPr algn="r"/>
            <a:r>
              <a:rPr lang="ru-RU" b="1" dirty="0" smtClean="0"/>
              <a:t>Шайдурова Валентина Федоровна</a:t>
            </a:r>
          </a:p>
          <a:p>
            <a:pPr algn="r"/>
            <a:r>
              <a:rPr lang="ru-RU" b="1" dirty="0" smtClean="0"/>
              <a:t>Педагог дополнительного образования</a:t>
            </a:r>
          </a:p>
          <a:p>
            <a:pPr algn="r"/>
            <a:r>
              <a:rPr lang="ru-RU" b="1" dirty="0" smtClean="0"/>
              <a:t>ГБОУ «Школа №106»</a:t>
            </a:r>
          </a:p>
          <a:p>
            <a:pPr algn="r"/>
            <a:r>
              <a:rPr lang="ru-RU" b="1" dirty="0" smtClean="0"/>
              <a:t>Санкт-Петербург</a:t>
            </a:r>
          </a:p>
          <a:p>
            <a:pPr algn="r"/>
            <a:r>
              <a:rPr lang="ru-RU" b="1" dirty="0" smtClean="0"/>
              <a:t>2015</a:t>
            </a:r>
          </a:p>
        </p:txBody>
      </p:sp>
      <p:sp>
        <p:nvSpPr>
          <p:cNvPr id="7" name="Rectangle 6"/>
          <p:cNvSpPr/>
          <p:nvPr/>
        </p:nvSpPr>
        <p:spPr>
          <a:xfrm>
            <a:off x="435333" y="1412776"/>
            <a:ext cx="8708667" cy="1754326"/>
          </a:xfrm>
          <a:prstGeom prst="rect">
            <a:avLst/>
          </a:prstGeom>
          <a:noFill/>
        </p:spPr>
        <p:txBody>
          <a:bodyPr wrap="none" lIns="91440" tIns="45720" rIns="91440" bIns="45720">
            <a:spAutoFit/>
          </a:bodyPr>
          <a:lstStyle/>
          <a:p>
            <a:pPr algn="ctr"/>
            <a:r>
              <a:rPr lang="ru-RU"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Упражнения </a:t>
            </a:r>
          </a:p>
          <a:p>
            <a:pPr algn="ctr"/>
            <a:r>
              <a:rPr lang="ru-RU"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«Развитие </a:t>
            </a:r>
            <a:r>
              <a:rPr lang="ru-RU"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чувства </a:t>
            </a:r>
            <a:r>
              <a:rPr lang="ru-RU"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эмпатии»</a:t>
            </a:r>
            <a:endParaRPr lang="ru-RU"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pic>
        <p:nvPicPr>
          <p:cNvPr id="6" name="Picture 5" descr="http://webgreenland.com/uploads/photo_articles/szz7FSbHT.jpg"/>
          <p:cNvPicPr>
            <a:picLocks noChangeAspect="1" noChangeArrowheads="1"/>
          </p:cNvPicPr>
          <p:nvPr/>
        </p:nvPicPr>
        <p:blipFill>
          <a:blip r:embed="rId3" cstate="print">
            <a:clrChange>
              <a:clrFrom>
                <a:srgbClr val="FDF5F2"/>
              </a:clrFrom>
              <a:clrTo>
                <a:srgbClr val="FDF5F2">
                  <a:alpha val="0"/>
                </a:srgbClr>
              </a:clrTo>
            </a:clrChange>
          </a:blip>
          <a:srcRect/>
          <a:stretch>
            <a:fillRect/>
          </a:stretch>
        </p:blipFill>
        <p:spPr bwMode="auto">
          <a:xfrm>
            <a:off x="3347864" y="2996952"/>
            <a:ext cx="1728192" cy="129614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http://www.ollenkka.com/backgrounds/violet/image/violet12.jpg"/>
          <p:cNvPicPr>
            <a:picLocks noChangeAspect="1" noChangeArrowheads="1"/>
          </p:cNvPicPr>
          <p:nvPr/>
        </p:nvPicPr>
        <p:blipFill>
          <a:blip r:embed="rId2" cstate="print">
            <a:lum bright="10000"/>
          </a:blip>
          <a:srcRect/>
          <a:stretch>
            <a:fillRect/>
          </a:stretch>
        </p:blipFill>
        <p:spPr bwMode="auto">
          <a:xfrm>
            <a:off x="0" y="0"/>
            <a:ext cx="9144000" cy="6840760"/>
          </a:xfrm>
          <a:prstGeom prst="rect">
            <a:avLst/>
          </a:prstGeom>
          <a:noFill/>
        </p:spPr>
      </p:pic>
      <p:pic>
        <p:nvPicPr>
          <p:cNvPr id="3" name="Picture 2" descr="http://webgreenland.com/uploads/photo_articles/szz7FSbHT.jpg"/>
          <p:cNvPicPr>
            <a:picLocks noChangeAspect="1" noChangeArrowheads="1"/>
          </p:cNvPicPr>
          <p:nvPr/>
        </p:nvPicPr>
        <p:blipFill>
          <a:blip r:embed="rId3" cstate="print">
            <a:clrChange>
              <a:clrFrom>
                <a:srgbClr val="FDF5F2"/>
              </a:clrFrom>
              <a:clrTo>
                <a:srgbClr val="FDF5F2">
                  <a:alpha val="0"/>
                </a:srgbClr>
              </a:clrTo>
            </a:clrChange>
          </a:blip>
          <a:srcRect/>
          <a:stretch>
            <a:fillRect/>
          </a:stretch>
        </p:blipFill>
        <p:spPr bwMode="auto">
          <a:xfrm>
            <a:off x="7020272" y="260648"/>
            <a:ext cx="1728192" cy="1296144"/>
          </a:xfrm>
          <a:prstGeom prst="rect">
            <a:avLst/>
          </a:prstGeom>
          <a:noFill/>
        </p:spPr>
      </p:pic>
      <p:sp>
        <p:nvSpPr>
          <p:cNvPr id="6" name="Rectangle 5"/>
          <p:cNvSpPr/>
          <p:nvPr/>
        </p:nvSpPr>
        <p:spPr>
          <a:xfrm>
            <a:off x="755576" y="1412776"/>
            <a:ext cx="7848872" cy="4524315"/>
          </a:xfrm>
          <a:prstGeom prst="rect">
            <a:avLst/>
          </a:prstGeom>
        </p:spPr>
        <p:txBody>
          <a:bodyPr wrap="square">
            <a:spAutoFit/>
          </a:bodyPr>
          <a:lstStyle/>
          <a:p>
            <a:r>
              <a:rPr lang="ru-RU" sz="2400" b="1" dirty="0">
                <a:solidFill>
                  <a:srgbClr val="002060"/>
                </a:solidFill>
              </a:rPr>
              <a:t>8. Она была одета очень броско.</a:t>
            </a:r>
          </a:p>
          <a:p>
            <a:r>
              <a:rPr lang="ru-RU" sz="2400" b="1" dirty="0">
                <a:solidFill>
                  <a:schemeClr val="accent6">
                    <a:lumMod val="75000"/>
                  </a:schemeClr>
                </a:solidFill>
              </a:rPr>
              <a:t>Оценка: кто-то другой такую одежду может посчитать вульгарной и противной своим взглядам</a:t>
            </a:r>
            <a:r>
              <a:rPr lang="ru-RU" sz="2400" b="1" dirty="0" smtClean="0">
                <a:solidFill>
                  <a:schemeClr val="accent6">
                    <a:lumMod val="75000"/>
                  </a:schemeClr>
                </a:solidFill>
              </a:rPr>
              <a:t>.</a:t>
            </a:r>
          </a:p>
          <a:p>
            <a:endParaRPr lang="ru-RU" sz="2400" b="1" dirty="0">
              <a:solidFill>
                <a:srgbClr val="002060"/>
              </a:solidFill>
            </a:endParaRPr>
          </a:p>
          <a:p>
            <a:r>
              <a:rPr lang="ru-RU" sz="2400" b="1" dirty="0">
                <a:solidFill>
                  <a:srgbClr val="002060"/>
                </a:solidFill>
              </a:rPr>
              <a:t>9. Она сидела на лекции и слушала очень внимательно.</a:t>
            </a:r>
          </a:p>
          <a:p>
            <a:r>
              <a:rPr lang="ru-RU" sz="2400" b="1" dirty="0">
                <a:solidFill>
                  <a:schemeClr val="accent6">
                    <a:lumMod val="75000"/>
                  </a:schemeClr>
                </a:solidFill>
              </a:rPr>
              <a:t>Оценка: а уверены ли Вы в этом? Иной сделает очень заинтересованное лицо, а его мысли в это время витают очень далеко</a:t>
            </a:r>
            <a:r>
              <a:rPr lang="ru-RU" sz="2400" b="1" dirty="0" smtClean="0">
                <a:solidFill>
                  <a:schemeClr val="accent6">
                    <a:lumMod val="75000"/>
                  </a:schemeClr>
                </a:solidFill>
              </a:rPr>
              <a:t>.</a:t>
            </a:r>
          </a:p>
          <a:p>
            <a:endParaRPr lang="ru-RU" sz="2400" b="1" dirty="0">
              <a:solidFill>
                <a:srgbClr val="002060"/>
              </a:solidFill>
            </a:endParaRPr>
          </a:p>
          <a:p>
            <a:r>
              <a:rPr lang="ru-RU" sz="2400" b="1" dirty="0">
                <a:solidFill>
                  <a:srgbClr val="002060"/>
                </a:solidFill>
              </a:rPr>
              <a:t>10. Он сидел за столом, скучая.</a:t>
            </a:r>
          </a:p>
          <a:p>
            <a:r>
              <a:rPr lang="ru-RU" sz="2400" b="1" dirty="0">
                <a:solidFill>
                  <a:schemeClr val="accent6">
                    <a:lumMod val="75000"/>
                  </a:schemeClr>
                </a:solidFill>
              </a:rPr>
              <a:t>Оценка: Вы знаете, скучал или он устал, или как раз что-то обдумывал?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p:cTn id="7"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 calcmode="lin" valueType="num">
                                      <p:cBhvr>
                                        <p:cTn id="13" dur="500" fill="hold"/>
                                        <p:tgtEl>
                                          <p:spTgt spid="6">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6">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anim calcmode="lin" valueType="num">
                                      <p:cBhvr>
                                        <p:cTn id="19" dur="500" fill="hold"/>
                                        <p:tgtEl>
                                          <p:spTgt spid="6">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6">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http://www.ollenkka.com/backgrounds/violet/image/violet12.jpg"/>
          <p:cNvPicPr>
            <a:picLocks noChangeAspect="1" noChangeArrowheads="1"/>
          </p:cNvPicPr>
          <p:nvPr/>
        </p:nvPicPr>
        <p:blipFill>
          <a:blip r:embed="rId2" cstate="print">
            <a:lum bright="10000"/>
          </a:blip>
          <a:srcRect/>
          <a:stretch>
            <a:fillRect/>
          </a:stretch>
        </p:blipFill>
        <p:spPr bwMode="auto">
          <a:xfrm>
            <a:off x="0" y="0"/>
            <a:ext cx="9144000" cy="6840760"/>
          </a:xfrm>
          <a:prstGeom prst="rect">
            <a:avLst/>
          </a:prstGeom>
          <a:noFill/>
        </p:spPr>
      </p:pic>
      <p:pic>
        <p:nvPicPr>
          <p:cNvPr id="3" name="Picture 2" descr="http://webgreenland.com/uploads/photo_articles/szz7FSbHT.jpg"/>
          <p:cNvPicPr>
            <a:picLocks noChangeAspect="1" noChangeArrowheads="1"/>
          </p:cNvPicPr>
          <p:nvPr/>
        </p:nvPicPr>
        <p:blipFill>
          <a:blip r:embed="rId3" cstate="print">
            <a:clrChange>
              <a:clrFrom>
                <a:srgbClr val="FDF5F2"/>
              </a:clrFrom>
              <a:clrTo>
                <a:srgbClr val="FDF5F2">
                  <a:alpha val="0"/>
                </a:srgbClr>
              </a:clrTo>
            </a:clrChange>
          </a:blip>
          <a:srcRect/>
          <a:stretch>
            <a:fillRect/>
          </a:stretch>
        </p:blipFill>
        <p:spPr bwMode="auto">
          <a:xfrm>
            <a:off x="7749088" y="39014"/>
            <a:ext cx="1344149" cy="1008112"/>
          </a:xfrm>
          <a:prstGeom prst="rect">
            <a:avLst/>
          </a:prstGeom>
          <a:noFill/>
        </p:spPr>
      </p:pic>
      <p:sp>
        <p:nvSpPr>
          <p:cNvPr id="4" name="Rectangle 3"/>
          <p:cNvSpPr/>
          <p:nvPr/>
        </p:nvSpPr>
        <p:spPr>
          <a:xfrm>
            <a:off x="0" y="332656"/>
            <a:ext cx="8676456" cy="5878532"/>
          </a:xfrm>
          <a:prstGeom prst="rect">
            <a:avLst/>
          </a:prstGeom>
        </p:spPr>
        <p:txBody>
          <a:bodyPr wrap="square">
            <a:spAutoFit/>
          </a:bodyPr>
          <a:lstStyle/>
          <a:p>
            <a:r>
              <a:rPr lang="ru-RU" sz="2000" b="1" dirty="0">
                <a:solidFill>
                  <a:srgbClr val="C00000"/>
                </a:solidFill>
              </a:rPr>
              <a:t>Упражнение № 8 «Поделись со мной</a:t>
            </a:r>
            <a:r>
              <a:rPr lang="ru-RU" sz="2000" b="1" dirty="0" smtClean="0">
                <a:solidFill>
                  <a:srgbClr val="C00000"/>
                </a:solidFill>
              </a:rPr>
              <a:t>»</a:t>
            </a:r>
          </a:p>
          <a:p>
            <a:endParaRPr lang="ru-RU" b="1" dirty="0"/>
          </a:p>
          <a:p>
            <a:r>
              <a:rPr lang="ru-RU" sz="2000" dirty="0"/>
              <a:t>Цель упражнения: эмпатийная диагностика личностных качеств; расширение репертуара способов взаимопонимания. </a:t>
            </a:r>
            <a:br>
              <a:rPr lang="ru-RU" sz="2000" dirty="0"/>
            </a:br>
            <a:r>
              <a:rPr lang="ru-RU" sz="2000" dirty="0"/>
              <a:t>Участникам </a:t>
            </a:r>
            <a:r>
              <a:rPr lang="ru-RU" sz="2000" dirty="0" smtClean="0"/>
              <a:t>предлагается </a:t>
            </a:r>
            <a:r>
              <a:rPr lang="ru-RU" sz="2000" dirty="0"/>
              <a:t>записать на карточке 10 качеств. Список может быть разный в зависимости от состава группы и целей занятия. При необходимости ведущий дает пояснение значений этих качеств. </a:t>
            </a:r>
            <a:br>
              <a:rPr lang="ru-RU" sz="2000" dirty="0"/>
            </a:br>
            <a:r>
              <a:rPr lang="ru-RU" sz="2000" dirty="0"/>
              <a:t>Затем каждый участник должен решить, какое качество присутствует у кого-либо из группы в большей степени, чем у него и подходит к этому человеку с фразой: "Пожалуйста, поделись со мной, например, твоим умением </a:t>
            </a:r>
            <a:r>
              <a:rPr lang="ru-RU" sz="2000" dirty="0" smtClean="0"/>
              <a:t>сочувствовать«. </a:t>
            </a:r>
            <a:r>
              <a:rPr lang="ru-RU" sz="2000" dirty="0"/>
              <a:t>Тот участник, к которому обратились с просьбой, отмечает у себя на карточке это качество. Таким образом, нужно обойти всю группу, попросив у каждого какое-либо качество (или несколько). На карточке каждого участника будут отметки о том, какие качества были у него востребованы другими, и какие качества он запрашивал сам. </a:t>
            </a:r>
            <a:br>
              <a:rPr lang="ru-RU" sz="2000" dirty="0"/>
            </a:br>
            <a:r>
              <a:rPr lang="ru-RU" sz="2000" dirty="0"/>
              <a:t>На упражнение отводится - 20 минут. </a:t>
            </a:r>
            <a:br>
              <a:rPr lang="ru-RU" sz="2000" dirty="0"/>
            </a:br>
            <a:r>
              <a:rPr lang="ru-RU" sz="2000" dirty="0"/>
              <a:t>После выполнения задания участники садятся в круг для обсуждения. Обсуждение результатов может происходить как по количественному, так и по качественному составу признаков.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http://www.ollenkka.com/backgrounds/violet/image/violet12.jpg"/>
          <p:cNvPicPr>
            <a:picLocks noChangeAspect="1" noChangeArrowheads="1"/>
          </p:cNvPicPr>
          <p:nvPr/>
        </p:nvPicPr>
        <p:blipFill>
          <a:blip r:embed="rId2" cstate="print">
            <a:lum bright="10000"/>
          </a:blip>
          <a:srcRect/>
          <a:stretch>
            <a:fillRect/>
          </a:stretch>
        </p:blipFill>
        <p:spPr bwMode="auto">
          <a:xfrm>
            <a:off x="0" y="17240"/>
            <a:ext cx="9144000" cy="6840760"/>
          </a:xfrm>
          <a:prstGeom prst="rect">
            <a:avLst/>
          </a:prstGeom>
          <a:noFill/>
        </p:spPr>
      </p:pic>
      <p:pic>
        <p:nvPicPr>
          <p:cNvPr id="3" name="Picture 2" descr="http://webgreenland.com/uploads/photo_articles/szz7FSbHT.jpg"/>
          <p:cNvPicPr>
            <a:picLocks noChangeAspect="1" noChangeArrowheads="1"/>
          </p:cNvPicPr>
          <p:nvPr/>
        </p:nvPicPr>
        <p:blipFill>
          <a:blip r:embed="rId3" cstate="print">
            <a:clrChange>
              <a:clrFrom>
                <a:srgbClr val="FDF5F2"/>
              </a:clrFrom>
              <a:clrTo>
                <a:srgbClr val="FDF5F2">
                  <a:alpha val="0"/>
                </a:srgbClr>
              </a:clrTo>
            </a:clrChange>
          </a:blip>
          <a:srcRect/>
          <a:stretch>
            <a:fillRect/>
          </a:stretch>
        </p:blipFill>
        <p:spPr bwMode="auto">
          <a:xfrm>
            <a:off x="7020272" y="260648"/>
            <a:ext cx="1728192" cy="1296144"/>
          </a:xfrm>
          <a:prstGeom prst="rect">
            <a:avLst/>
          </a:prstGeom>
          <a:noFill/>
        </p:spPr>
      </p:pic>
      <p:sp>
        <p:nvSpPr>
          <p:cNvPr id="4" name="Rectangle 3"/>
          <p:cNvSpPr/>
          <p:nvPr/>
        </p:nvSpPr>
        <p:spPr>
          <a:xfrm>
            <a:off x="1043608" y="4293096"/>
            <a:ext cx="6120680" cy="646331"/>
          </a:xfrm>
          <a:prstGeom prst="rect">
            <a:avLst/>
          </a:prstGeom>
        </p:spPr>
        <p:txBody>
          <a:bodyPr wrap="square">
            <a:spAutoFit/>
          </a:bodyPr>
          <a:lstStyle/>
          <a:p>
            <a:r>
              <a:rPr lang="en-US" dirty="0" smtClean="0">
                <a:hlinkClick r:id="rId4"/>
              </a:rPr>
              <a:t>http://www.ollenkka.com/backgrounds/index.php?cont=violet&amp;n=1</a:t>
            </a:r>
            <a:r>
              <a:rPr lang="ru-RU" dirty="0" smtClean="0"/>
              <a:t> </a:t>
            </a:r>
            <a:endParaRPr lang="ru-RU" dirty="0"/>
          </a:p>
        </p:txBody>
      </p:sp>
      <p:sp>
        <p:nvSpPr>
          <p:cNvPr id="5" name="Rectangle 4"/>
          <p:cNvSpPr/>
          <p:nvPr/>
        </p:nvSpPr>
        <p:spPr>
          <a:xfrm>
            <a:off x="2267744" y="1340768"/>
            <a:ext cx="3391313" cy="923330"/>
          </a:xfrm>
          <a:prstGeom prst="rect">
            <a:avLst/>
          </a:prstGeom>
          <a:noFill/>
        </p:spPr>
        <p:txBody>
          <a:bodyPr wrap="none" lIns="91440" tIns="45720" rIns="91440" bIns="45720">
            <a:spAutoFit/>
          </a:bodyPr>
          <a:lstStyle/>
          <a:p>
            <a:pPr algn="ctr"/>
            <a:r>
              <a:rPr lang="ru-RU"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Источники</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Rectangle 5"/>
          <p:cNvSpPr/>
          <p:nvPr/>
        </p:nvSpPr>
        <p:spPr>
          <a:xfrm>
            <a:off x="1475656" y="2967335"/>
            <a:ext cx="7200800" cy="369332"/>
          </a:xfrm>
          <a:prstGeom prst="rect">
            <a:avLst/>
          </a:prstGeom>
        </p:spPr>
        <p:txBody>
          <a:bodyPr wrap="square">
            <a:spAutoFit/>
          </a:bodyPr>
          <a:lstStyle/>
          <a:p>
            <a:endParaRPr lang="ru-RU" u="sng" dirty="0"/>
          </a:p>
        </p:txBody>
      </p:sp>
      <p:sp>
        <p:nvSpPr>
          <p:cNvPr id="8" name="Rectangle 7"/>
          <p:cNvSpPr/>
          <p:nvPr/>
        </p:nvSpPr>
        <p:spPr>
          <a:xfrm>
            <a:off x="1187624" y="3105835"/>
            <a:ext cx="5670376" cy="369332"/>
          </a:xfrm>
          <a:prstGeom prst="rect">
            <a:avLst/>
          </a:prstGeom>
        </p:spPr>
        <p:txBody>
          <a:bodyPr wrap="square">
            <a:spAutoFit/>
          </a:bodyPr>
          <a:lstStyle/>
          <a:p>
            <a:endParaRPr lang="ru-RU" u="sng" dirty="0" smtClean="0"/>
          </a:p>
        </p:txBody>
      </p:sp>
      <p:sp>
        <p:nvSpPr>
          <p:cNvPr id="10" name="Rectangle 9"/>
          <p:cNvSpPr/>
          <p:nvPr/>
        </p:nvSpPr>
        <p:spPr>
          <a:xfrm>
            <a:off x="899592" y="2780928"/>
            <a:ext cx="7128792" cy="923330"/>
          </a:xfrm>
          <a:prstGeom prst="rect">
            <a:avLst/>
          </a:prstGeom>
        </p:spPr>
        <p:txBody>
          <a:bodyPr wrap="square">
            <a:spAutoFit/>
          </a:bodyPr>
          <a:lstStyle/>
          <a:p>
            <a:r>
              <a:rPr lang="ru-RU" u="sng" dirty="0">
                <a:hlinkClick r:id="rId5"/>
              </a:rPr>
              <a:t>http://www.irina-mass.ru/publ/povyshenie_ehmocionalnogo_intellekta_i_lichnostnyj_rost/sbornik_uprazhnenij_dlja_razvitija_ehmpatii/5-1-0-34</a:t>
            </a:r>
            <a:r>
              <a:rPr lang="ru-RU"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http://www.ollenkka.com/backgrounds/violet/image/violet12.jpg"/>
          <p:cNvPicPr>
            <a:picLocks noChangeAspect="1" noChangeArrowheads="1"/>
          </p:cNvPicPr>
          <p:nvPr/>
        </p:nvPicPr>
        <p:blipFill>
          <a:blip r:embed="rId2" cstate="print">
            <a:lum bright="10000"/>
          </a:blip>
          <a:srcRect/>
          <a:stretch>
            <a:fillRect/>
          </a:stretch>
        </p:blipFill>
        <p:spPr bwMode="auto">
          <a:xfrm>
            <a:off x="0" y="0"/>
            <a:ext cx="9144000" cy="6840760"/>
          </a:xfrm>
          <a:prstGeom prst="rect">
            <a:avLst/>
          </a:prstGeom>
          <a:noFill/>
        </p:spPr>
      </p:pic>
      <p:pic>
        <p:nvPicPr>
          <p:cNvPr id="3" name="Picture 2" descr="http://webgreenland.com/uploads/photo_articles/szz7FSbHT.jpg"/>
          <p:cNvPicPr>
            <a:picLocks noChangeAspect="1" noChangeArrowheads="1"/>
          </p:cNvPicPr>
          <p:nvPr/>
        </p:nvPicPr>
        <p:blipFill>
          <a:blip r:embed="rId3" cstate="print">
            <a:clrChange>
              <a:clrFrom>
                <a:srgbClr val="FDF5F2"/>
              </a:clrFrom>
              <a:clrTo>
                <a:srgbClr val="FDF5F2">
                  <a:alpha val="0"/>
                </a:srgbClr>
              </a:clrTo>
            </a:clrChange>
          </a:blip>
          <a:srcRect/>
          <a:stretch>
            <a:fillRect/>
          </a:stretch>
        </p:blipFill>
        <p:spPr bwMode="auto">
          <a:xfrm>
            <a:off x="7020272" y="260648"/>
            <a:ext cx="1728192" cy="1296144"/>
          </a:xfrm>
          <a:prstGeom prst="rect">
            <a:avLst/>
          </a:prstGeom>
          <a:noFill/>
        </p:spPr>
      </p:pic>
      <p:sp>
        <p:nvSpPr>
          <p:cNvPr id="24577" name="Rectangle 1"/>
          <p:cNvSpPr>
            <a:spLocks noChangeArrowheads="1"/>
          </p:cNvSpPr>
          <p:nvPr/>
        </p:nvSpPr>
        <p:spPr bwMode="auto">
          <a:xfrm>
            <a:off x="323528" y="1462718"/>
            <a:ext cx="7394845" cy="267765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Упражнение №1 </a:t>
            </a:r>
            <a:r>
              <a:rPr kumimoji="0" lang="ru-RU" sz="24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«Какое чувство?»</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Для этого упражнения участникам выдают карточки,</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на которых написана эмоция – грусть, гнев, радость,</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озадаченность. </a:t>
            </a:r>
            <a:endParaRPr kumimoji="0" lang="ru-RU" sz="2400" b="1" i="0" u="none" strike="noStrike" cap="none" normalizeH="0" baseline="0" dirty="0" smtClean="0">
              <a:ln>
                <a:noFill/>
              </a:ln>
              <a:solidFill>
                <a:srgbClr val="002060"/>
              </a:solidFill>
              <a:effectLst/>
              <a:latin typeface="Arial" pitchFamily="34" charset="0"/>
              <a:cs typeface="Arial" pitchFamily="34" charset="0"/>
            </a:endParaRPr>
          </a:p>
        </p:txBody>
      </p:sp>
      <p:sp>
        <p:nvSpPr>
          <p:cNvPr id="5" name="Rectangle 4"/>
          <p:cNvSpPr/>
          <p:nvPr/>
        </p:nvSpPr>
        <p:spPr>
          <a:xfrm>
            <a:off x="467544" y="4725144"/>
            <a:ext cx="7416824" cy="1200329"/>
          </a:xfrm>
          <a:prstGeom prst="rect">
            <a:avLst/>
          </a:prstGeom>
        </p:spPr>
        <p:txBody>
          <a:bodyPr wrap="square">
            <a:spAutoFit/>
          </a:bodyPr>
          <a:lstStyle/>
          <a:p>
            <a:pPr lvl="0" fontAlgn="base">
              <a:spcBef>
                <a:spcPct val="0"/>
              </a:spcBef>
              <a:spcAft>
                <a:spcPct val="0"/>
              </a:spcAft>
            </a:pPr>
            <a:r>
              <a:rPr lang="ru-RU" sz="2400" b="1" dirty="0" smtClean="0">
                <a:solidFill>
                  <a:srgbClr val="002060"/>
                </a:solidFill>
                <a:latin typeface="Calibri" pitchFamily="34" charset="0"/>
                <a:ea typeface="Times New Roman" pitchFamily="18" charset="0"/>
                <a:cs typeface="Times New Roman" pitchFamily="18" charset="0"/>
              </a:rPr>
              <a:t>Человек пытается мимикой показать это чувство,</a:t>
            </a:r>
          </a:p>
          <a:p>
            <a:pPr lvl="0" fontAlgn="base">
              <a:spcBef>
                <a:spcPct val="0"/>
              </a:spcBef>
              <a:spcAft>
                <a:spcPct val="0"/>
              </a:spcAft>
            </a:pPr>
            <a:r>
              <a:rPr lang="ru-RU" sz="2400" b="1" dirty="0" smtClean="0">
                <a:solidFill>
                  <a:srgbClr val="002060"/>
                </a:solidFill>
                <a:latin typeface="Calibri" pitchFamily="34" charset="0"/>
                <a:ea typeface="Times New Roman" pitchFamily="18" charset="0"/>
                <a:cs typeface="Times New Roman" pitchFamily="18" charset="0"/>
              </a:rPr>
              <a:t> а задача остальных собеседников заключается в том, </a:t>
            </a:r>
          </a:p>
          <a:p>
            <a:pPr lvl="0" fontAlgn="base">
              <a:spcBef>
                <a:spcPct val="0"/>
              </a:spcBef>
              <a:spcAft>
                <a:spcPct val="0"/>
              </a:spcAft>
            </a:pPr>
            <a:r>
              <a:rPr lang="ru-RU" sz="2400" b="1" dirty="0" smtClean="0">
                <a:solidFill>
                  <a:srgbClr val="002060"/>
                </a:solidFill>
                <a:latin typeface="Calibri" pitchFamily="34" charset="0"/>
                <a:ea typeface="Times New Roman" pitchFamily="18" charset="0"/>
                <a:cs typeface="Times New Roman" pitchFamily="18" charset="0"/>
              </a:rPr>
              <a:t>чтобы угадать эмоцию.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http://www.ollenkka.com/backgrounds/violet/image/violet12.jpg"/>
          <p:cNvPicPr>
            <a:picLocks noChangeAspect="1" noChangeArrowheads="1"/>
          </p:cNvPicPr>
          <p:nvPr/>
        </p:nvPicPr>
        <p:blipFill>
          <a:blip r:embed="rId2" cstate="print">
            <a:lum bright="10000"/>
          </a:blip>
          <a:srcRect/>
          <a:stretch>
            <a:fillRect/>
          </a:stretch>
        </p:blipFill>
        <p:spPr bwMode="auto">
          <a:xfrm>
            <a:off x="0" y="0"/>
            <a:ext cx="9144000" cy="6840760"/>
          </a:xfrm>
          <a:prstGeom prst="rect">
            <a:avLst/>
          </a:prstGeom>
          <a:noFill/>
        </p:spPr>
      </p:pic>
      <p:pic>
        <p:nvPicPr>
          <p:cNvPr id="3" name="Picture 2" descr="http://webgreenland.com/uploads/photo_articles/szz7FSbHT.jpg"/>
          <p:cNvPicPr>
            <a:picLocks noChangeAspect="1" noChangeArrowheads="1"/>
          </p:cNvPicPr>
          <p:nvPr/>
        </p:nvPicPr>
        <p:blipFill>
          <a:blip r:embed="rId3" cstate="print">
            <a:clrChange>
              <a:clrFrom>
                <a:srgbClr val="FDF5F2"/>
              </a:clrFrom>
              <a:clrTo>
                <a:srgbClr val="FDF5F2">
                  <a:alpha val="0"/>
                </a:srgbClr>
              </a:clrTo>
            </a:clrChange>
          </a:blip>
          <a:srcRect/>
          <a:stretch>
            <a:fillRect/>
          </a:stretch>
        </p:blipFill>
        <p:spPr bwMode="auto">
          <a:xfrm>
            <a:off x="7020272" y="260648"/>
            <a:ext cx="1728192" cy="1296144"/>
          </a:xfrm>
          <a:prstGeom prst="rect">
            <a:avLst/>
          </a:prstGeom>
          <a:noFill/>
        </p:spPr>
      </p:pic>
      <p:sp>
        <p:nvSpPr>
          <p:cNvPr id="33793" name="Rectangle 1"/>
          <p:cNvSpPr>
            <a:spLocks noChangeArrowheads="1"/>
          </p:cNvSpPr>
          <p:nvPr/>
        </p:nvSpPr>
        <p:spPr bwMode="auto">
          <a:xfrm>
            <a:off x="323528" y="642755"/>
            <a:ext cx="8570872" cy="489364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Упражнение №2</a:t>
            </a:r>
            <a:r>
              <a:rPr kumimoji="0" lang="ru-RU" sz="2400" b="1" i="0" u="none" strike="noStrike" cap="none" normalizeH="0" dirty="0" smtClean="0">
                <a:ln>
                  <a:noFill/>
                </a:ln>
                <a:solidFill>
                  <a:srgbClr val="C0000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«Обезьяна перед зеркалом»</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Участники разбиваются на пары, кто-то берет роль обезьяны,</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другой становится зеркалом.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Задача «обезьяны» – мимикой показывать все,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что ей только заблагорассудится,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а «зеркало» должно повторять.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Через пять минут роли меняются, а ведущие игры оценивают,</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кто был лучшим.</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http://www.ollenkka.com/backgrounds/violet/image/violet12.jpg"/>
          <p:cNvPicPr>
            <a:picLocks noChangeAspect="1" noChangeArrowheads="1"/>
          </p:cNvPicPr>
          <p:nvPr/>
        </p:nvPicPr>
        <p:blipFill>
          <a:blip r:embed="rId2" cstate="print">
            <a:lum bright="10000"/>
          </a:blip>
          <a:srcRect/>
          <a:stretch>
            <a:fillRect/>
          </a:stretch>
        </p:blipFill>
        <p:spPr bwMode="auto">
          <a:xfrm>
            <a:off x="0" y="0"/>
            <a:ext cx="9144000" cy="6840760"/>
          </a:xfrm>
          <a:prstGeom prst="rect">
            <a:avLst/>
          </a:prstGeom>
          <a:noFill/>
        </p:spPr>
      </p:pic>
      <p:pic>
        <p:nvPicPr>
          <p:cNvPr id="3" name="Picture 2" descr="http://webgreenland.com/uploads/photo_articles/szz7FSbHT.jpg"/>
          <p:cNvPicPr>
            <a:picLocks noChangeAspect="1" noChangeArrowheads="1"/>
          </p:cNvPicPr>
          <p:nvPr/>
        </p:nvPicPr>
        <p:blipFill>
          <a:blip r:embed="rId3" cstate="print">
            <a:clrChange>
              <a:clrFrom>
                <a:srgbClr val="FDF5F2"/>
              </a:clrFrom>
              <a:clrTo>
                <a:srgbClr val="FDF5F2">
                  <a:alpha val="0"/>
                </a:srgbClr>
              </a:clrTo>
            </a:clrChange>
          </a:blip>
          <a:srcRect/>
          <a:stretch>
            <a:fillRect/>
          </a:stretch>
        </p:blipFill>
        <p:spPr bwMode="auto">
          <a:xfrm>
            <a:off x="7020272" y="260648"/>
            <a:ext cx="1728192" cy="1296144"/>
          </a:xfrm>
          <a:prstGeom prst="rect">
            <a:avLst/>
          </a:prstGeom>
          <a:noFill/>
        </p:spPr>
      </p:pic>
      <p:sp>
        <p:nvSpPr>
          <p:cNvPr id="4" name="Rectangle 3"/>
          <p:cNvSpPr/>
          <p:nvPr/>
        </p:nvSpPr>
        <p:spPr>
          <a:xfrm>
            <a:off x="683568" y="1916832"/>
            <a:ext cx="7488832" cy="3046988"/>
          </a:xfrm>
          <a:prstGeom prst="rect">
            <a:avLst/>
          </a:prstGeom>
        </p:spPr>
        <p:txBody>
          <a:bodyPr wrap="square">
            <a:spAutoFit/>
          </a:bodyPr>
          <a:lstStyle/>
          <a:p>
            <a:pPr lvl="0" fontAlgn="base">
              <a:spcBef>
                <a:spcPct val="0"/>
              </a:spcBef>
              <a:spcAft>
                <a:spcPct val="0"/>
              </a:spcAft>
            </a:pPr>
            <a:r>
              <a:rPr lang="ru-RU" sz="2400" b="1" dirty="0" smtClean="0">
                <a:solidFill>
                  <a:srgbClr val="C00000"/>
                </a:solidFill>
                <a:latin typeface="Calibri" pitchFamily="34" charset="0"/>
                <a:ea typeface="Times New Roman" pitchFamily="18" charset="0"/>
                <a:cs typeface="Times New Roman" pitchFamily="18" charset="0"/>
              </a:rPr>
              <a:t>Упражнение №3 </a:t>
            </a:r>
            <a:r>
              <a:rPr lang="ru-RU" sz="2400" b="1" dirty="0" smtClean="0">
                <a:solidFill>
                  <a:srgbClr val="C00000"/>
                </a:solidFill>
                <a:latin typeface="Calibri" pitchFamily="34" charset="0"/>
                <a:ea typeface="Times New Roman" pitchFamily="18" charset="0"/>
                <a:cs typeface="Times New Roman" pitchFamily="18" charset="0"/>
              </a:rPr>
              <a:t>«Телефон»</a:t>
            </a:r>
          </a:p>
          <a:p>
            <a:pPr lvl="0" fontAlgn="base">
              <a:spcBef>
                <a:spcPct val="0"/>
              </a:spcBef>
              <a:spcAft>
                <a:spcPct val="0"/>
              </a:spcAft>
            </a:pPr>
            <a:endParaRPr lang="ru-RU" sz="2400" b="1" dirty="0" smtClean="0">
              <a:solidFill>
                <a:srgbClr val="C00000"/>
              </a:solidFill>
              <a:latin typeface="Calibri" pitchFamily="34" charset="0"/>
              <a:ea typeface="Times New Roman" pitchFamily="18" charset="0"/>
              <a:cs typeface="Times New Roman" pitchFamily="18" charset="0"/>
            </a:endParaRPr>
          </a:p>
          <a:p>
            <a:pPr lvl="0" fontAlgn="base">
              <a:spcBef>
                <a:spcPct val="0"/>
              </a:spcBef>
              <a:spcAft>
                <a:spcPct val="0"/>
              </a:spcAft>
            </a:pPr>
            <a:r>
              <a:rPr lang="ru-RU" sz="2400" b="1" dirty="0" smtClean="0">
                <a:solidFill>
                  <a:srgbClr val="002060"/>
                </a:solidFill>
                <a:latin typeface="Calibri" pitchFamily="34" charset="0"/>
                <a:ea typeface="Times New Roman" pitchFamily="18" charset="0"/>
                <a:cs typeface="Times New Roman" pitchFamily="18" charset="0"/>
              </a:rPr>
              <a:t> Участник игры берет телефон и начинает делать вид, </a:t>
            </a:r>
          </a:p>
          <a:p>
            <a:pPr lvl="0" fontAlgn="base">
              <a:spcBef>
                <a:spcPct val="0"/>
              </a:spcBef>
              <a:spcAft>
                <a:spcPct val="0"/>
              </a:spcAft>
            </a:pPr>
            <a:r>
              <a:rPr lang="ru-RU" sz="2400" b="1" dirty="0" smtClean="0">
                <a:solidFill>
                  <a:srgbClr val="002060"/>
                </a:solidFill>
                <a:latin typeface="Calibri" pitchFamily="34" charset="0"/>
                <a:ea typeface="Times New Roman" pitchFamily="18" charset="0"/>
                <a:cs typeface="Times New Roman" pitchFamily="18" charset="0"/>
              </a:rPr>
              <a:t>что с кем-то беседует (сначала придумывает, с кем) – </a:t>
            </a:r>
          </a:p>
          <a:p>
            <a:pPr lvl="0" fontAlgn="base">
              <a:spcBef>
                <a:spcPct val="0"/>
              </a:spcBef>
              <a:spcAft>
                <a:spcPct val="0"/>
              </a:spcAft>
            </a:pPr>
            <a:r>
              <a:rPr lang="ru-RU" sz="2400" b="1" dirty="0" smtClean="0">
                <a:solidFill>
                  <a:srgbClr val="002060"/>
                </a:solidFill>
                <a:latin typeface="Calibri" pitchFamily="34" charset="0"/>
                <a:ea typeface="Times New Roman" pitchFamily="18" charset="0"/>
                <a:cs typeface="Times New Roman" pitchFamily="18" charset="0"/>
              </a:rPr>
              <a:t>с другом, бабушкой, соседкой, начальником. </a:t>
            </a:r>
          </a:p>
          <a:p>
            <a:pPr lvl="0" fontAlgn="base">
              <a:spcBef>
                <a:spcPct val="0"/>
              </a:spcBef>
              <a:spcAft>
                <a:spcPct val="0"/>
              </a:spcAft>
            </a:pPr>
            <a:endParaRPr lang="ru-RU" sz="2400" b="1" dirty="0" smtClean="0">
              <a:solidFill>
                <a:srgbClr val="002060"/>
              </a:solidFill>
              <a:latin typeface="Calibri" pitchFamily="34" charset="0"/>
              <a:ea typeface="Times New Roman" pitchFamily="18" charset="0"/>
              <a:cs typeface="Times New Roman" pitchFamily="18" charset="0"/>
            </a:endParaRPr>
          </a:p>
          <a:p>
            <a:pPr lvl="0" fontAlgn="base">
              <a:spcBef>
                <a:spcPct val="0"/>
              </a:spcBef>
              <a:spcAft>
                <a:spcPct val="0"/>
              </a:spcAft>
            </a:pPr>
            <a:r>
              <a:rPr lang="ru-RU" sz="2400" b="1" dirty="0" smtClean="0">
                <a:solidFill>
                  <a:srgbClr val="002060"/>
                </a:solidFill>
                <a:latin typeface="Calibri" pitchFamily="34" charset="0"/>
                <a:ea typeface="Times New Roman" pitchFamily="18" charset="0"/>
                <a:cs typeface="Times New Roman" pitchFamily="18" charset="0"/>
              </a:rPr>
              <a:t>Остальные должны угадать, с кем разговаривает ведущий.</a:t>
            </a:r>
            <a:endParaRPr lang="ru-RU" sz="2400" b="1" dirty="0" smtClean="0">
              <a:solidFill>
                <a:srgbClr val="002060"/>
              </a:solidFill>
              <a:latin typeface="Arial" pitchFamily="34" charset="0"/>
              <a:cs typeface="Arial" pitchFamily="34" charset="0"/>
            </a:endParaRPr>
          </a:p>
        </p:txBody>
      </p:sp>
      <p:sp>
        <p:nvSpPr>
          <p:cNvPr id="5" name="Rectangle 4"/>
          <p:cNvSpPr/>
          <p:nvPr/>
        </p:nvSpPr>
        <p:spPr>
          <a:xfrm>
            <a:off x="899592" y="5445224"/>
            <a:ext cx="5601726" cy="461665"/>
          </a:xfrm>
          <a:prstGeom prst="rect">
            <a:avLst/>
          </a:prstGeom>
        </p:spPr>
        <p:txBody>
          <a:bodyPr wrap="none">
            <a:spAutoFit/>
          </a:bodyPr>
          <a:lstStyle/>
          <a:p>
            <a:r>
              <a:rPr lang="ru-RU" sz="2400" b="1" dirty="0" smtClean="0">
                <a:solidFill>
                  <a:srgbClr val="002060"/>
                </a:solidFill>
              </a:rPr>
              <a:t>Каждый разговор длится около минуты</a:t>
            </a:r>
            <a:r>
              <a:rPr lang="ru-RU" b="1" dirty="0" smtClean="0">
                <a:solidFill>
                  <a:srgbClr val="002060"/>
                </a:solidFill>
              </a:rPr>
              <a:t>.</a:t>
            </a:r>
            <a:endParaRPr lang="ru-RU" b="1" dirty="0" smtClean="0">
              <a:solidFill>
                <a:srgbClr val="00206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http://www.ollenkka.com/backgrounds/violet/image/violet12.jpg"/>
          <p:cNvPicPr>
            <a:picLocks noChangeAspect="1" noChangeArrowheads="1"/>
          </p:cNvPicPr>
          <p:nvPr/>
        </p:nvPicPr>
        <p:blipFill>
          <a:blip r:embed="rId2" cstate="print">
            <a:lum bright="10000"/>
          </a:blip>
          <a:srcRect/>
          <a:stretch>
            <a:fillRect/>
          </a:stretch>
        </p:blipFill>
        <p:spPr bwMode="auto">
          <a:xfrm>
            <a:off x="0" y="0"/>
            <a:ext cx="9144000" cy="6840760"/>
          </a:xfrm>
          <a:prstGeom prst="rect">
            <a:avLst/>
          </a:prstGeom>
          <a:noFill/>
        </p:spPr>
      </p:pic>
      <p:pic>
        <p:nvPicPr>
          <p:cNvPr id="3" name="Picture 2" descr="http://webgreenland.com/uploads/photo_articles/szz7FSbHT.jpg"/>
          <p:cNvPicPr>
            <a:picLocks noChangeAspect="1" noChangeArrowheads="1"/>
          </p:cNvPicPr>
          <p:nvPr/>
        </p:nvPicPr>
        <p:blipFill>
          <a:blip r:embed="rId3" cstate="print">
            <a:clrChange>
              <a:clrFrom>
                <a:srgbClr val="FDF5F2"/>
              </a:clrFrom>
              <a:clrTo>
                <a:srgbClr val="FDF5F2">
                  <a:alpha val="0"/>
                </a:srgbClr>
              </a:clrTo>
            </a:clrChange>
          </a:blip>
          <a:srcRect/>
          <a:stretch>
            <a:fillRect/>
          </a:stretch>
        </p:blipFill>
        <p:spPr bwMode="auto">
          <a:xfrm>
            <a:off x="7020272" y="260648"/>
            <a:ext cx="1728192" cy="1296144"/>
          </a:xfrm>
          <a:prstGeom prst="rect">
            <a:avLst/>
          </a:prstGeom>
          <a:noFill/>
        </p:spPr>
      </p:pic>
      <p:sp>
        <p:nvSpPr>
          <p:cNvPr id="4" name="Rectangle 3"/>
          <p:cNvSpPr/>
          <p:nvPr/>
        </p:nvSpPr>
        <p:spPr>
          <a:xfrm>
            <a:off x="251520" y="908720"/>
            <a:ext cx="8028384" cy="5601533"/>
          </a:xfrm>
          <a:prstGeom prst="rect">
            <a:avLst/>
          </a:prstGeom>
        </p:spPr>
        <p:txBody>
          <a:bodyPr wrap="square">
            <a:spAutoFit/>
          </a:bodyPr>
          <a:lstStyle/>
          <a:p>
            <a:r>
              <a:rPr lang="ru-RU" sz="2000" b="1" dirty="0">
                <a:solidFill>
                  <a:srgbClr val="C00000"/>
                </a:solidFill>
              </a:rPr>
              <a:t>  Упражнение № 4</a:t>
            </a:r>
            <a:endParaRPr lang="ru-RU" sz="2000" dirty="0">
              <a:solidFill>
                <a:srgbClr val="C00000"/>
              </a:solidFill>
            </a:endParaRPr>
          </a:p>
          <a:p>
            <a:r>
              <a:rPr lang="ru-RU" sz="2000" dirty="0">
                <a:solidFill>
                  <a:srgbClr val="C00000"/>
                </a:solidFill>
              </a:rPr>
              <a:t>Цель: </a:t>
            </a:r>
            <a:r>
              <a:rPr lang="ru-RU" sz="2000" dirty="0">
                <a:solidFill>
                  <a:srgbClr val="002060"/>
                </a:solidFill>
              </a:rPr>
              <a:t>развитие умения находить общее для всех и отличительное.</a:t>
            </a:r>
          </a:p>
          <a:p>
            <a:r>
              <a:rPr lang="ru-RU" sz="2000" dirty="0">
                <a:solidFill>
                  <a:srgbClr val="002060"/>
                </a:solidFill>
              </a:rPr>
              <a:t>Участники группы разбиваются на пары и садятся друг против друга.</a:t>
            </a:r>
          </a:p>
          <a:p>
            <a:r>
              <a:rPr lang="ru-RU" sz="2000" dirty="0">
                <a:solidFill>
                  <a:srgbClr val="C00000"/>
                </a:solidFill>
              </a:rPr>
              <a:t>Инструкция: </a:t>
            </a:r>
            <a:r>
              <a:rPr lang="ru-RU" sz="2000" dirty="0">
                <a:solidFill>
                  <a:srgbClr val="002060"/>
                </a:solidFill>
              </a:rPr>
              <a:t>«Это упражнение состоит из двух частей или этапов. На первом этапе партнеры по очереди говорят друг другу фразу, начинающуюся со слов: "Ты такой (такая) же, как я, у тебя...”. Один из вас начинает, потом - другой, потом опять первый и т.д. При этом надо смотреть друг другу в глаза, стараться говорить тем же голосом, что и партнер, подстраиваясь под его темп, тембр, высоту голоса, интонацию. На втором этапе упражнения, примерно через семь минут после начала работы, вы будете также по очереди говорить друг другу по одной фразе, начинающейся со слов: "Я очень отличаюсь от тебя, я...”». </a:t>
            </a:r>
            <a:r>
              <a:rPr lang="ru-RU" sz="2000" dirty="0" smtClean="0">
                <a:solidFill>
                  <a:srgbClr val="002060"/>
                </a:solidFill>
              </a:rPr>
              <a:t>Педагог </a:t>
            </a:r>
            <a:r>
              <a:rPr lang="ru-RU" sz="2000" dirty="0">
                <a:solidFill>
                  <a:srgbClr val="002060"/>
                </a:solidFill>
              </a:rPr>
              <a:t>может попросить кого-либо из участников вместе с ним продемонстрировать, как должно проходить упражнение. После завершения работы в парах участники садятся по кругу и делятся своими впечатлениями. </a:t>
            </a:r>
            <a:r>
              <a:rPr lang="ru-RU" sz="2000" dirty="0" smtClean="0">
                <a:solidFill>
                  <a:srgbClr val="002060"/>
                </a:solidFill>
              </a:rPr>
              <a:t>Педагог может </a:t>
            </a:r>
            <a:r>
              <a:rPr lang="ru-RU" sz="2000" dirty="0">
                <a:solidFill>
                  <a:srgbClr val="002060"/>
                </a:solidFill>
              </a:rPr>
              <a:t>задать такие вопросы: «Какие чувства возникали у вас в ходе работы?»; «Какие чувства у</a:t>
            </a:r>
          </a:p>
          <a:p>
            <a:r>
              <a:rPr lang="ru-RU" sz="2000" dirty="0">
                <a:solidFill>
                  <a:srgbClr val="002060"/>
                </a:solidFill>
              </a:rPr>
              <a:t>вас возникали на первом этапе упражнения, а какие на втором?»</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http://www.ollenkka.com/backgrounds/violet/image/violet12.jpg"/>
          <p:cNvPicPr>
            <a:picLocks noChangeAspect="1" noChangeArrowheads="1"/>
          </p:cNvPicPr>
          <p:nvPr/>
        </p:nvPicPr>
        <p:blipFill>
          <a:blip r:embed="rId2" cstate="print">
            <a:lum bright="10000"/>
          </a:blip>
          <a:srcRect/>
          <a:stretch>
            <a:fillRect/>
          </a:stretch>
        </p:blipFill>
        <p:spPr bwMode="auto">
          <a:xfrm>
            <a:off x="0" y="0"/>
            <a:ext cx="9144000" cy="6840760"/>
          </a:xfrm>
          <a:prstGeom prst="rect">
            <a:avLst/>
          </a:prstGeom>
          <a:noFill/>
        </p:spPr>
      </p:pic>
      <p:pic>
        <p:nvPicPr>
          <p:cNvPr id="3" name="Picture 2" descr="http://webgreenland.com/uploads/photo_articles/szz7FSbHT.jpg"/>
          <p:cNvPicPr>
            <a:picLocks noChangeAspect="1" noChangeArrowheads="1"/>
          </p:cNvPicPr>
          <p:nvPr/>
        </p:nvPicPr>
        <p:blipFill>
          <a:blip r:embed="rId3" cstate="print">
            <a:clrChange>
              <a:clrFrom>
                <a:srgbClr val="FDF5F2"/>
              </a:clrFrom>
              <a:clrTo>
                <a:srgbClr val="FDF5F2">
                  <a:alpha val="0"/>
                </a:srgbClr>
              </a:clrTo>
            </a:clrChange>
          </a:blip>
          <a:srcRect/>
          <a:stretch>
            <a:fillRect/>
          </a:stretch>
        </p:blipFill>
        <p:spPr bwMode="auto">
          <a:xfrm>
            <a:off x="7020272" y="260648"/>
            <a:ext cx="1728192" cy="1296144"/>
          </a:xfrm>
          <a:prstGeom prst="rect">
            <a:avLst/>
          </a:prstGeom>
          <a:noFill/>
        </p:spPr>
      </p:pic>
      <p:sp>
        <p:nvSpPr>
          <p:cNvPr id="4" name="Rectangle 3"/>
          <p:cNvSpPr/>
          <p:nvPr/>
        </p:nvSpPr>
        <p:spPr>
          <a:xfrm>
            <a:off x="611560" y="1484784"/>
            <a:ext cx="7560840" cy="4708981"/>
          </a:xfrm>
          <a:prstGeom prst="rect">
            <a:avLst/>
          </a:prstGeom>
        </p:spPr>
        <p:txBody>
          <a:bodyPr wrap="square">
            <a:spAutoFit/>
          </a:bodyPr>
          <a:lstStyle/>
          <a:p>
            <a:r>
              <a:rPr lang="ru-RU" sz="2000" b="1" dirty="0">
                <a:solidFill>
                  <a:srgbClr val="C00000"/>
                </a:solidFill>
              </a:rPr>
              <a:t>Упражнение №5 . «Сильные стороны</a:t>
            </a:r>
            <a:r>
              <a:rPr lang="ru-RU" sz="2000" b="1" dirty="0" smtClean="0">
                <a:solidFill>
                  <a:srgbClr val="C00000"/>
                </a:solidFill>
              </a:rPr>
              <a:t>»</a:t>
            </a:r>
          </a:p>
          <a:p>
            <a:endParaRPr lang="ru-RU" sz="2000" dirty="0" smtClean="0">
              <a:solidFill>
                <a:srgbClr val="002060"/>
              </a:solidFill>
            </a:endParaRPr>
          </a:p>
          <a:p>
            <a:r>
              <a:rPr lang="ru-RU" sz="2000" dirty="0" smtClean="0">
                <a:solidFill>
                  <a:srgbClr val="002060"/>
                </a:solidFill>
              </a:rPr>
              <a:t>Участники </a:t>
            </a:r>
            <a:r>
              <a:rPr lang="ru-RU" sz="2000" dirty="0">
                <a:solidFill>
                  <a:srgbClr val="002060"/>
                </a:solidFill>
              </a:rPr>
              <a:t>делятся на пары. </a:t>
            </a:r>
            <a:endParaRPr lang="ru-RU" sz="2000" dirty="0" smtClean="0">
              <a:solidFill>
                <a:srgbClr val="002060"/>
              </a:solidFill>
            </a:endParaRPr>
          </a:p>
          <a:p>
            <a:endParaRPr lang="ru-RU" sz="2000" dirty="0" smtClean="0">
              <a:solidFill>
                <a:srgbClr val="002060"/>
              </a:solidFill>
            </a:endParaRPr>
          </a:p>
          <a:p>
            <a:r>
              <a:rPr lang="ru-RU" sz="2000" dirty="0" smtClean="0">
                <a:solidFill>
                  <a:srgbClr val="002060"/>
                </a:solidFill>
              </a:rPr>
              <a:t>Первый </a:t>
            </a:r>
            <a:r>
              <a:rPr lang="ru-RU" sz="2000" dirty="0">
                <a:solidFill>
                  <a:srgbClr val="002060"/>
                </a:solidFill>
              </a:rPr>
              <a:t>член пары в течение двух минут рассказывает партнеру о своем затруднении в </a:t>
            </a:r>
            <a:r>
              <a:rPr lang="ru-RU" sz="2000" dirty="0" smtClean="0">
                <a:solidFill>
                  <a:srgbClr val="002060"/>
                </a:solidFill>
              </a:rPr>
              <a:t>учебе.</a:t>
            </a:r>
          </a:p>
          <a:p>
            <a:r>
              <a:rPr lang="ru-RU" sz="2000" dirty="0" smtClean="0">
                <a:solidFill>
                  <a:srgbClr val="002060"/>
                </a:solidFill>
              </a:rPr>
              <a:t> </a:t>
            </a:r>
            <a:r>
              <a:rPr lang="ru-RU" sz="2000" dirty="0">
                <a:solidFill>
                  <a:srgbClr val="002060"/>
                </a:solidFill>
              </a:rPr>
              <a:t>Второй, выслушав, должен проанализировать сложившуюся ситуацию таким образом, чтобы найти сильные стороны в поведении партнера и подробно рассказать о них ему. </a:t>
            </a:r>
            <a:endParaRPr lang="ru-RU" sz="2000" dirty="0" smtClean="0">
              <a:solidFill>
                <a:srgbClr val="002060"/>
              </a:solidFill>
            </a:endParaRPr>
          </a:p>
          <a:p>
            <a:endParaRPr lang="ru-RU" sz="2000" dirty="0" smtClean="0">
              <a:solidFill>
                <a:srgbClr val="002060"/>
              </a:solidFill>
            </a:endParaRPr>
          </a:p>
          <a:p>
            <a:r>
              <a:rPr lang="ru-RU" sz="2000" dirty="0" smtClean="0">
                <a:solidFill>
                  <a:srgbClr val="002060"/>
                </a:solidFill>
              </a:rPr>
              <a:t>Потом </a:t>
            </a:r>
            <a:r>
              <a:rPr lang="ru-RU" sz="2000" dirty="0">
                <a:solidFill>
                  <a:srgbClr val="002060"/>
                </a:solidFill>
              </a:rPr>
              <a:t>партнеры меняются местами. По итогам данного упражнения происходит обсуждение того, что вызвало затруднение со стороны участников тренинга</a:t>
            </a:r>
            <a:r>
              <a:rPr lang="ru-RU" sz="2000" dirty="0" smtClean="0">
                <a:solidFill>
                  <a:srgbClr val="002060"/>
                </a:solidFill>
              </a:rPr>
              <a:t>.</a:t>
            </a:r>
          </a:p>
          <a:p>
            <a:endParaRPr lang="ru-RU" sz="2000" dirty="0">
              <a:solidFill>
                <a:srgbClr val="002060"/>
              </a:solidFill>
            </a:endParaRPr>
          </a:p>
          <a:p>
            <a:endParaRPr lang="ru-RU" sz="2000"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http://www.ollenkka.com/backgrounds/violet/image/violet12.jpg"/>
          <p:cNvPicPr>
            <a:picLocks noChangeAspect="1" noChangeArrowheads="1"/>
          </p:cNvPicPr>
          <p:nvPr/>
        </p:nvPicPr>
        <p:blipFill>
          <a:blip r:embed="rId2" cstate="print">
            <a:lum bright="10000"/>
          </a:blip>
          <a:srcRect/>
          <a:stretch>
            <a:fillRect/>
          </a:stretch>
        </p:blipFill>
        <p:spPr bwMode="auto">
          <a:xfrm>
            <a:off x="0" y="0"/>
            <a:ext cx="9144000" cy="6840760"/>
          </a:xfrm>
          <a:prstGeom prst="rect">
            <a:avLst/>
          </a:prstGeom>
          <a:noFill/>
        </p:spPr>
      </p:pic>
      <p:pic>
        <p:nvPicPr>
          <p:cNvPr id="3" name="Picture 2" descr="http://webgreenland.com/uploads/photo_articles/szz7FSbHT.jpg"/>
          <p:cNvPicPr>
            <a:picLocks noChangeAspect="1" noChangeArrowheads="1"/>
          </p:cNvPicPr>
          <p:nvPr/>
        </p:nvPicPr>
        <p:blipFill>
          <a:blip r:embed="rId3" cstate="print">
            <a:clrChange>
              <a:clrFrom>
                <a:srgbClr val="FDF5F2"/>
              </a:clrFrom>
              <a:clrTo>
                <a:srgbClr val="FDF5F2">
                  <a:alpha val="0"/>
                </a:srgbClr>
              </a:clrTo>
            </a:clrChange>
          </a:blip>
          <a:srcRect/>
          <a:stretch>
            <a:fillRect/>
          </a:stretch>
        </p:blipFill>
        <p:spPr bwMode="auto">
          <a:xfrm>
            <a:off x="7415808" y="0"/>
            <a:ext cx="1728192" cy="1296144"/>
          </a:xfrm>
          <a:prstGeom prst="rect">
            <a:avLst/>
          </a:prstGeom>
          <a:noFill/>
        </p:spPr>
      </p:pic>
      <p:sp>
        <p:nvSpPr>
          <p:cNvPr id="4" name="Rectangle 3"/>
          <p:cNvSpPr/>
          <p:nvPr/>
        </p:nvSpPr>
        <p:spPr>
          <a:xfrm>
            <a:off x="0" y="692696"/>
            <a:ext cx="8820472" cy="6247864"/>
          </a:xfrm>
          <a:prstGeom prst="rect">
            <a:avLst/>
          </a:prstGeom>
        </p:spPr>
        <p:txBody>
          <a:bodyPr wrap="square">
            <a:spAutoFit/>
          </a:bodyPr>
          <a:lstStyle/>
          <a:p>
            <a:r>
              <a:rPr lang="ru-RU" sz="2000" b="1" dirty="0">
                <a:solidFill>
                  <a:srgbClr val="C00000"/>
                </a:solidFill>
              </a:rPr>
              <a:t>Упражнение №6. </a:t>
            </a:r>
            <a:r>
              <a:rPr lang="ru-RU" sz="2000" b="1" dirty="0" smtClean="0">
                <a:solidFill>
                  <a:srgbClr val="C00000"/>
                </a:solidFill>
              </a:rPr>
              <a:t>Карусель</a:t>
            </a:r>
          </a:p>
          <a:p>
            <a:endParaRPr lang="ru-RU" sz="2000" b="1" dirty="0">
              <a:solidFill>
                <a:srgbClr val="C00000"/>
              </a:solidFill>
            </a:endParaRPr>
          </a:p>
          <a:p>
            <a:r>
              <a:rPr lang="ru-RU" sz="2000" dirty="0"/>
              <a:t>Цель упражнения: - формирование навыков быстрого реагирования при вступлении в контакты; - развитие эмпатии и рефлексии в процессе обучения. </a:t>
            </a:r>
            <a:br>
              <a:rPr lang="ru-RU" sz="2000" dirty="0"/>
            </a:br>
            <a:r>
              <a:rPr lang="ru-RU" sz="2000" dirty="0"/>
              <a:t>В упражнении осуществляется серия встреч, причем каждый раз с новым человеком. </a:t>
            </a:r>
            <a:endParaRPr lang="ru-RU" sz="2000" dirty="0" smtClean="0"/>
          </a:p>
          <a:p>
            <a:r>
              <a:rPr lang="ru-RU" sz="2000" dirty="0" smtClean="0">
                <a:solidFill>
                  <a:srgbClr val="C00000"/>
                </a:solidFill>
              </a:rPr>
              <a:t>Задание</a:t>
            </a:r>
            <a:r>
              <a:rPr lang="ru-RU" sz="2000" dirty="0"/>
              <a:t>: легко войти в контакт, поддержать разговор и проститься. </a:t>
            </a:r>
            <a:br>
              <a:rPr lang="ru-RU" sz="2000" dirty="0"/>
            </a:br>
            <a:r>
              <a:rPr lang="ru-RU" sz="2000" dirty="0"/>
              <a:t>Члены группы встают по принципу "карусели", т. е. лицом друг к другу и образуют два круга: внутренний неподвижный и внешний подвижный </a:t>
            </a:r>
            <a:br>
              <a:rPr lang="ru-RU" sz="2000" dirty="0"/>
            </a:br>
            <a:r>
              <a:rPr lang="ru-RU" sz="2000" dirty="0"/>
              <a:t>Примеры ситуаций: </a:t>
            </a:r>
            <a:br>
              <a:rPr lang="ru-RU" sz="2000" dirty="0"/>
            </a:br>
            <a:r>
              <a:rPr lang="ru-RU" sz="2000" dirty="0"/>
              <a:t> Перед вами человек, которого вы хорошо знаете, но довольно долго не видели. Вы рады этой встрече... </a:t>
            </a:r>
            <a:br>
              <a:rPr lang="ru-RU" sz="2000" dirty="0"/>
            </a:br>
            <a:r>
              <a:rPr lang="ru-RU" sz="2000" dirty="0"/>
              <a:t>Перед вами незнакомый человек. Познакомьтесь с ним... </a:t>
            </a:r>
            <a:br>
              <a:rPr lang="ru-RU" sz="2000" dirty="0"/>
            </a:br>
            <a:r>
              <a:rPr lang="ru-RU" sz="2000" dirty="0"/>
              <a:t>Перед вами маленький ребенок, он чего-то испугался. Подойдите к нему и успокойте его. </a:t>
            </a:r>
            <a:br>
              <a:rPr lang="ru-RU" sz="2000" dirty="0"/>
            </a:br>
            <a:r>
              <a:rPr lang="ru-RU" sz="2000" dirty="0"/>
              <a:t>После длительной разлуки вы встречаете любимого (любимую), вы очень рады встрече... </a:t>
            </a:r>
          </a:p>
          <a:p>
            <a:r>
              <a:rPr lang="ru-RU" sz="2000" dirty="0"/>
              <a:t>Время на установление контакта и проведение беседы 3-4 минуты. Затем ведущий дает сигнал и участники тренинга сдвигаются к следующему участнику.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http://www.ollenkka.com/backgrounds/violet/image/violet12.jpg"/>
          <p:cNvPicPr>
            <a:picLocks noChangeAspect="1" noChangeArrowheads="1"/>
          </p:cNvPicPr>
          <p:nvPr/>
        </p:nvPicPr>
        <p:blipFill>
          <a:blip r:embed="rId2" cstate="print">
            <a:lum bright="10000"/>
          </a:blip>
          <a:srcRect/>
          <a:stretch>
            <a:fillRect/>
          </a:stretch>
        </p:blipFill>
        <p:spPr bwMode="auto">
          <a:xfrm>
            <a:off x="0" y="0"/>
            <a:ext cx="9144000" cy="6840760"/>
          </a:xfrm>
          <a:prstGeom prst="rect">
            <a:avLst/>
          </a:prstGeom>
          <a:noFill/>
        </p:spPr>
      </p:pic>
      <p:pic>
        <p:nvPicPr>
          <p:cNvPr id="3" name="Picture 2" descr="http://webgreenland.com/uploads/photo_articles/szz7FSbHT.jpg"/>
          <p:cNvPicPr>
            <a:picLocks noChangeAspect="1" noChangeArrowheads="1"/>
          </p:cNvPicPr>
          <p:nvPr/>
        </p:nvPicPr>
        <p:blipFill>
          <a:blip r:embed="rId3" cstate="print">
            <a:clrChange>
              <a:clrFrom>
                <a:srgbClr val="FDF5F2"/>
              </a:clrFrom>
              <a:clrTo>
                <a:srgbClr val="FDF5F2">
                  <a:alpha val="0"/>
                </a:srgbClr>
              </a:clrTo>
            </a:clrChange>
          </a:blip>
          <a:srcRect/>
          <a:stretch>
            <a:fillRect/>
          </a:stretch>
        </p:blipFill>
        <p:spPr bwMode="auto">
          <a:xfrm>
            <a:off x="7020272" y="260648"/>
            <a:ext cx="1728192" cy="1296144"/>
          </a:xfrm>
          <a:prstGeom prst="rect">
            <a:avLst/>
          </a:prstGeom>
          <a:noFill/>
        </p:spPr>
      </p:pic>
      <p:sp>
        <p:nvSpPr>
          <p:cNvPr id="4" name="Rectangle 3"/>
          <p:cNvSpPr/>
          <p:nvPr/>
        </p:nvSpPr>
        <p:spPr>
          <a:xfrm>
            <a:off x="467544" y="0"/>
            <a:ext cx="4572000" cy="1600438"/>
          </a:xfrm>
          <a:prstGeom prst="rect">
            <a:avLst/>
          </a:prstGeom>
        </p:spPr>
        <p:txBody>
          <a:bodyPr>
            <a:spAutoFit/>
          </a:bodyPr>
          <a:lstStyle/>
          <a:p>
            <a:r>
              <a:rPr lang="ru-RU" sz="2000" b="1" dirty="0">
                <a:solidFill>
                  <a:srgbClr val="C00000"/>
                </a:solidFill>
              </a:rPr>
              <a:t> Упражнение №7</a:t>
            </a:r>
            <a:endParaRPr lang="ru-RU" sz="2000" dirty="0">
              <a:solidFill>
                <a:srgbClr val="C00000"/>
              </a:solidFill>
            </a:endParaRPr>
          </a:p>
          <a:p>
            <a:r>
              <a:rPr lang="ru-RU" sz="2000" dirty="0"/>
              <a:t> Задание: прочитайте нижеследующие фразы и отметьте, идет ли в них речь о </a:t>
            </a:r>
            <a:r>
              <a:rPr lang="ru-RU" sz="2000" dirty="0">
                <a:solidFill>
                  <a:srgbClr val="C00000"/>
                </a:solidFill>
              </a:rPr>
              <a:t>наблюдении или об оценке.</a:t>
            </a:r>
          </a:p>
          <a:p>
            <a:endParaRPr lang="ru-RU" dirty="0"/>
          </a:p>
        </p:txBody>
      </p:sp>
      <p:sp>
        <p:nvSpPr>
          <p:cNvPr id="6" name="Rectangle 5"/>
          <p:cNvSpPr/>
          <p:nvPr/>
        </p:nvSpPr>
        <p:spPr>
          <a:xfrm>
            <a:off x="395536" y="1225689"/>
            <a:ext cx="7488832" cy="5262979"/>
          </a:xfrm>
          <a:prstGeom prst="rect">
            <a:avLst/>
          </a:prstGeom>
        </p:spPr>
        <p:txBody>
          <a:bodyPr wrap="square">
            <a:spAutoFit/>
          </a:bodyPr>
          <a:lstStyle/>
          <a:p>
            <a:pPr marL="457200" indent="-457200">
              <a:buAutoNum type="arabicPeriod"/>
            </a:pPr>
            <a:r>
              <a:rPr lang="ru-RU" sz="2400" b="1" dirty="0" smtClean="0"/>
              <a:t>Он </a:t>
            </a:r>
            <a:r>
              <a:rPr lang="ru-RU" sz="2400" b="1" dirty="0"/>
              <a:t>сидел у телефона</a:t>
            </a:r>
            <a:r>
              <a:rPr lang="ru-RU" sz="2400" b="1" dirty="0" smtClean="0"/>
              <a:t>.</a:t>
            </a:r>
          </a:p>
          <a:p>
            <a:r>
              <a:rPr lang="ru-RU" sz="2400" b="1" dirty="0" smtClean="0">
                <a:solidFill>
                  <a:schemeClr val="accent6">
                    <a:lumMod val="75000"/>
                  </a:schemeClr>
                </a:solidFill>
              </a:rPr>
              <a:t>Наблюдение</a:t>
            </a:r>
            <a:r>
              <a:rPr lang="ru-RU" sz="2400" b="1" dirty="0">
                <a:solidFill>
                  <a:schemeClr val="accent6">
                    <a:lumMod val="75000"/>
                  </a:schemeClr>
                </a:solidFill>
              </a:rPr>
              <a:t>: отсюда ничего нельзя извлечь.</a:t>
            </a:r>
          </a:p>
          <a:p>
            <a:endParaRPr lang="ru-RU" sz="2400" b="1" dirty="0" smtClean="0"/>
          </a:p>
          <a:p>
            <a:r>
              <a:rPr lang="ru-RU" sz="2400" b="1" dirty="0" smtClean="0"/>
              <a:t>2</a:t>
            </a:r>
            <a:r>
              <a:rPr lang="ru-RU" sz="2400" b="1" dirty="0"/>
              <a:t>. Маленький мальчик плакал</a:t>
            </a:r>
            <a:r>
              <a:rPr lang="ru-RU" sz="2400" b="1" dirty="0" smtClean="0"/>
              <a:t>.</a:t>
            </a:r>
          </a:p>
          <a:p>
            <a:r>
              <a:rPr lang="ru-RU" sz="2400" b="1" dirty="0" smtClean="0">
                <a:solidFill>
                  <a:schemeClr val="accent6">
                    <a:lumMod val="75000"/>
                  </a:schemeClr>
                </a:solidFill>
              </a:rPr>
              <a:t>Наблюдение</a:t>
            </a:r>
            <a:r>
              <a:rPr lang="ru-RU" sz="2400" b="1" dirty="0">
                <a:solidFill>
                  <a:schemeClr val="accent6">
                    <a:lumMod val="75000"/>
                  </a:schemeClr>
                </a:solidFill>
              </a:rPr>
              <a:t>: Вы видите мальчика, у которого слезы текут по лицу</a:t>
            </a:r>
            <a:r>
              <a:rPr lang="ru-RU" sz="2400" b="1" dirty="0" smtClean="0">
                <a:solidFill>
                  <a:schemeClr val="accent6">
                    <a:lumMod val="75000"/>
                  </a:schemeClr>
                </a:solidFill>
              </a:rPr>
              <a:t>.</a:t>
            </a:r>
          </a:p>
          <a:p>
            <a:endParaRPr lang="ru-RU" sz="2400" b="1" dirty="0"/>
          </a:p>
          <a:p>
            <a:r>
              <a:rPr lang="ru-RU" sz="2400" b="1" dirty="0"/>
              <a:t>3. Она устала.</a:t>
            </a:r>
          </a:p>
          <a:p>
            <a:r>
              <a:rPr lang="ru-RU" sz="2400" b="1" dirty="0">
                <a:solidFill>
                  <a:schemeClr val="accent6">
                    <a:lumMod val="75000"/>
                  </a:schemeClr>
                </a:solidFill>
              </a:rPr>
              <a:t>Наблюдение: а может быть, она была больна или потеряла ко всему интерес</a:t>
            </a:r>
            <a:r>
              <a:rPr lang="ru-RU" sz="2400" b="1" dirty="0" smtClean="0">
                <a:solidFill>
                  <a:schemeClr val="accent6">
                    <a:lumMod val="75000"/>
                  </a:schemeClr>
                </a:solidFill>
              </a:rPr>
              <a:t>?</a:t>
            </a:r>
          </a:p>
          <a:p>
            <a:endParaRPr lang="ru-RU" sz="2400" b="1" dirty="0"/>
          </a:p>
          <a:p>
            <a:r>
              <a:rPr lang="ru-RU" sz="2400" b="1" dirty="0"/>
              <a:t>4. Она громко смеялась.</a:t>
            </a:r>
          </a:p>
          <a:p>
            <a:r>
              <a:rPr lang="ru-RU" sz="2400" b="1" dirty="0">
                <a:solidFill>
                  <a:schemeClr val="accent6">
                    <a:lumMod val="75000"/>
                  </a:schemeClr>
                </a:solidFill>
              </a:rPr>
              <a:t>Наблюдение: Вы можете видеть и слышать, что женщина громко смеется.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p:cTn id="7"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 calcmode="lin" valueType="num">
                                      <p:cBhvr>
                                        <p:cTn id="13" dur="500" fill="hold"/>
                                        <p:tgtEl>
                                          <p:spTgt spid="6">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6">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anim calcmode="lin" valueType="num">
                                      <p:cBhvr>
                                        <p:cTn id="19" dur="500" fill="hold"/>
                                        <p:tgtEl>
                                          <p:spTgt spid="6">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6">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10" end="10"/>
                                            </p:txEl>
                                          </p:spTgt>
                                        </p:tgtEl>
                                        <p:attrNameLst>
                                          <p:attrName>style.visibility</p:attrName>
                                        </p:attrNameLst>
                                      </p:cBhvr>
                                      <p:to>
                                        <p:strVal val="visible"/>
                                      </p:to>
                                    </p:set>
                                    <p:anim calcmode="lin" valueType="num">
                                      <p:cBhvr additive="base">
                                        <p:cTn id="25"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http://www.ollenkka.com/backgrounds/violet/image/violet12.jpg"/>
          <p:cNvPicPr>
            <a:picLocks noChangeAspect="1" noChangeArrowheads="1"/>
          </p:cNvPicPr>
          <p:nvPr/>
        </p:nvPicPr>
        <p:blipFill>
          <a:blip r:embed="rId2" cstate="print">
            <a:lum bright="10000"/>
          </a:blip>
          <a:srcRect/>
          <a:stretch>
            <a:fillRect/>
          </a:stretch>
        </p:blipFill>
        <p:spPr bwMode="auto">
          <a:xfrm>
            <a:off x="0" y="0"/>
            <a:ext cx="9144000" cy="6840760"/>
          </a:xfrm>
          <a:prstGeom prst="rect">
            <a:avLst/>
          </a:prstGeom>
          <a:noFill/>
        </p:spPr>
      </p:pic>
      <p:pic>
        <p:nvPicPr>
          <p:cNvPr id="3" name="Picture 2" descr="http://webgreenland.com/uploads/photo_articles/szz7FSbHT.jpg"/>
          <p:cNvPicPr>
            <a:picLocks noChangeAspect="1" noChangeArrowheads="1"/>
          </p:cNvPicPr>
          <p:nvPr/>
        </p:nvPicPr>
        <p:blipFill>
          <a:blip r:embed="rId3" cstate="print">
            <a:clrChange>
              <a:clrFrom>
                <a:srgbClr val="FDF5F2"/>
              </a:clrFrom>
              <a:clrTo>
                <a:srgbClr val="FDF5F2">
                  <a:alpha val="0"/>
                </a:srgbClr>
              </a:clrTo>
            </a:clrChange>
          </a:blip>
          <a:srcRect/>
          <a:stretch>
            <a:fillRect/>
          </a:stretch>
        </p:blipFill>
        <p:spPr bwMode="auto">
          <a:xfrm>
            <a:off x="7020272" y="260648"/>
            <a:ext cx="1728192" cy="1296144"/>
          </a:xfrm>
          <a:prstGeom prst="rect">
            <a:avLst/>
          </a:prstGeom>
          <a:noFill/>
        </p:spPr>
      </p:pic>
      <p:sp>
        <p:nvSpPr>
          <p:cNvPr id="5" name="Rectangle 4"/>
          <p:cNvSpPr/>
          <p:nvPr/>
        </p:nvSpPr>
        <p:spPr>
          <a:xfrm>
            <a:off x="539552" y="1340768"/>
            <a:ext cx="7128792" cy="4154984"/>
          </a:xfrm>
          <a:prstGeom prst="rect">
            <a:avLst/>
          </a:prstGeom>
        </p:spPr>
        <p:txBody>
          <a:bodyPr wrap="square">
            <a:spAutoFit/>
          </a:bodyPr>
          <a:lstStyle/>
          <a:p>
            <a:r>
              <a:rPr lang="ru-RU" sz="2400" b="1" dirty="0">
                <a:solidFill>
                  <a:srgbClr val="002060"/>
                </a:solidFill>
              </a:rPr>
              <a:t>5. Группа как раз хотела отбыть.</a:t>
            </a:r>
          </a:p>
          <a:p>
            <a:r>
              <a:rPr lang="ru-RU" sz="2400" b="1" dirty="0">
                <a:solidFill>
                  <a:schemeClr val="accent6">
                    <a:lumMod val="75000"/>
                  </a:schemeClr>
                </a:solidFill>
              </a:rPr>
              <a:t>Наблюдение: Вы видите, что люди уплатили по счету и упаковывают свои вещи</a:t>
            </a:r>
            <a:r>
              <a:rPr lang="ru-RU" sz="2400" b="1" dirty="0" smtClean="0">
                <a:solidFill>
                  <a:schemeClr val="accent6">
                    <a:lumMod val="75000"/>
                  </a:schemeClr>
                </a:solidFill>
              </a:rPr>
              <a:t>.</a:t>
            </a:r>
          </a:p>
          <a:p>
            <a:endParaRPr lang="ru-RU" sz="2400" b="1" dirty="0">
              <a:solidFill>
                <a:srgbClr val="002060"/>
              </a:solidFill>
            </a:endParaRPr>
          </a:p>
          <a:p>
            <a:r>
              <a:rPr lang="ru-RU" sz="2400" b="1" dirty="0">
                <a:solidFill>
                  <a:srgbClr val="002060"/>
                </a:solidFill>
              </a:rPr>
              <a:t>6. Она не проявила к нему интереса.</a:t>
            </a:r>
          </a:p>
          <a:p>
            <a:r>
              <a:rPr lang="ru-RU" sz="2400" b="1" dirty="0">
                <a:solidFill>
                  <a:schemeClr val="accent6">
                    <a:lumMod val="75000"/>
                  </a:schemeClr>
                </a:solidFill>
              </a:rPr>
              <a:t>Оценка: может быть, она проявляет даже больший интерес к нему и пытается скрыть это</a:t>
            </a:r>
            <a:r>
              <a:rPr lang="ru-RU" sz="2400" b="1" dirty="0" smtClean="0">
                <a:solidFill>
                  <a:schemeClr val="accent6">
                    <a:lumMod val="75000"/>
                  </a:schemeClr>
                </a:solidFill>
              </a:rPr>
              <a:t>?</a:t>
            </a:r>
          </a:p>
          <a:p>
            <a:endParaRPr lang="ru-RU" sz="2400" b="1" dirty="0">
              <a:solidFill>
                <a:srgbClr val="002060"/>
              </a:solidFill>
            </a:endParaRPr>
          </a:p>
          <a:p>
            <a:r>
              <a:rPr lang="ru-RU" sz="2400" b="1" dirty="0">
                <a:solidFill>
                  <a:srgbClr val="002060"/>
                </a:solidFill>
              </a:rPr>
              <a:t>7. Она достигла успеха.</a:t>
            </a:r>
          </a:p>
          <a:p>
            <a:r>
              <a:rPr lang="ru-RU" sz="2400" b="1" dirty="0">
                <a:solidFill>
                  <a:schemeClr val="accent6">
                    <a:lumMod val="75000"/>
                  </a:schemeClr>
                </a:solidFill>
              </a:rPr>
              <a:t>Оценка: критерий достижения успеха у каждого свой.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p:cTn id="13"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 calcmode="lin" valueType="num">
                                      <p:cBhvr additive="base">
                                        <p:cTn id="1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546</Words>
  <Application>Microsoft Office PowerPoint</Application>
  <PresentationFormat>On-screen Show (4:3)</PresentationFormat>
  <Paragraphs>93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8</cp:revision>
  <dcterms:created xsi:type="dcterms:W3CDTF">2015-08-09T08:24:22Z</dcterms:created>
  <dcterms:modified xsi:type="dcterms:W3CDTF">2015-08-09T20:15:24Z</dcterms:modified>
</cp:coreProperties>
</file>