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  <p:sldId id="262" r:id="rId6"/>
    <p:sldId id="266" r:id="rId7"/>
    <p:sldId id="265" r:id="rId8"/>
    <p:sldId id="267" r:id="rId9"/>
    <p:sldId id="269" r:id="rId10"/>
    <p:sldId id="270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EB0B1-ADAF-49EC-B75A-09140AC5DA38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AF510-EA3A-4DE1-AF67-2E750B83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ashpsixolog.ru/correctional-work-school-psychologist/45-trainings/1899-trening-empaticheskix-sposobnostej-psixologa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ollenkka.com/backgrounds/index.php?cont=violet&amp;n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422108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Преодолевая трудности общения»</a:t>
            </a:r>
          </a:p>
          <a:p>
            <a:pPr algn="ctr"/>
            <a:r>
              <a:rPr lang="ru-RU" b="1" dirty="0" smtClean="0"/>
              <a:t>Тема 4/33 (В)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572000" y="54452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</a:p>
        </p:txBody>
      </p:sp>
      <p:sp>
        <p:nvSpPr>
          <p:cNvPr id="7" name="Rectangle 6"/>
          <p:cNvSpPr/>
          <p:nvPr/>
        </p:nvSpPr>
        <p:spPr>
          <a:xfrm>
            <a:off x="201318" y="2420888"/>
            <a:ext cx="8708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«Развитие </a:t>
            </a:r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чувства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эмпатии»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177281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2699792" y="1268760"/>
            <a:ext cx="2597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Тренинг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-7721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323528" y="117693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Упражнение «Цвет моего состояния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Цель: </a:t>
            </a:r>
            <a:r>
              <a:rPr lang="ru-RU" sz="2400" i="1" dirty="0">
                <a:solidFill>
                  <a:srgbClr val="002060"/>
                </a:solidFill>
              </a:rPr>
              <a:t>развитие способности осознавать и вербализовать свое состояние, находить слова для его обозначения.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Инструкция: «Я предлагаю начать сегодняшний день с того, что каждый из нас, подумав некоторое время, скажет, какого он (или она) сейчас цвета. При этом речь идет не о цвете вашей одежды, а об отражении в цвете вашего состояния.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Р</a:t>
            </a:r>
            <a:r>
              <a:rPr lang="ru-RU" sz="2400" dirty="0" smtClean="0">
                <a:solidFill>
                  <a:srgbClr val="002060"/>
                </a:solidFill>
              </a:rPr>
              <a:t>асскажите</a:t>
            </a:r>
            <a:r>
              <a:rPr lang="ru-RU" sz="2400" dirty="0">
                <a:solidFill>
                  <a:srgbClr val="002060"/>
                </a:solidFill>
              </a:rPr>
              <a:t>, пожалуйста, о том, как изменялось ваше состояние, настроение в течение утренних часов с момента, как вы проснулись, и до того, как вы пришли сюда, — и с чем были связаны эти изменения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В заключение своего рассказа охарактеризуйте то состояние, в котором вы находитесь сейчас и поясните, почему вы выбрали для его обозначения именно тот цвет, который вы назвали».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1724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11560" y="407707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http://www.ollenkka.com/backgrounds/index.php?cont=violet&amp;n=1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67744" y="1340768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2967335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/>
          </a:p>
        </p:txBody>
      </p:sp>
      <p:pic>
        <p:nvPicPr>
          <p:cNvPr id="7" name="Picture 6" descr="Что такое эмпатия?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405905" cy="143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87624" y="3105835"/>
            <a:ext cx="5670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</p:txBody>
      </p:sp>
      <p:sp>
        <p:nvSpPr>
          <p:cNvPr id="10" name="Rectangle 9"/>
          <p:cNvSpPr/>
          <p:nvPr/>
        </p:nvSpPr>
        <p:spPr>
          <a:xfrm>
            <a:off x="899592" y="27809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2974395"/>
            <a:ext cx="8205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http://www.vashpsixolog.ru/correctional-work-school-psychologist/45-trainings/1899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-trening-empaticheskix-sposobnostej-psixologa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3528" y="119675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Упражнения на знакомство, сплочение,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повышение активности участников группы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rgbClr val="002060"/>
                </a:solidFill>
              </a:rPr>
              <a:t>Игра – разминка «</a:t>
            </a:r>
            <a:r>
              <a:rPr lang="ru-RU" sz="2000" dirty="0">
                <a:solidFill>
                  <a:srgbClr val="002060"/>
                </a:solidFill>
              </a:rPr>
              <a:t>Говорю, что вижу».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>Цель: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i="1" dirty="0">
                <a:solidFill>
                  <a:srgbClr val="002060"/>
                </a:solidFill>
              </a:rPr>
              <a:t>разминка, улучшение атмосферы в группе, развитие навыка безоценочных высказываний. 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Инструкция: </a:t>
            </a:r>
            <a:r>
              <a:rPr lang="ru-RU" sz="2000" dirty="0">
                <a:solidFill>
                  <a:srgbClr val="002060"/>
                </a:solidFill>
              </a:rPr>
              <a:t>«Сидя в круге, вы будете наблюдать за поведением других и, по очереди, говорить, что видите относительно любого из участников. Описывая поведение,  действия других людей не оценивайте их, а просто констатируйте наблюдаемое. К примеру: «Коля сидит, положив ногу на ногу», «Катя улыбается». 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Ведущий следит за тем, чтобы не использовались оценочные суждения и умозаключения.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После </a:t>
            </a:r>
            <a:r>
              <a:rPr lang="ru-RU" sz="2000" dirty="0">
                <a:solidFill>
                  <a:srgbClr val="002060"/>
                </a:solidFill>
              </a:rPr>
              <a:t>выполнения упражнения обсуждается, часто ли наблюдалась тенденция использовать оценки, было ли сложным это упражнение, что чувствовали участники.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55576" y="474345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Упражнение «Расскажу о своем хозяине</a:t>
            </a:r>
            <a:r>
              <a:rPr lang="ru-RU" sz="2000" b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b="1" i="1" dirty="0">
                <a:solidFill>
                  <a:srgbClr val="002060"/>
                </a:solidFill>
              </a:rPr>
              <a:t>Цель: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i="1" dirty="0">
                <a:solidFill>
                  <a:srgbClr val="002060"/>
                </a:solidFill>
              </a:rPr>
              <a:t>включение участников тренинга в групповую работу.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Участникам предлагается выбрать какой-либо личный предмет (расческу, сумочку, авторучку +) и от его имени представить своего хозяина и рассказать о нем что-нибудь интересное или примечательное (чем этот человек отличается от других).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Первым </a:t>
            </a:r>
            <a:r>
              <a:rPr lang="ru-RU" sz="2000" dirty="0">
                <a:solidFill>
                  <a:srgbClr val="002060"/>
                </a:solidFill>
              </a:rPr>
              <a:t>представляется ведущий, затем ассистент, затем остальные члены группы по мере готовности. Затем желающие могут задавать вопросы (каждое представление две, три минуты</a:t>
            </a:r>
            <a:r>
              <a:rPr lang="ru-RU" sz="20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Приблизительная схема представления: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Кто он (имя, чем занимается, основные интересы);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Цели, с которыми пришел на этот тренинг;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Чего ждет от предстоящих занятий;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Что может, и что готов сделать на группе для достижения поставленных целей.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3528" y="54868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2400" b="1" dirty="0">
                <a:solidFill>
                  <a:srgbClr val="C00000"/>
                </a:solidFill>
              </a:rPr>
              <a:t>Упражнение «Чувства по кругу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/>
              <a:t>Цель:</a:t>
            </a:r>
            <a:r>
              <a:rPr lang="ru-RU" sz="2400" i="1" dirty="0"/>
              <a:t> развитие возможности каждого участника в области вербализации чувств и состояний.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Инструкция:</a:t>
            </a:r>
            <a:r>
              <a:rPr lang="ru-RU" sz="2400" dirty="0"/>
              <a:t> «Сейчас мы будем бросать друг другу мяч, называя при этом какое-то состояние или чувство, а поймав брошенный нам мяч, будем называть антоним — противоположное состояние или чувство. </a:t>
            </a:r>
            <a:endParaRPr lang="ru-RU" sz="2400" dirty="0" smtClean="0"/>
          </a:p>
          <a:p>
            <a:r>
              <a:rPr lang="ru-RU" sz="2400" dirty="0" smtClean="0"/>
              <a:t>Например</a:t>
            </a:r>
            <a:r>
              <a:rPr lang="ru-RU" sz="2400" dirty="0"/>
              <a:t>, я бросаю мяч Тане и говорю: «Грустный». Таня, поймав мяч, называет антоним «веселый» и сама, бросая мяч кому-то другому, называет чувство или состояние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Постарайтесь быть внимательными и не бросать мяч кому-либо повторно, пока мяч не побывает у всех».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-7721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51520" y="0"/>
            <a:ext cx="889248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2400" b="1" dirty="0">
                <a:solidFill>
                  <a:srgbClr val="C00000"/>
                </a:solidFill>
              </a:rPr>
              <a:t>Упражнение «Я вижу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</a:p>
          <a:p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b="1" i="1" dirty="0" smtClean="0"/>
              <a:t>Цель</a:t>
            </a:r>
            <a:r>
              <a:rPr lang="ru-RU" sz="2400" b="1" i="1" dirty="0"/>
              <a:t>: </a:t>
            </a:r>
            <a:r>
              <a:rPr lang="ru-RU" sz="2400" i="1" dirty="0"/>
              <a:t>Развитие наблюдательности, осознание различия между тем, что «я вижу», и тем, что «представляю, интерпретирую», «мне кажется».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Участники группы разбиваются на пары и садятся напротив друг друга.</a:t>
            </a:r>
            <a:br>
              <a:rPr lang="ru-RU" sz="2400" dirty="0"/>
            </a:br>
            <a:r>
              <a:rPr lang="ru-RU" sz="2400" dirty="0"/>
              <a:t>«Каждый из участников пары по очереди говорит одну фразу, начинающуюся со слов «Я вижу…», содержание которой касается внешнего облика партнера. Таня (тренер обращается к участнице группы), давай мы с тобой покажем, как это нужно делать».</a:t>
            </a:r>
            <a:br>
              <a:rPr lang="ru-RU" sz="2400" dirty="0"/>
            </a:br>
            <a:r>
              <a:rPr lang="ru-RU" sz="2400" dirty="0" smtClean="0"/>
              <a:t>Педагог  </a:t>
            </a:r>
            <a:r>
              <a:rPr lang="ru-RU" sz="2400" dirty="0"/>
              <a:t>и участница группы садятся друг против друга.</a:t>
            </a:r>
            <a:br>
              <a:rPr lang="ru-RU" sz="2400" dirty="0"/>
            </a:br>
            <a:r>
              <a:rPr lang="ru-RU" sz="2400" dirty="0" smtClean="0"/>
              <a:t>Педагог: </a:t>
            </a:r>
            <a:r>
              <a:rPr lang="ru-RU" sz="2400" dirty="0"/>
              <a:t>«Я вижу, что твои руки лежат на коленях».</a:t>
            </a:r>
            <a:br>
              <a:rPr lang="ru-RU" sz="2400" dirty="0"/>
            </a:br>
            <a:r>
              <a:rPr lang="ru-RU" sz="2400" dirty="0"/>
              <a:t>Таня: «Я вижу, что ты посмотрела вправо».</a:t>
            </a:r>
            <a:br>
              <a:rPr lang="ru-RU" sz="2400" dirty="0"/>
            </a:br>
            <a:r>
              <a:rPr lang="ru-RU" sz="2400" dirty="0" smtClean="0"/>
              <a:t>Педагог: </a:t>
            </a:r>
            <a:r>
              <a:rPr lang="ru-RU" sz="2400" dirty="0"/>
              <a:t>«Я вижу, что ты наклонила голову» и т. д.</a:t>
            </a:r>
            <a:br>
              <a:rPr lang="ru-RU" sz="2400" dirty="0"/>
            </a:br>
            <a:r>
              <a:rPr lang="ru-RU" sz="2000" dirty="0"/>
              <a:t>(</a:t>
            </a:r>
            <a:r>
              <a:rPr lang="ru-RU" sz="2000" dirty="0" smtClean="0"/>
              <a:t>Во </a:t>
            </a:r>
            <a:r>
              <a:rPr lang="ru-RU" sz="2000" dirty="0"/>
              <a:t>время выполнения упражнения воздерживаться от использования оценочных </a:t>
            </a:r>
            <a:r>
              <a:rPr lang="ru-RU" sz="2000" dirty="0" smtClean="0"/>
              <a:t>понятий</a:t>
            </a:r>
            <a:r>
              <a:rPr lang="ru-RU" sz="2000" dirty="0" smtClean="0"/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-7721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323528" y="764704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Упражнение «Распознай состояние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Цель:</a:t>
            </a:r>
            <a:r>
              <a:rPr lang="ru-RU" sz="2400" i="1" dirty="0">
                <a:solidFill>
                  <a:srgbClr val="002060"/>
                </a:solidFill>
              </a:rPr>
              <a:t> развитие умения изобразить определенную эмоцию, распознать состояние партнера. 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i="1" dirty="0">
                <a:solidFill>
                  <a:srgbClr val="002060"/>
                </a:solidFill>
              </a:rPr>
              <a:t>Инструкция: </a:t>
            </a:r>
            <a:r>
              <a:rPr lang="ru-RU" sz="2400" dirty="0">
                <a:solidFill>
                  <a:srgbClr val="002060"/>
                </a:solidFill>
              </a:rPr>
              <a:t>«Обратите, пожалуйста, внимание на ваше со стояние, осознайте его. Теперь, когда вы это сделали, постарайтесь погрузиться именно в это осознанное состояние еще больше.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Тот</a:t>
            </a:r>
            <a:r>
              <a:rPr lang="ru-RU" sz="2400" dirty="0">
                <a:solidFill>
                  <a:srgbClr val="002060"/>
                </a:solidFill>
              </a:rPr>
              <a:t>, кто будет готов, поднимет руку, и все мы некоторое время посмотрим на него, попробуем понять его состояние и запомнить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Потом руку поднимет следующий и так до тех пор, пока каждый не побудет в роли «объекта общего восприятия»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17240"/>
            <a:ext cx="9144000" cy="68407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-7721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400" b="1" dirty="0">
                <a:solidFill>
                  <a:srgbClr val="C00000"/>
                </a:solidFill>
              </a:rPr>
              <a:t>Упражнение «</a:t>
            </a:r>
            <a:r>
              <a:rPr lang="ru-RU" sz="2400" b="1" dirty="0" smtClean="0">
                <a:solidFill>
                  <a:srgbClr val="C00000"/>
                </a:solidFill>
              </a:rPr>
              <a:t>Ситуация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/>
              <a:t>Цель:</a:t>
            </a:r>
            <a:r>
              <a:rPr lang="ru-RU" sz="2400" i="1" dirty="0"/>
              <a:t> развитие навыков вхождения в различные эмоциональные ситуации, переживание соответствующих эмоций и состояний.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Участники группы стоят по кругу.</a:t>
            </a:r>
            <a:br>
              <a:rPr lang="ru-RU" sz="2400" dirty="0"/>
            </a:br>
            <a:r>
              <a:rPr lang="ru-RU" sz="2400" i="1" dirty="0"/>
              <a:t>Инструкция:</a:t>
            </a:r>
            <a:r>
              <a:rPr lang="ru-RU" sz="2400" dirty="0"/>
              <a:t> «Сейчас мы будем ходить по комнате и тот из нас, чье имя я назову, предложит ситуацию, в которой каждый попробует себя представить, постарается в нее включиться и осознать те чувства, состояния, которые при этом возникают. Итак, я начну: мы идем по густой чаще леса…»</a:t>
            </a:r>
            <a:br>
              <a:rPr lang="ru-RU" sz="2400" dirty="0"/>
            </a:br>
            <a:r>
              <a:rPr lang="ru-RU" sz="2400" dirty="0"/>
              <a:t>Далее через каждые двадцать-тридцать секунд </a:t>
            </a:r>
            <a:r>
              <a:rPr lang="ru-RU" sz="2400" dirty="0" smtClean="0"/>
              <a:t>педагог называет </a:t>
            </a:r>
            <a:r>
              <a:rPr lang="ru-RU" sz="2400" dirty="0"/>
              <a:t>имя следующего члена группы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В ходе упражнения можно предлагать следующие ситуации: «Вы опаздываете в театр»; « Вас пригласили на прием  к английской королеве», «Вы спускаетесь в темный подвал», «Вы на вернисаже современных художников», «вы оказались в толпе людей» 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-7721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179512" y="889844"/>
            <a:ext cx="89644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Упражнение «Говорящие жесты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Цель: </a:t>
            </a:r>
            <a:r>
              <a:rPr lang="ru-RU" sz="2400" i="1" dirty="0">
                <a:solidFill>
                  <a:srgbClr val="002060"/>
                </a:solidFill>
              </a:rPr>
              <a:t>понимание состояния партнера через его жесты.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Участники группы стоят по кругу.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i="1" dirty="0">
                <a:solidFill>
                  <a:srgbClr val="002060"/>
                </a:solidFill>
              </a:rPr>
              <a:t>Инструкция:</a:t>
            </a:r>
            <a:r>
              <a:rPr lang="ru-RU" sz="2400" dirty="0">
                <a:solidFill>
                  <a:srgbClr val="002060"/>
                </a:solidFill>
              </a:rPr>
              <a:t> «Пусть каждый из нас по очереди сделает движение, отражающее его внутреннее состояние, a мы все будем повторять это движение 3—4 раза, стараясь вчувствоваться в состояние человека, понять это состояние</a:t>
            </a:r>
            <a:r>
              <a:rPr lang="ru-RU" sz="2400" dirty="0" smtClean="0">
                <a:solidFill>
                  <a:srgbClr val="002060"/>
                </a:solidFill>
              </a:rPr>
              <a:t>».</a:t>
            </a:r>
          </a:p>
          <a:p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После завершения упражнения можно задать группе вопрос «Каково, по вашему мнению, состояние каждого из нас?». После того как относительно состояния кого-либо из участников будет высказано несколько гипотез, следует обратиться к нему за объяснением его действительного состояния.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-7721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395536" y="0"/>
            <a:ext cx="6588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0" y="117693"/>
            <a:ext cx="806489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Упражнение «На ощупь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Цель:</a:t>
            </a:r>
            <a:r>
              <a:rPr lang="ru-RU" sz="2400" i="1" dirty="0">
                <a:solidFill>
                  <a:srgbClr val="002060"/>
                </a:solidFill>
              </a:rPr>
              <a:t> осознание собственных переживаний, умение прислушиваться к своему внутреннему голосу.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Участники группы стоят по кругу.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i="1" dirty="0">
                <a:solidFill>
                  <a:srgbClr val="002060"/>
                </a:solidFill>
              </a:rPr>
              <a:t>Инструкция:</a:t>
            </a:r>
            <a:r>
              <a:rPr lang="ru-RU" sz="2400" dirty="0">
                <a:solidFill>
                  <a:srgbClr val="002060"/>
                </a:solidFill>
              </a:rPr>
              <a:t> «Сейчас мы все закроем глаза (выполнять упражнение удобнее, если есть повязки — шарфы, платки, которыми можно завязать глаза) и будем передвигаться по комнате, стараясь никого не задеть. Делать мы это будем примерно три мину ты. Я скажу, когда они закончатся».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Это упражнение стоит выполнять в комнате где участники могут и с закрытыми глазами чувствовать себя безопасно. </a:t>
            </a:r>
            <a:r>
              <a:rPr lang="ru-RU" sz="2000" dirty="0">
                <a:solidFill>
                  <a:srgbClr val="002060"/>
                </a:solidFill>
              </a:rPr>
              <a:t>Для повышения чувства безопасности у членов группы и контроля за действиями участников </a:t>
            </a:r>
            <a:r>
              <a:rPr lang="ru-RU" sz="2000" dirty="0" smtClean="0">
                <a:solidFill>
                  <a:srgbClr val="002060"/>
                </a:solidFill>
              </a:rPr>
              <a:t>педагог </a:t>
            </a:r>
            <a:r>
              <a:rPr lang="ru-RU" sz="2000" dirty="0">
                <a:solidFill>
                  <a:srgbClr val="002060"/>
                </a:solidFill>
              </a:rPr>
              <a:t>может не принимать участия в упражнении.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Когда участники группы, завершив упражнение, займут свои места, можно задать им такие вопросы: « Как вы чувствовали себя во время передвижений по комнате?», «Каковы ваши впечатления?»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86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2015-08-09T08:26:19Z</dcterms:created>
  <dcterms:modified xsi:type="dcterms:W3CDTF">2015-08-09T20:29:30Z</dcterms:modified>
</cp:coreProperties>
</file>