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68" r:id="rId23"/>
    <p:sldId id="279" r:id="rId24"/>
    <p:sldId id="278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C9A92-E4F3-443F-A284-4BCADDBDB9CB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908720"/>
            <a:ext cx="66967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Презентация по теме «Использование </a:t>
            </a:r>
            <a:r>
              <a:rPr lang="ru-RU" sz="3600" b="1" dirty="0" smtClean="0"/>
              <a:t>эвристических методов на уроках в начальной школе как средство развития умственной </a:t>
            </a:r>
            <a:r>
              <a:rPr lang="ru-RU" sz="3600" b="1" dirty="0" smtClean="0"/>
              <a:t>деятельности»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75856" y="3861048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Автор материала:</a:t>
            </a:r>
          </a:p>
          <a:p>
            <a:r>
              <a:rPr lang="ru-RU" b="1" dirty="0" smtClean="0"/>
              <a:t>Шумилова </a:t>
            </a:r>
            <a:r>
              <a:rPr lang="ru-RU" b="1" dirty="0" smtClean="0"/>
              <a:t>Наталья </a:t>
            </a:r>
            <a:r>
              <a:rPr lang="ru-RU" b="1" dirty="0" err="1" smtClean="0"/>
              <a:t>Крестьяновна</a:t>
            </a:r>
            <a:r>
              <a:rPr lang="ru-RU" dirty="0" smtClean="0"/>
              <a:t>, </a:t>
            </a:r>
          </a:p>
          <a:p>
            <a:r>
              <a:rPr lang="ru-RU" dirty="0" smtClean="0"/>
              <a:t>учитель нач. </a:t>
            </a:r>
            <a:r>
              <a:rPr lang="ru-RU" dirty="0" smtClean="0"/>
              <a:t>классов, </a:t>
            </a:r>
          </a:p>
          <a:p>
            <a:r>
              <a:rPr lang="ru-RU" dirty="0" smtClean="0"/>
              <a:t>высшей квалификационной категории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МБОУ «Школа № 44</a:t>
            </a:r>
            <a:r>
              <a:rPr lang="ru-RU" dirty="0" smtClean="0"/>
              <a:t>»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г.Полысаево</a:t>
            </a:r>
            <a:r>
              <a:rPr lang="ru-RU" dirty="0" smtClean="0"/>
              <a:t>, </a:t>
            </a:r>
            <a:r>
              <a:rPr lang="ru-RU" dirty="0" smtClean="0"/>
              <a:t>Кемеровской области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699792" y="594928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г.Полысаево</a:t>
            </a:r>
            <a:r>
              <a:rPr lang="ru-RU" dirty="0" smtClean="0"/>
              <a:t>, 2015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64807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Когнитивные методы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метод вживания, родственный с ним метод смыслового видения, метод образного видения и символического видения, метод эвристических вопросов (Кто? Что? Где? Зачем? Чем? Как? Когда?), метод сравнения близкий ему метод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отличия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фактов от </a:t>
            </a:r>
            <a:r>
              <a:rPr lang="ru-RU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нефактов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(ищем факты, потом «отличаем» от </a:t>
            </a:r>
            <a:r>
              <a:rPr lang="ru-RU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нефактов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), метод эвристического наблюдения, метод эвристического исследования, метод конструирования понятий, метод конструирования правил, метод гипотез, метод прогнозирования, метод ошибок, метод конструирования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теорий</a:t>
            </a:r>
            <a:endParaRPr lang="ru-RU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08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700808"/>
            <a:ext cx="7056784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 </a:t>
            </a:r>
            <a:r>
              <a:rPr lang="ru-RU" sz="2400" b="1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эмпатии</a:t>
            </a:r>
            <a:r>
              <a:rPr lang="ru-RU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(вживания)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означает «</a:t>
            </a:r>
            <a:r>
              <a:rPr lang="ru-RU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вчувствование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» человека в состояние другого объекта. Посредством чувственно-образных и мыслительных представлений ребенок пытается «переселиться» в изучаемый объект, почувствовать и понять его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изнутри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3768" y="620688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Когнитивные методы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71050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060848"/>
            <a:ext cx="6264696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 образного видения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– </a:t>
            </a:r>
            <a:endParaRPr lang="ru-RU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эмоционально-образное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исследование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объекта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47667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Когнитивные методы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06258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5696" y="47667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Когнитивные методы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44824"/>
            <a:ext cx="7128792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 смыслового </a:t>
            </a:r>
            <a:r>
              <a:rPr lang="ru-RU" sz="2400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видения</a:t>
            </a:r>
            <a:r>
              <a:rPr lang="ru-RU" sz="2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о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дновременная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концентрация на образовательном объекте физического зрения и пытливо настроенного разума позволяет понять (увидеть) первопричину объекта, заключенную в нем идею, </a:t>
            </a:r>
            <a:r>
              <a:rPr lang="ru-RU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первосмысл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т.е. внутреннюю сущность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объекта 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86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5696" y="47667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Когнитивные методы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060848"/>
            <a:ext cx="6408712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 символического видения </a:t>
            </a:r>
            <a:endParaRPr lang="ru-RU" sz="2400" b="1" i="1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заключается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в нахождении или построении учеником связей между объектом и его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символом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44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5696" y="47667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Когнитивные методы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132856"/>
            <a:ext cx="5904656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 эвристического </a:t>
            </a:r>
            <a:r>
              <a:rPr lang="ru-RU" sz="2400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наблюдения</a:t>
            </a:r>
            <a:endParaRPr lang="ru-RU" sz="2400" i="1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Цель данного метода – научить детей добывать и конструировать знания с помощью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наблюдений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9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5696" y="47667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Когнитивные методы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96752"/>
            <a:ext cx="6840760" cy="502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 эвристических вопросов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Квинтилиан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Для отыскания сведений о каком-либо событии или объекте задаются следующие семь ключевых вопросов: Кто? Что? Зачем? Где? Чем? Как? Когда? Парные сочетания вопросов порождают новый вопрос, например: Как-Когда? Ответы на данные вопросы и их всевозможные сочетания порождают необычные идеи и решения относительно исследуемого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объекта</a:t>
            </a:r>
            <a:endParaRPr lang="ru-RU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80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476672"/>
            <a:ext cx="63367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Креативные методы:</a:t>
            </a:r>
          </a:p>
          <a:p>
            <a:r>
              <a:rPr lang="ru-RU" sz="2400" dirty="0" smtClean="0"/>
              <a:t>метод </a:t>
            </a:r>
            <a:r>
              <a:rPr lang="ru-RU" sz="2400" dirty="0"/>
              <a:t>придумывания, метод «Если бы…», метод образной картины, метод гиперболизации, метод агглютинации (соединение несоединимостей), метод </a:t>
            </a:r>
            <a:r>
              <a:rPr lang="ru-RU" sz="2400" dirty="0" err="1"/>
              <a:t>синектики</a:t>
            </a:r>
            <a:r>
              <a:rPr lang="ru-RU" sz="2400" dirty="0"/>
              <a:t>, «мозговой штурм», метод инверсии (метод обращений</a:t>
            </a:r>
            <a:r>
              <a:rPr lang="ru-RU" sz="2400" dirty="0" smtClean="0"/>
              <a:t>), метод многомерных матриц</a:t>
            </a:r>
            <a:endParaRPr lang="ru-RU" sz="2400" dirty="0"/>
          </a:p>
          <a:p>
            <a:endParaRPr lang="ru-RU" sz="2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35642" y="4221088"/>
            <a:ext cx="61126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Креативные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методы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обучения ориентированы на создание детьми личного образовательного продукта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71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5696" y="47667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Креативные методы</a:t>
            </a:r>
            <a:endParaRPr lang="ru-RU" sz="2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2132856"/>
            <a:ext cx="6408712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 </a:t>
            </a:r>
            <a:r>
              <a:rPr lang="ru-RU" sz="2400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придумывания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позволяет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детям создать ранее неизвестный продукт в результате их определенных умственных действий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2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5696" y="47667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Креативные методы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844824"/>
            <a:ext cx="5958408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 «Если бы…»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предлагает ученикам пофантазировать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что бы могло быть, если бы, например, </a:t>
            </a:r>
            <a:r>
              <a:rPr lang="ru-RU" sz="2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животные умели разговаривать или динозавры ожили, или люди переселились на </a:t>
            </a:r>
            <a:r>
              <a:rPr lang="ru-RU" sz="2400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Луну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7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188640"/>
            <a:ext cx="54360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«Эвристика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" происходит от греческого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heuresko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 - отыскиваю, </a:t>
            </a:r>
            <a:r>
              <a:rPr lang="ru-RU" sz="24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открываю </a:t>
            </a:r>
            <a:endParaRPr lang="ru-RU" sz="2400" b="1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1296" y="1235661"/>
            <a:ext cx="69127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iriam Fixed" panose="020B0509050101010101" pitchFamily="49" charset="-79"/>
              </a:rPr>
              <a:t>Значение термина «эвристика»:</a:t>
            </a:r>
            <a:endParaRPr lang="ru-RU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Miriam Fixed" panose="020B0509050101010101" pitchFamily="49" charset="-79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iriam Fixed" panose="020B0509050101010101" pitchFamily="49" charset="-79"/>
              </a:rPr>
              <a:t>1) научно-прикладная дисциплина, изучающая творческую деятельность (в то же время следует признать, что основателей теории и общепринятых основных положений не существует);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iriam Fixed" panose="020B0509050101010101" pitchFamily="49" charset="-79"/>
              </a:rPr>
              <a:t>2) приемы решения проблемных (творческих, нестандартных, креативных) задач в условиях неопределенности, которые обычно противопоставляются формальным методам решения, опирающимся, например, на точные математические алгоритмы;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iriam Fixed" panose="020B0509050101010101" pitchFamily="49" charset="-79"/>
              </a:rPr>
              <a:t>3) метод обучения;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Miriam Fixed" panose="020B0509050101010101" pitchFamily="49" charset="-79"/>
              </a:rPr>
              <a:t>4) один из способов создания компьютерных программ.</a:t>
            </a:r>
            <a:endParaRPr lang="ru-RU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iriam Fixed" panose="020B0509050101010101" pitchFamily="49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5696" y="47667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Креативные методы</a:t>
            </a:r>
            <a:endParaRPr lang="ru-RU" sz="2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331640" y="1484784"/>
            <a:ext cx="5472608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 гиперболизации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ru-RU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предполагает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увеличение или уменьшение объекта познания, его отдельных частей или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качеств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41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5696" y="47667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Креативные методы</a:t>
            </a:r>
            <a:endParaRPr lang="ru-RU" sz="2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412776"/>
            <a:ext cx="61024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 </a:t>
            </a:r>
            <a:r>
              <a:rPr lang="ru-RU" sz="2400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агглютинации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заключается в возможности соединить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несоединимые в реальности качества, свойства, части объектов и изобразить: </a:t>
            </a:r>
            <a:r>
              <a:rPr lang="ru-RU" sz="2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бегающее дерево, летающую лису, горячий </a:t>
            </a:r>
            <a:r>
              <a:rPr lang="ru-RU" sz="2400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снег</a:t>
            </a:r>
          </a:p>
          <a:p>
            <a:pPr indent="449580" algn="just">
              <a:spcAft>
                <a:spcPts val="0"/>
              </a:spcAft>
            </a:pPr>
            <a:endParaRPr lang="ru-RU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   </a:t>
            </a:r>
            <a:r>
              <a:rPr lang="ru-RU" sz="2400" b="1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“</a:t>
            </a:r>
            <a:r>
              <a:rPr lang="ru-RU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Мозговой штурм"</a:t>
            </a:r>
            <a:r>
              <a:rPr lang="ru-RU" sz="2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(Л.Ф. Осборн). Основная задача метода - сбор как можно большего числа идей в результате освобождения участников от инерции мышления и стереотипов в непринужденной обстановке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63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340768"/>
            <a:ext cx="59584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 fontAlgn="base">
              <a:spcAft>
                <a:spcPts val="0"/>
              </a:spcAft>
            </a:pPr>
            <a:r>
              <a:rPr lang="ru-RU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 </a:t>
            </a:r>
            <a:r>
              <a:rPr lang="ru-RU" sz="2400" b="1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синектики</a:t>
            </a:r>
            <a:r>
              <a:rPr lang="ru-RU" sz="2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(Дж. Гордон) базируется на методе мозгового штурма, различного вида аналогии (словесной, обратной, личной), инверсии, ассоциаций и др. Вначале обсуждаются общие признаки проблемы, выдвигаются и отсеиваются первые решения, генерируются и развиваются аналогии, использование аналогий для понимания проблемы, выбираются альтернативы, ищутся новые аналогии, возвращаются к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проблеме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47667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Креативные методы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62890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5696" y="47667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Креативные методы</a:t>
            </a:r>
            <a:endParaRPr lang="ru-RU" sz="2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43608" y="1340768"/>
            <a:ext cx="57423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 fontAlgn="base">
              <a:spcAft>
                <a:spcPts val="0"/>
              </a:spcAft>
            </a:pPr>
            <a:r>
              <a:rPr lang="ru-RU" sz="2400" b="1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 морфологического ящика или метод многомерных матриц</a:t>
            </a:r>
            <a:r>
              <a:rPr lang="ru-RU" sz="2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(Ф. Цвики). Нахождение новых, неожиданных и оригинальных идей путем составления различных комбинаций известных и неизвестных элементов. Анализ признаков и связей, получаемых из различных комбинаций элементов (устройств, процессов, идей), применяется как для выявления проблем, так и для поиска новых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идей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25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556792"/>
            <a:ext cx="52920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Для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учащихся гораздо важнее узнать пути к доказательству, нежели само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доказательство</a:t>
            </a:r>
          </a:p>
          <a:p>
            <a:endParaRPr lang="ru-RU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r"/>
            <a:r>
              <a:rPr lang="ru-RU" sz="24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Дистервег</a:t>
            </a:r>
            <a:endParaRPr lang="ru-RU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24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777686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Список литературы</a:t>
            </a:r>
            <a:endParaRPr lang="ru-RU" sz="2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??????????"/>
              </a:rPr>
              <a:t>Андрианова, Г.А. Дистанционные эвристические олимпиады в начальном, основном и профильном обучении [Текст] /Г.А. Андрианова, А.В. Хуторской, Г.М. Кулешова // Смыслы и цели образования: инновационный аспект. Сб. науч. трудов / Под ред. А.В. Хуторского. - М.: Научно-внедренческое предприятие "ИНЭК", 2007. - С.250-261.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ru-RU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Скафа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Е., Власенко Е., Гончарова И. Комплексный подход к развитию творческой личности через систему эвристических заданий по математике: Книга для учителя [Текст]. - Донецк: ТЕАН, 2003.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??????????"/>
              </a:rPr>
              <a:t> Король, А.Д. Диалоговый подход к организации эвристического обучения [Текст] /А.Д. Король // Педагогика. - 2007. - №9. - С.18-25.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??????????"/>
              </a:rPr>
              <a:t>Хуторской, А.В. Эвристическое обучение [Текст] / А.В. Хуторской. - М.: Просвещение, 1998. 345 с.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??????????"/>
              </a:rPr>
              <a:t>Хуторской, А.В. Выход из капкана: </a:t>
            </a:r>
            <a:r>
              <a:rPr lang="ru-RU" dirty="0" err="1">
                <a:latin typeface="Calibri" panose="020F0502020204030204" pitchFamily="34" charset="0"/>
                <a:ea typeface="Times New Roman" panose="02020603050405020304" pitchFamily="18" charset="0"/>
                <a:cs typeface="??????????"/>
              </a:rPr>
              <a:t>звристическое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??????????"/>
              </a:rPr>
              <a:t> обучение как реальность [Текст] /А.В. Хуторской // Народное образование. - 1999. - № 9. - С.120-126.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??????????"/>
              </a:rPr>
              <a:t>Хуторской, А.В. Дидактическая эвристика: Теория и технология креативного обучения [Текст] /А.В. Хуторской. - М.: Изд-во МГУ, 2003. - 416 с.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??????????"/>
            </a:endParaRPr>
          </a:p>
        </p:txBody>
      </p:sp>
    </p:spTree>
    <p:extLst>
      <p:ext uri="{BB962C8B-B14F-4D97-AF65-F5344CB8AC3E}">
        <p14:creationId xmlns:p14="http://schemas.microsoft.com/office/powerpoint/2010/main" val="97082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412776"/>
            <a:ext cx="58326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Прилагательное "эвристический" произведено от слова эвристика (от эврика - “нашел, открыл”) - наука о процессах и методах открытия </a:t>
            </a:r>
            <a:r>
              <a:rPr lang="ru-RU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нового</a:t>
            </a:r>
            <a:endParaRPr lang="ru-RU" sz="24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20688"/>
            <a:ext cx="5904656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Эвристические формы занятий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эвристические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уроки, </a:t>
            </a:r>
            <a:endParaRPr lang="ru-RU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олимпиады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endParaRPr lang="ru-RU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погружения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endParaRPr lang="ru-RU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деловые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игры, </a:t>
            </a:r>
            <a:endParaRPr lang="ru-RU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очные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и дистанционные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проекты,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интерактивные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формы обучения, </a:t>
            </a:r>
            <a:endParaRPr lang="ru-RU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творческие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защиты.</a:t>
            </a:r>
            <a:endParaRPr lang="ru-RU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96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58326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Эвристические </a:t>
            </a: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формы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занятий включают в себя соответствующие </a:t>
            </a: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методы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обучения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3212976"/>
            <a:ext cx="61926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Эвристический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 в обучении позволяет педагогу представить учащимся больше самостоятельности и творческого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поиска</a:t>
            </a:r>
            <a:endParaRPr lang="ru-RU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90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68407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При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разработке методики формирования творческих способностей посредством </a:t>
            </a: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эвристического метода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учитель должен учитывать: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а) общий уровень развития ученического коллектива;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б) личностные особенности учащихся;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в) специфические черты и особенности учебного предмета.</a:t>
            </a:r>
          </a:p>
          <a:p>
            <a:pPr indent="449580" algn="just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Условия формирования творческих способностей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а) положительные мотивы учения;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б) интерес учащихся;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в) творческая активность;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г) положительный микроклимат в коллективе;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д) сильные эмоции.</a:t>
            </a:r>
            <a:endParaRPr lang="ru-RU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40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08720"/>
            <a:ext cx="66967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Задачи учителя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ru-RU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а) постоянное пополнение запаса знаний учащихся по математике;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б) развитие </a:t>
            </a:r>
            <a:r>
              <a:rPr lang="ru-RU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общеучебных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умений и навыков;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в) развитие творческой самостоятельности учеников;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     д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 воспитание творческой личности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92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764704"/>
            <a:ext cx="4536504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Виды эвристических методов</a:t>
            </a:r>
          </a:p>
          <a:p>
            <a:pPr algn="ctr"/>
            <a:r>
              <a:rPr lang="ru-RU" dirty="0"/>
              <a:t>(классификация А.В. Хуторского)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348880"/>
            <a:ext cx="2880320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/>
              <a:t>оргдеятельностные</a:t>
            </a:r>
            <a:endParaRPr lang="ru-RU" sz="2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43808" y="3573016"/>
            <a:ext cx="2448272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когнитивные</a:t>
            </a:r>
            <a:endParaRPr lang="ru-RU" sz="2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6016" y="4869160"/>
            <a:ext cx="2448272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креативные</a:t>
            </a:r>
            <a:endParaRPr lang="ru-RU" sz="2400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267744" y="1772816"/>
            <a:ext cx="0" cy="576064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923928" y="1808820"/>
            <a:ext cx="0" cy="176419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5796136" y="1808820"/>
            <a:ext cx="72008" cy="306034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62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6696744" cy="502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Оргдеятельностные</a:t>
            </a: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методы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методы ученического целеполагания и планирования, методы создания образовательных программ учеников, методы нормотворчества, методы самоорганизации обучения, методы </a:t>
            </a:r>
            <a:r>
              <a:rPr lang="ru-RU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взаимообучения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метод рецензий, методы контроля эвристической деятельности, методы рефлексии, методы самооценки и 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рефлексии</a:t>
            </a:r>
            <a:endParaRPr lang="ru-RU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42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1036</Words>
  <Application>Microsoft Office PowerPoint</Application>
  <PresentationFormat>Экран (4:3)</PresentationFormat>
  <Paragraphs>91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??????????</vt:lpstr>
      <vt:lpstr>Arial</vt:lpstr>
      <vt:lpstr>Calibri</vt:lpstr>
      <vt:lpstr>Miriam Fixed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Natalia</cp:lastModifiedBy>
  <cp:revision>20</cp:revision>
  <dcterms:created xsi:type="dcterms:W3CDTF">2014-07-09T08:33:20Z</dcterms:created>
  <dcterms:modified xsi:type="dcterms:W3CDTF">2015-08-24T07:47:00Z</dcterms:modified>
</cp:coreProperties>
</file>