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8" r:id="rId2"/>
    <p:sldId id="257" r:id="rId3"/>
    <p:sldId id="258" r:id="rId4"/>
    <p:sldId id="260" r:id="rId5"/>
    <p:sldId id="262" r:id="rId6"/>
    <p:sldId id="263" r:id="rId7"/>
    <p:sldId id="264" r:id="rId8"/>
    <p:sldId id="265" r:id="rId9"/>
    <p:sldId id="267" r:id="rId10"/>
    <p:sldId id="266" r:id="rId11"/>
    <p:sldId id="261" r:id="rId1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DC899F-2ABF-4173-8716-79A01CC31787}" type="datetimeFigureOut">
              <a:rPr lang="uk-UA" smtClean="0"/>
              <a:pPr/>
              <a:t>27.08.2015</a:t>
            </a:fld>
            <a:endParaRPr lang="uk-UA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0BADE3-0F1A-4B08-B3EE-D704FF1CAC4B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DC899F-2ABF-4173-8716-79A01CC31787}" type="datetimeFigureOut">
              <a:rPr lang="uk-UA" smtClean="0"/>
              <a:pPr/>
              <a:t>27.08.2015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0BADE3-0F1A-4B08-B3EE-D704FF1CAC4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DC899F-2ABF-4173-8716-79A01CC31787}" type="datetimeFigureOut">
              <a:rPr lang="uk-UA" smtClean="0"/>
              <a:pPr/>
              <a:t>27.08.2015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0BADE3-0F1A-4B08-B3EE-D704FF1CAC4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DC899F-2ABF-4173-8716-79A01CC31787}" type="datetimeFigureOut">
              <a:rPr lang="uk-UA" smtClean="0"/>
              <a:pPr/>
              <a:t>27.08.2015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0BADE3-0F1A-4B08-B3EE-D704FF1CAC4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DC899F-2ABF-4173-8716-79A01CC31787}" type="datetimeFigureOut">
              <a:rPr lang="uk-UA" smtClean="0"/>
              <a:pPr/>
              <a:t>27.08.2015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0BADE3-0F1A-4B08-B3EE-D704FF1CAC4B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DC899F-2ABF-4173-8716-79A01CC31787}" type="datetimeFigureOut">
              <a:rPr lang="uk-UA" smtClean="0"/>
              <a:pPr/>
              <a:t>27.08.2015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0BADE3-0F1A-4B08-B3EE-D704FF1CAC4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DC899F-2ABF-4173-8716-79A01CC31787}" type="datetimeFigureOut">
              <a:rPr lang="uk-UA" smtClean="0"/>
              <a:pPr/>
              <a:t>27.08.2015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0BADE3-0F1A-4B08-B3EE-D704FF1CAC4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DC899F-2ABF-4173-8716-79A01CC31787}" type="datetimeFigureOut">
              <a:rPr lang="uk-UA" smtClean="0"/>
              <a:pPr/>
              <a:t>27.08.2015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0BADE3-0F1A-4B08-B3EE-D704FF1CAC4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DC899F-2ABF-4173-8716-79A01CC31787}" type="datetimeFigureOut">
              <a:rPr lang="uk-UA" smtClean="0"/>
              <a:pPr/>
              <a:t>27.08.2015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0BADE3-0F1A-4B08-B3EE-D704FF1CAC4B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DC899F-2ABF-4173-8716-79A01CC31787}" type="datetimeFigureOut">
              <a:rPr lang="uk-UA" smtClean="0"/>
              <a:pPr/>
              <a:t>27.08.2015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0BADE3-0F1A-4B08-B3EE-D704FF1CAC4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DC899F-2ABF-4173-8716-79A01CC31787}" type="datetimeFigureOut">
              <a:rPr lang="uk-UA" smtClean="0"/>
              <a:pPr/>
              <a:t>27.08.2015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0BADE3-0F1A-4B08-B3EE-D704FF1CAC4B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CDC899F-2ABF-4173-8716-79A01CC31787}" type="datetimeFigureOut">
              <a:rPr lang="uk-UA" smtClean="0"/>
              <a:pPr/>
              <a:t>27.08.2015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A0BADE3-0F1A-4B08-B3EE-D704FF1CAC4B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gpu.ru/materials/file/1materials.pdf" TargetMode="External"/><Relationship Id="rId2" Type="http://schemas.openxmlformats.org/officeDocument/2006/relationships/hyperlink" Target="http://obrmos.ru/go/go_scool_corr/go_corr_more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nfourok.ru/metodicheskie-rekomendacii-obuchenie-detey-s-narusheniyami-opornodvigatelnogo-apparata-v-usloviyah-realizacii-fgos-noo-310942.html" TargetMode="External"/><Relationship Id="rId4" Type="http://schemas.openxmlformats.org/officeDocument/2006/relationships/hyperlink" Target="http://konsultacia-schkola8.blogspot.com/2015/05/blog-post_76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533400"/>
            <a:ext cx="7498080" cy="1600200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Презентация к статье «Особенности обучения детей с ОВЗ (ограниченными возможностями здоровья) в общеобразовательной школе»</a:t>
            </a:r>
            <a:endParaRPr lang="uk-UA" sz="2800" dirty="0"/>
          </a:p>
        </p:txBody>
      </p:sp>
      <p:pic>
        <p:nvPicPr>
          <p:cNvPr id="5" name="Содержимое 4" descr="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90601" y="2590800"/>
            <a:ext cx="4509912" cy="2743200"/>
          </a:xfrm>
        </p:spPr>
      </p:pic>
      <p:sp>
        <p:nvSpPr>
          <p:cNvPr id="6" name="Скругленный прямоугольник 5"/>
          <p:cNvSpPr/>
          <p:nvPr/>
        </p:nvSpPr>
        <p:spPr>
          <a:xfrm>
            <a:off x="5334000" y="3200400"/>
            <a:ext cx="3505200" cy="2057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Подготовила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Алимова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Эльвие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Назимовна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Учитель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химии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специалист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МОУ «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Вольновская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школа»</a:t>
            </a:r>
            <a:br>
              <a:rPr lang="uk-UA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п.Вольное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Республика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Крым</a:t>
            </a:r>
            <a:endParaRPr lang="uk-UA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2015г.</a:t>
            </a:r>
            <a:endParaRPr lang="uk-U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2162"/>
          </a:xfrm>
        </p:spPr>
        <p:txBody>
          <a:bodyPr/>
          <a:lstStyle/>
          <a:p>
            <a:r>
              <a:rPr lang="ru-RU" dirty="0" smtClean="0"/>
              <a:t>Выводы: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990600"/>
            <a:ext cx="8229600" cy="5257800"/>
          </a:xfrm>
        </p:spPr>
        <p:txBody>
          <a:bodyPr>
            <a:noAutofit/>
          </a:bodyPr>
          <a:lstStyle/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подготовка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детей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к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овладению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школьной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программой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путем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пропедевтических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занятий (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т.е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формирование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у них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необходимых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знаний) </a:t>
            </a: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формирование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у них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познавательной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мотивации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положительного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отношения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к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учению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замедленный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темп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преподнесения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новых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знаний; </a:t>
            </a: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использование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наиболее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эффективных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методов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обучения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(в том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числе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усиление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наглядности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разных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ее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формах,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включение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практической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деятельности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применение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доступном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уровне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проблемного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подхода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организация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занятий таким образом,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чтобы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избегать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утомления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детей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Использованная литература: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3000" y="1219200"/>
            <a:ext cx="7790688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hlinkClick r:id="rId2"/>
              </a:rPr>
              <a:t>http://obrmos.ru/go/go_scool_corr/go_corr_more.html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https://www.mgpu.ru/materials/file/1materials.pdf</a:t>
            </a:r>
            <a:endParaRPr lang="ru-RU" dirty="0" smtClean="0"/>
          </a:p>
          <a:p>
            <a:r>
              <a:rPr lang="en-US" dirty="0" smtClean="0">
                <a:hlinkClick r:id="rId4"/>
              </a:rPr>
              <a:t>http://konsultacia-schkola8.blogspot.com/2015/05/blog-post_76.html</a:t>
            </a:r>
            <a:endParaRPr lang="ru-RU" dirty="0" smtClean="0"/>
          </a:p>
          <a:p>
            <a:pPr lvl="0"/>
            <a:r>
              <a:rPr lang="uk-UA" u="sng" dirty="0" smtClean="0">
                <a:hlinkClick r:id="rId5"/>
              </a:rPr>
              <a:t>http://infourok.ru/metodicheskie-rekomendacii-obuchenie-detey-s-narusheniyami-opornodvigatelnogo-apparata-v-usloviyah-realizacii-fgos-noo-310942.html</a:t>
            </a:r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Конституции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РФ и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Законе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«Об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образовании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» сказано,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дети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с проблемами в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развитии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имеют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равные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всеми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права на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образование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Важнейшей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задачей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модернизации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является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обеспечение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доступности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качественного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образования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его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индивидуализация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дифференциация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систематическое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повышение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уровня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профессиональной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компетентности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педагогов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коррекционно-развивающего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обучения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также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создание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условий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достижения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нового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современного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качества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общего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образования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790688" cy="1143000"/>
          </a:xfrm>
        </p:spPr>
        <p:txBody>
          <a:bodyPr>
            <a:noAutofit/>
          </a:bodyPr>
          <a:lstStyle/>
          <a:p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Проблемы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связанные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включением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ребенка-инвалида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школьное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пространство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месту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жительства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3000" y="1295400"/>
            <a:ext cx="7790688" cy="5334000"/>
          </a:xfrm>
        </p:spPr>
        <p:txBody>
          <a:bodyPr>
            <a:normAutofit fontScale="47500" lnSpcReduction="20000"/>
          </a:bodyPr>
          <a:lstStyle/>
          <a:p>
            <a:pPr lvl="0" algn="just" fontAlgn="base"/>
            <a:r>
              <a:rPr lang="uk-UA" sz="4400" dirty="0" err="1" smtClean="0">
                <a:latin typeface="Times New Roman" pitchFamily="18" charset="0"/>
                <a:cs typeface="Times New Roman" pitchFamily="18" charset="0"/>
              </a:rPr>
              <a:t>наличие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400" dirty="0" err="1" smtClean="0">
                <a:latin typeface="Times New Roman" pitchFamily="18" charset="0"/>
                <a:cs typeface="Times New Roman" pitchFamily="18" charset="0"/>
              </a:rPr>
              <a:t>стереотипов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uk-UA" sz="4400" dirty="0" err="1" smtClean="0">
                <a:latin typeface="Times New Roman" pitchFamily="18" charset="0"/>
                <a:cs typeface="Times New Roman" pitchFamily="18" charset="0"/>
              </a:rPr>
              <a:t>предрассудков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uk-UA" sz="4400" dirty="0" err="1" smtClean="0">
                <a:latin typeface="Times New Roman" pitchFamily="18" charset="0"/>
                <a:cs typeface="Times New Roman" pitchFamily="18" charset="0"/>
              </a:rPr>
              <a:t>школьной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400" dirty="0" err="1" smtClean="0">
                <a:latin typeface="Times New Roman" pitchFamily="18" charset="0"/>
                <a:cs typeface="Times New Roman" pitchFamily="18" charset="0"/>
              </a:rPr>
              <a:t>среде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uk-UA" sz="4400" dirty="0" err="1" smtClean="0">
                <a:latin typeface="Times New Roman" pitchFamily="18" charset="0"/>
                <a:cs typeface="Times New Roman" pitchFamily="18" charset="0"/>
              </a:rPr>
              <a:t>отношению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 к </a:t>
            </a:r>
            <a:r>
              <a:rPr lang="uk-UA" sz="4400" dirty="0" err="1" smtClean="0">
                <a:latin typeface="Times New Roman" pitchFamily="18" charset="0"/>
                <a:cs typeface="Times New Roman" pitchFamily="18" charset="0"/>
              </a:rPr>
              <a:t>инвалидности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algn="just" fontAlgn="base"/>
            <a:r>
              <a:rPr lang="uk-UA" sz="4400" dirty="0" err="1" smtClean="0">
                <a:latin typeface="Times New Roman" pitchFamily="18" charset="0"/>
                <a:cs typeface="Times New Roman" pitchFamily="18" charset="0"/>
              </a:rPr>
              <a:t>недостаток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400" dirty="0" err="1" smtClean="0">
                <a:latin typeface="Times New Roman" pitchFamily="18" charset="0"/>
                <a:cs typeface="Times New Roman" pitchFamily="18" charset="0"/>
              </a:rPr>
              <a:t>информации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uk-UA" sz="4400" dirty="0" err="1" smtClean="0">
                <a:latin typeface="Times New Roman" pitchFamily="18" charset="0"/>
                <a:cs typeface="Times New Roman" pitchFamily="18" charset="0"/>
              </a:rPr>
              <a:t>школьников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 об </a:t>
            </a:r>
            <a:r>
              <a:rPr lang="uk-UA" sz="4400" dirty="0" err="1" smtClean="0">
                <a:latin typeface="Times New Roman" pitchFamily="18" charset="0"/>
                <a:cs typeface="Times New Roman" pitchFamily="18" charset="0"/>
              </a:rPr>
              <a:t>инвалидности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 и о </a:t>
            </a:r>
            <a:r>
              <a:rPr lang="uk-UA" sz="4400" dirty="0" err="1" smtClean="0">
                <a:latin typeface="Times New Roman" pitchFamily="18" charset="0"/>
                <a:cs typeface="Times New Roman" pitchFamily="18" charset="0"/>
              </a:rPr>
              <a:t>возможностях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400" dirty="0" err="1" smtClean="0">
                <a:latin typeface="Times New Roman" pitchFamily="18" charset="0"/>
                <a:cs typeface="Times New Roman" pitchFamily="18" charset="0"/>
              </a:rPr>
              <a:t>их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400" dirty="0" err="1" smtClean="0">
                <a:latin typeface="Times New Roman" pitchFamily="18" charset="0"/>
                <a:cs typeface="Times New Roman" pitchFamily="18" charset="0"/>
              </a:rPr>
              <a:t>сверстников-инвалидов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algn="just" fontAlgn="base"/>
            <a:r>
              <a:rPr lang="uk-UA" sz="4400" dirty="0" err="1" smtClean="0">
                <a:latin typeface="Times New Roman" pitchFamily="18" charset="0"/>
                <a:cs typeface="Times New Roman" pitchFamily="18" charset="0"/>
              </a:rPr>
              <a:t>отсутствие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400" dirty="0" err="1" smtClean="0">
                <a:latin typeface="Times New Roman" pitchFamily="18" charset="0"/>
                <a:cs typeface="Times New Roman" pitchFamily="18" charset="0"/>
              </a:rPr>
              <a:t>доступной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400" dirty="0" err="1" smtClean="0">
                <a:latin typeface="Times New Roman" pitchFamily="18" charset="0"/>
                <a:cs typeface="Times New Roman" pitchFamily="18" charset="0"/>
              </a:rPr>
              <a:t>среды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uk-UA" sz="4400" dirty="0" err="1" smtClean="0">
                <a:latin typeface="Times New Roman" pitchFamily="18" charset="0"/>
                <a:cs typeface="Times New Roman" pitchFamily="18" charset="0"/>
              </a:rPr>
              <a:t>технических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400" dirty="0" err="1" smtClean="0">
                <a:latin typeface="Times New Roman" pitchFamily="18" charset="0"/>
                <a:cs typeface="Times New Roman" pitchFamily="18" charset="0"/>
              </a:rPr>
              <a:t>средств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400" dirty="0" err="1" smtClean="0">
                <a:latin typeface="Times New Roman" pitchFamily="18" charset="0"/>
                <a:cs typeface="Times New Roman" pitchFamily="18" charset="0"/>
              </a:rPr>
              <a:t>реабилитации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4400" dirty="0" err="1" smtClean="0">
                <a:latin typeface="Times New Roman" pitchFamily="18" charset="0"/>
                <a:cs typeface="Times New Roman" pitchFamily="18" charset="0"/>
              </a:rPr>
              <a:t>облегчающих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400" dirty="0" err="1" smtClean="0">
                <a:latin typeface="Times New Roman" pitchFamily="18" charset="0"/>
                <a:cs typeface="Times New Roman" pitchFamily="18" charset="0"/>
              </a:rPr>
              <a:t>образовательный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400" dirty="0" err="1" smtClean="0">
                <a:latin typeface="Times New Roman" pitchFamily="18" charset="0"/>
                <a:cs typeface="Times New Roman" pitchFamily="18" charset="0"/>
              </a:rPr>
              <a:t>процесс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uk-UA" sz="4400" dirty="0" err="1" smtClean="0">
                <a:latin typeface="Times New Roman" pitchFamily="18" charset="0"/>
                <a:cs typeface="Times New Roman" pitchFamily="18" charset="0"/>
              </a:rPr>
              <a:t>школьников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uk-UA" sz="4400" dirty="0" err="1" smtClean="0">
                <a:latin typeface="Times New Roman" pitchFamily="18" charset="0"/>
                <a:cs typeface="Times New Roman" pitchFamily="18" charset="0"/>
              </a:rPr>
              <a:t>особыми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400" dirty="0" err="1" smtClean="0">
                <a:latin typeface="Times New Roman" pitchFamily="18" charset="0"/>
                <a:cs typeface="Times New Roman" pitchFamily="18" charset="0"/>
              </a:rPr>
              <a:t>образовательными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400" dirty="0" err="1" smtClean="0">
                <a:latin typeface="Times New Roman" pitchFamily="18" charset="0"/>
                <a:cs typeface="Times New Roman" pitchFamily="18" charset="0"/>
              </a:rPr>
              <a:t>потребностями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algn="just" fontAlgn="base"/>
            <a:r>
              <a:rPr lang="uk-UA" sz="4400" dirty="0" err="1" smtClean="0">
                <a:latin typeface="Times New Roman" pitchFamily="18" charset="0"/>
                <a:cs typeface="Times New Roman" pitchFamily="18" charset="0"/>
              </a:rPr>
              <a:t>отсутствие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 знаний, </a:t>
            </a:r>
            <a:r>
              <a:rPr lang="uk-UA" sz="4400" dirty="0" err="1" smtClean="0">
                <a:latin typeface="Times New Roman" pitchFamily="18" charset="0"/>
                <a:cs typeface="Times New Roman" pitchFamily="18" charset="0"/>
              </a:rPr>
              <a:t>соответствующей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400" dirty="0" err="1" smtClean="0">
                <a:latin typeface="Times New Roman" pitchFamily="18" charset="0"/>
                <a:cs typeface="Times New Roman" pitchFamily="18" charset="0"/>
              </a:rPr>
              <a:t>подготовки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 и методик для </a:t>
            </a:r>
            <a:r>
              <a:rPr lang="uk-UA" sz="4400" dirty="0" err="1" smtClean="0">
                <a:latin typeface="Times New Roman" pitchFamily="18" charset="0"/>
                <a:cs typeface="Times New Roman" pitchFamily="18" charset="0"/>
              </a:rPr>
              <a:t>работы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uk-UA" sz="4400" dirty="0" err="1" smtClean="0">
                <a:latin typeface="Times New Roman" pitchFamily="18" charset="0"/>
                <a:cs typeface="Times New Roman" pitchFamily="18" charset="0"/>
              </a:rPr>
              <a:t>ребенком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4400" dirty="0" err="1" smtClean="0">
                <a:latin typeface="Times New Roman" pitchFamily="18" charset="0"/>
                <a:cs typeface="Times New Roman" pitchFamily="18" charset="0"/>
              </a:rPr>
              <a:t>имеющим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400" dirty="0" err="1" smtClean="0">
                <a:latin typeface="Times New Roman" pitchFamily="18" charset="0"/>
                <a:cs typeface="Times New Roman" pitchFamily="18" charset="0"/>
              </a:rPr>
              <a:t>особые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400" dirty="0" err="1" smtClean="0">
                <a:latin typeface="Times New Roman" pitchFamily="18" charset="0"/>
                <a:cs typeface="Times New Roman" pitchFamily="18" charset="0"/>
              </a:rPr>
              <a:t>образовательные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400" dirty="0" err="1" smtClean="0">
                <a:latin typeface="Times New Roman" pitchFamily="18" charset="0"/>
                <a:cs typeface="Times New Roman" pitchFamily="18" charset="0"/>
              </a:rPr>
              <a:t>потребности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uk-UA" sz="4400" dirty="0" err="1" smtClean="0">
                <a:latin typeface="Times New Roman" pitchFamily="18" charset="0"/>
                <a:cs typeface="Times New Roman" pitchFamily="18" charset="0"/>
              </a:rPr>
              <a:t>условиях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400" dirty="0" err="1" smtClean="0">
                <a:latin typeface="Times New Roman" pitchFamily="18" charset="0"/>
                <a:cs typeface="Times New Roman" pitchFamily="18" charset="0"/>
              </a:rPr>
              <a:t>образовательного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400" dirty="0" err="1" smtClean="0">
                <a:latin typeface="Times New Roman" pitchFamily="18" charset="0"/>
                <a:cs typeface="Times New Roman" pitchFamily="18" charset="0"/>
              </a:rPr>
              <a:t>учреждения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uk-UA" sz="4400" dirty="0" err="1" smtClean="0">
                <a:latin typeface="Times New Roman" pitchFamily="18" charset="0"/>
                <a:cs typeface="Times New Roman" pitchFamily="18" charset="0"/>
              </a:rPr>
              <a:t>месту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400" dirty="0" err="1" smtClean="0">
                <a:latin typeface="Times New Roman" pitchFamily="18" charset="0"/>
                <a:cs typeface="Times New Roman" pitchFamily="18" charset="0"/>
              </a:rPr>
              <a:t>жительства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algn="just" fontAlgn="base"/>
            <a:r>
              <a:rPr lang="uk-UA" sz="4400" dirty="0" err="1" smtClean="0">
                <a:latin typeface="Times New Roman" pitchFamily="18" charset="0"/>
                <a:cs typeface="Times New Roman" pitchFamily="18" charset="0"/>
              </a:rPr>
              <a:t>неготовность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400" dirty="0" err="1" smtClean="0">
                <a:latin typeface="Times New Roman" pitchFamily="18" charset="0"/>
                <a:cs typeface="Times New Roman" pitchFamily="18" charset="0"/>
              </a:rPr>
              <a:t>широкой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400" dirty="0" err="1" smtClean="0">
                <a:latin typeface="Times New Roman" pitchFamily="18" charset="0"/>
                <a:cs typeface="Times New Roman" pitchFamily="18" charset="0"/>
              </a:rPr>
              <a:t>общественности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400" dirty="0" err="1" smtClean="0">
                <a:latin typeface="Times New Roman" pitchFamily="18" charset="0"/>
                <a:cs typeface="Times New Roman" pitchFamily="18" charset="0"/>
              </a:rPr>
              <a:t>признавать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 право </a:t>
            </a:r>
            <a:r>
              <a:rPr lang="uk-UA" sz="4400" dirty="0" err="1" smtClean="0">
                <a:latin typeface="Times New Roman" pitchFamily="18" charset="0"/>
                <a:cs typeface="Times New Roman" pitchFamily="18" charset="0"/>
              </a:rPr>
              <a:t>ребенка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uk-UA" sz="4400" dirty="0" err="1" smtClean="0">
                <a:latin typeface="Times New Roman" pitchFamily="18" charset="0"/>
                <a:cs typeface="Times New Roman" pitchFamily="18" charset="0"/>
              </a:rPr>
              <a:t>особыми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400" dirty="0" err="1" smtClean="0">
                <a:latin typeface="Times New Roman" pitchFamily="18" charset="0"/>
                <a:cs typeface="Times New Roman" pitchFamily="18" charset="0"/>
              </a:rPr>
              <a:t>образовательными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400" dirty="0" err="1" smtClean="0">
                <a:latin typeface="Times New Roman" pitchFamily="18" charset="0"/>
                <a:cs typeface="Times New Roman" pitchFamily="18" charset="0"/>
              </a:rPr>
              <a:t>потребностями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uk-UA" sz="4400" dirty="0" err="1" smtClean="0">
                <a:latin typeface="Times New Roman" pitchFamily="18" charset="0"/>
                <a:cs typeface="Times New Roman" pitchFamily="18" charset="0"/>
              </a:rPr>
              <a:t>получение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400" dirty="0" err="1" smtClean="0">
                <a:latin typeface="Times New Roman" pitchFamily="18" charset="0"/>
                <a:cs typeface="Times New Roman" pitchFamily="18" charset="0"/>
              </a:rPr>
              <a:t>образования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400" dirty="0" err="1" smtClean="0">
                <a:latin typeface="Times New Roman" pitchFamily="18" charset="0"/>
                <a:cs typeface="Times New Roman" pitchFamily="18" charset="0"/>
              </a:rPr>
              <a:t>его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uk-UA" sz="4400" dirty="0" err="1" smtClean="0">
                <a:latin typeface="Times New Roman" pitchFamily="18" charset="0"/>
                <a:cs typeface="Times New Roman" pitchFamily="18" charset="0"/>
              </a:rPr>
              <a:t>среде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400" dirty="0" err="1" smtClean="0">
                <a:latin typeface="Times New Roman" pitchFamily="18" charset="0"/>
                <a:cs typeface="Times New Roman" pitchFamily="18" charset="0"/>
              </a:rPr>
              <a:t>своих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400" dirty="0" err="1" smtClean="0">
                <a:latin typeface="Times New Roman" pitchFamily="18" charset="0"/>
                <a:cs typeface="Times New Roman" pitchFamily="18" charset="0"/>
              </a:rPr>
              <a:t>сверстников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 без </a:t>
            </a:r>
            <a:r>
              <a:rPr lang="uk-UA" sz="4400" dirty="0" err="1" smtClean="0">
                <a:latin typeface="Times New Roman" pitchFamily="18" charset="0"/>
                <a:cs typeface="Times New Roman" pitchFamily="18" charset="0"/>
              </a:rPr>
              <a:t>инвалидности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algn="just" fontAlgn="base"/>
            <a:r>
              <a:rPr lang="uk-UA" sz="4400" dirty="0" err="1" smtClean="0">
                <a:latin typeface="Times New Roman" pitchFamily="18" charset="0"/>
                <a:cs typeface="Times New Roman" pitchFamily="18" charset="0"/>
              </a:rPr>
              <a:t>полное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400" dirty="0" err="1" smtClean="0">
                <a:latin typeface="Times New Roman" pitchFamily="18" charset="0"/>
                <a:cs typeface="Times New Roman" pitchFamily="18" charset="0"/>
              </a:rPr>
              <a:t>отсутствие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400" dirty="0" err="1" smtClean="0"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400" dirty="0" err="1" smtClean="0">
                <a:latin typeface="Times New Roman" pitchFamily="18" charset="0"/>
                <a:cs typeface="Times New Roman" pitchFamily="18" charset="0"/>
              </a:rPr>
              <a:t>формальный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 характер </a:t>
            </a:r>
            <a:r>
              <a:rPr lang="uk-UA" sz="4400" dirty="0" err="1" smtClean="0">
                <a:latin typeface="Times New Roman" pitchFamily="18" charset="0"/>
                <a:cs typeface="Times New Roman" pitchFamily="18" charset="0"/>
              </a:rPr>
              <a:t>индивидуальной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400" dirty="0" err="1" smtClean="0">
                <a:latin typeface="Times New Roman" pitchFamily="18" charset="0"/>
                <a:cs typeface="Times New Roman" pitchFamily="18" charset="0"/>
              </a:rPr>
              <a:t>программы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400" dirty="0" err="1" smtClean="0">
                <a:latin typeface="Times New Roman" pitchFamily="18" charset="0"/>
                <a:cs typeface="Times New Roman" pitchFamily="18" charset="0"/>
              </a:rPr>
              <a:t>реабилитации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400" dirty="0" err="1" smtClean="0">
                <a:latin typeface="Times New Roman" pitchFamily="18" charset="0"/>
                <a:cs typeface="Times New Roman" pitchFamily="18" charset="0"/>
              </a:rPr>
              <a:t>ребенка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4400" dirty="0" err="1" smtClean="0">
                <a:latin typeface="Times New Roman" pitchFamily="18" charset="0"/>
                <a:cs typeface="Times New Roman" pitchFamily="18" charset="0"/>
              </a:rPr>
              <a:t>направленной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uk-UA" sz="4400" dirty="0" err="1" smtClean="0">
                <a:latin typeface="Times New Roman" pitchFamily="18" charset="0"/>
                <a:cs typeface="Times New Roman" pitchFamily="18" charset="0"/>
              </a:rPr>
              <a:t>получение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400" dirty="0" err="1" smtClean="0">
                <a:latin typeface="Times New Roman" pitchFamily="18" charset="0"/>
                <a:cs typeface="Times New Roman" pitchFamily="18" charset="0"/>
              </a:rPr>
              <a:t>полноценного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400" dirty="0" err="1" smtClean="0">
                <a:latin typeface="Times New Roman" pitchFamily="18" charset="0"/>
                <a:cs typeface="Times New Roman" pitchFamily="18" charset="0"/>
              </a:rPr>
              <a:t>образования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Формы организации образовательного процесса: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90600" y="1143000"/>
            <a:ext cx="8001000" cy="5334000"/>
          </a:xfrm>
        </p:spPr>
        <p:txBody>
          <a:bodyPr>
            <a:normAutofit fontScale="47500" lnSpcReduction="20000"/>
          </a:bodyPr>
          <a:lstStyle/>
          <a:p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1) обучение в общеобразовательном интегрированном классе по программам для общеобразовательных и специальных (коррекционных) образовательных учреждений;</a:t>
            </a:r>
            <a:endParaRPr lang="uk-UA" sz="5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2) обучение в условиях классов </a:t>
            </a:r>
            <a:r>
              <a:rPr lang="ru-RU" sz="5100" dirty="0" err="1" smtClean="0">
                <a:latin typeface="Times New Roman" pitchFamily="18" charset="0"/>
                <a:cs typeface="Times New Roman" pitchFamily="18" charset="0"/>
              </a:rPr>
              <a:t>коррекционно-педагогичегкой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 поддержки по рекомендованным </a:t>
            </a:r>
            <a:r>
              <a:rPr lang="ru-RU" sz="5100" dirty="0" err="1" smtClean="0">
                <a:latin typeface="Times New Roman" pitchFamily="18" charset="0"/>
                <a:cs typeface="Times New Roman" pitchFamily="18" charset="0"/>
              </a:rPr>
              <a:t>психолого-медико-педагогической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 комиссией (ПМПК) специальным образовательным программам в соответствии с индивидуальными коррекционно-образовательными маршрутами, разработанными специалистами школьного </a:t>
            </a:r>
            <a:r>
              <a:rPr lang="ru-RU" sz="5100" dirty="0" err="1" smtClean="0">
                <a:latin typeface="Times New Roman" pitchFamily="18" charset="0"/>
                <a:cs typeface="Times New Roman" pitchFamily="18" charset="0"/>
              </a:rPr>
              <a:t>психолого-медико-педагогического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 консилиума (</a:t>
            </a:r>
            <a:r>
              <a:rPr lang="ru-RU" sz="5100" dirty="0" err="1" smtClean="0">
                <a:latin typeface="Times New Roman" pitchFamily="18" charset="0"/>
                <a:cs typeface="Times New Roman" pitchFamily="18" charset="0"/>
              </a:rPr>
              <a:t>ПМПк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uk-UA" sz="5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 3) оказание специальной коррекционной помощи с целью компенсации имеющихся нарушений в развитии ребенка специалистами службы сопровождения;</a:t>
            </a:r>
            <a:endParaRPr lang="uk-UA" sz="5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5100" dirty="0" smtClean="0">
                <a:latin typeface="Times New Roman" pitchFamily="18" charset="0"/>
                <a:cs typeface="Times New Roman" pitchFamily="18" charset="0"/>
              </a:rPr>
              <a:t>   4) 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развитие и коррекция через систему дополнительного образования</a:t>
            </a:r>
            <a:endParaRPr lang="uk-UA" sz="51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100" b="1" dirty="0" err="1" smtClean="0">
                <a:latin typeface="Times New Roman" pitchFamily="18" charset="0"/>
                <a:cs typeface="Times New Roman" pitchFamily="18" charset="0"/>
              </a:rPr>
              <a:t>Особенности</a:t>
            </a:r>
            <a:r>
              <a:rPr lang="uk-UA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100" b="1" dirty="0" err="1" smtClean="0">
                <a:latin typeface="Times New Roman" pitchFamily="18" charset="0"/>
                <a:cs typeface="Times New Roman" pitchFamily="18" charset="0"/>
              </a:rPr>
              <a:t>детей</a:t>
            </a:r>
            <a:r>
              <a:rPr lang="uk-UA" sz="3100" b="1" dirty="0" smtClean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uk-UA" sz="3100" b="1" dirty="0" err="1" smtClean="0">
                <a:latin typeface="Times New Roman" pitchFamily="18" charset="0"/>
                <a:cs typeface="Times New Roman" pitchFamily="18" charset="0"/>
              </a:rPr>
              <a:t>нарушениями</a:t>
            </a:r>
            <a:r>
              <a:rPr lang="uk-UA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100" b="1" dirty="0" err="1" smtClean="0">
                <a:latin typeface="Times New Roman" pitchFamily="18" charset="0"/>
                <a:cs typeface="Times New Roman" pitchFamily="18" charset="0"/>
              </a:rPr>
              <a:t>опорно-двигательного</a:t>
            </a:r>
            <a:r>
              <a:rPr lang="uk-UA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100" b="1" dirty="0" err="1" smtClean="0">
                <a:latin typeface="Times New Roman" pitchFamily="18" charset="0"/>
                <a:cs typeface="Times New Roman" pitchFamily="18" charset="0"/>
              </a:rPr>
              <a:t>аппарата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Понятие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uk-UA" b="1" i="1" dirty="0" err="1" smtClean="0">
                <a:latin typeface="Times New Roman" pitchFamily="18" charset="0"/>
                <a:cs typeface="Times New Roman" pitchFamily="18" charset="0"/>
              </a:rPr>
              <a:t>нарушение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i="1" dirty="0" err="1" smtClean="0">
                <a:latin typeface="Times New Roman" pitchFamily="18" charset="0"/>
                <a:cs typeface="Times New Roman" pitchFamily="18" charset="0"/>
              </a:rPr>
              <a:t>функций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i="1" dirty="0" err="1" smtClean="0">
                <a:latin typeface="Times New Roman" pitchFamily="18" charset="0"/>
                <a:cs typeface="Times New Roman" pitchFamily="18" charset="0"/>
              </a:rPr>
              <a:t>опорно-двигательного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i="1" dirty="0" err="1" smtClean="0">
                <a:latin typeface="Times New Roman" pitchFamily="18" charset="0"/>
                <a:cs typeface="Times New Roman" pitchFamily="18" charset="0"/>
              </a:rPr>
              <a:t>аппарата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»  (НОДА)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носит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собирательный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характер и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включает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себя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двигательные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расстройства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имеющие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органическое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центральное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периферическое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происхождение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Дети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нарушениями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функций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опорно-двигательного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аппарата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представлены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следующими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категориями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/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дети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церебральным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параличом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(ДЦП);</a:t>
            </a:r>
          </a:p>
          <a:p>
            <a:pPr lvl="0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последствиями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полиомиелита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восстановительной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резидуальной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стадии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миопатией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врожденными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приобретенными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недоразвитиями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деформациями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опорно-двигательного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аппарата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степени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тяжести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нарушений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двигательных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функций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и по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двигательных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навыков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дети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разделяются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на три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группы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В первую </a:t>
            </a:r>
            <a:r>
              <a:rPr lang="uk-UA" sz="2400" i="1" dirty="0" err="1" smtClean="0">
                <a:latin typeface="Times New Roman" pitchFamily="18" charset="0"/>
                <a:cs typeface="Times New Roman" pitchFamily="18" charset="0"/>
              </a:rPr>
              <a:t>группу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входят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дети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тяжелыми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нарушениями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uk-UA" sz="2400" i="1" dirty="0" err="1" smtClean="0">
                <a:latin typeface="Times New Roman" pitchFamily="18" charset="0"/>
                <a:cs typeface="Times New Roman" pitchFamily="18" charset="0"/>
              </a:rPr>
              <a:t>Во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вторую </a:t>
            </a:r>
            <a:r>
              <a:rPr lang="uk-UA" sz="2400" i="1" dirty="0" err="1" smtClean="0">
                <a:latin typeface="Times New Roman" pitchFamily="18" charset="0"/>
                <a:cs typeface="Times New Roman" pitchFamily="18" charset="0"/>
              </a:rPr>
              <a:t>группу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входят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дети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имеющие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среднюю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степень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выраженности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двигательных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нарушений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uk-UA" sz="2400" i="1" dirty="0" err="1" smtClean="0">
                <a:latin typeface="Times New Roman" pitchFamily="18" charset="0"/>
                <a:cs typeface="Times New Roman" pitchFamily="18" charset="0"/>
              </a:rPr>
              <a:t>Третью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i="1" dirty="0" err="1" smtClean="0">
                <a:latin typeface="Times New Roman" pitchFamily="18" charset="0"/>
                <a:cs typeface="Times New Roman" pitchFamily="18" charset="0"/>
              </a:rPr>
              <a:t>группу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составляют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дети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имеющие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легкие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двигательные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нарушения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381000"/>
            <a:ext cx="7498080" cy="1036638"/>
          </a:xfrm>
        </p:spPr>
        <p:txBody>
          <a:bodyPr>
            <a:normAutofit fontScale="90000"/>
          </a:bodyPr>
          <a:lstStyle/>
          <a:p>
            <a:r>
              <a:rPr lang="uk-UA" sz="3100" b="1" dirty="0" err="1" smtClean="0">
                <a:latin typeface="Times New Roman" pitchFamily="18" charset="0"/>
                <a:cs typeface="Times New Roman" pitchFamily="18" charset="0"/>
              </a:rPr>
              <a:t>Рекомендации</a:t>
            </a:r>
            <a:r>
              <a:rPr lang="uk-UA" sz="3100" b="1" dirty="0" smtClean="0">
                <a:latin typeface="Times New Roman" pitchFamily="18" charset="0"/>
                <a:cs typeface="Times New Roman" pitchFamily="18" charset="0"/>
              </a:rPr>
              <a:t> педагогам по </a:t>
            </a:r>
            <a:r>
              <a:rPr lang="uk-UA" sz="3100" b="1" dirty="0" err="1" smtClean="0">
                <a:latin typeface="Times New Roman" pitchFamily="18" charset="0"/>
                <a:cs typeface="Times New Roman" pitchFamily="18" charset="0"/>
              </a:rPr>
              <a:t>организации</a:t>
            </a:r>
            <a:r>
              <a:rPr lang="uk-UA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100" b="1" dirty="0" err="1" smtClean="0">
                <a:latin typeface="Times New Roman" pitchFamily="18" charset="0"/>
                <a:cs typeface="Times New Roman" pitchFamily="18" charset="0"/>
              </a:rPr>
              <a:t>работы</a:t>
            </a:r>
            <a:r>
              <a:rPr lang="uk-UA" sz="3100" b="1" dirty="0" smtClean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uk-UA" sz="3100" b="1" dirty="0" err="1" smtClean="0">
                <a:latin typeface="Times New Roman" pitchFamily="18" charset="0"/>
                <a:cs typeface="Times New Roman" pitchFamily="18" charset="0"/>
              </a:rPr>
              <a:t>детьми</a:t>
            </a:r>
            <a:r>
              <a:rPr lang="uk-UA" sz="3100" b="1" dirty="0" smtClean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uk-UA" sz="3100" b="1" dirty="0" err="1" smtClean="0">
                <a:latin typeface="Times New Roman" pitchFamily="18" charset="0"/>
                <a:cs typeface="Times New Roman" pitchFamily="18" charset="0"/>
              </a:rPr>
              <a:t>нарушениями</a:t>
            </a:r>
            <a:r>
              <a:rPr lang="uk-UA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100" b="1" dirty="0" err="1" smtClean="0">
                <a:latin typeface="Times New Roman" pitchFamily="18" charset="0"/>
                <a:cs typeface="Times New Roman" pitchFamily="18" charset="0"/>
              </a:rPr>
              <a:t>опорно-двигательного</a:t>
            </a:r>
            <a:r>
              <a:rPr lang="uk-UA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100" b="1" dirty="0" err="1" smtClean="0">
                <a:latin typeface="Times New Roman" pitchFamily="18" charset="0"/>
                <a:cs typeface="Times New Roman" pitchFamily="18" charset="0"/>
              </a:rPr>
              <a:t>аппарата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295400"/>
            <a:ext cx="8229600" cy="4953000"/>
          </a:xfrm>
        </p:spPr>
        <p:txBody>
          <a:bodyPr>
            <a:noAutofit/>
          </a:bodyPr>
          <a:lstStyle/>
          <a:p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Трудности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овладении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письмом у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детей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двигательными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нарушениями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связаны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прежде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всего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несформированностью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нарушением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хватательной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функции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кисти.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Дети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пишут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очень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медленно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неразборчиво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буквы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как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бы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прыгают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строке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различны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величине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строчки не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соблюдаются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пространственных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представлений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отражается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начальном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этапе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усвоения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математики. При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изучении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состава числа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дети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могут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расположить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представить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его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виде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отдельных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групп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предметов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Однако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особую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трудность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для них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представляет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процесс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овладения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материалом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геометрии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тригонометрии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активизирующий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умения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представить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отдельные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геометрические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фигуры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выполнить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их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чертежи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некоторых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учащихся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затруднения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усвоении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программного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материала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географии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расположение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частей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света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направление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течения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рек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и т. д.)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могут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быть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вызваны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недостаточной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сформированностью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пространственного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воображения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памяти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наиболее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ярко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это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проявляется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работе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контурными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картами.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90600" y="0"/>
            <a:ext cx="7943088" cy="6248400"/>
          </a:xfrm>
        </p:spPr>
        <p:txBody>
          <a:bodyPr>
            <a:noAutofit/>
          </a:bodyPr>
          <a:lstStyle/>
          <a:p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Особенности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учебной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деятельности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учащихся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двигательными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нарушениями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значительной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степени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также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определяются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различными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нарушениями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речи.  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Характерными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проявлениями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речевых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расстройств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являются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разнообразные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нарушения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звукопроизносительной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стороны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речи. В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устных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ответах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такие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учащиеся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стараются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выражать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свою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мысль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экономно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сжато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они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отвечают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речевыми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штампами и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только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вопросы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учителя. .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Подготовка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к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ответу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требует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определенной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настройки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речевого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аппарата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преодоление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насильственных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движений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подготовка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дыхания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произвольное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подключение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голоса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двигательного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навыка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письма у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учащегося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выдвигает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необходимость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рационального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определения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дозировки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выполнения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письменных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контрольных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работ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Имея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целью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выявление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знаний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степени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усвоения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программного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материала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, учитель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индивидуально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подбирает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объем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способы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выполнения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заданий в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каждом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конкретном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случае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Например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, для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установления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того,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насколько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ученик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усвоил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правила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правописания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безударных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гласных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его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просят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написать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отдельные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слова,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словосочетания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из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текста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предложений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облегчения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усвоения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новых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знаний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необходимо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использование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методических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приемов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которые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требуют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работы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различных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анализаторов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: слухового,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зрительного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и тактильного.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Поэтому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использование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наглядных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средств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обучения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картины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таблицы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схемы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графики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профили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карты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мультимедийные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презентации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необходимо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каждом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уроке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err="1" smtClean="0"/>
              <a:t>Р</a:t>
            </a:r>
            <a:r>
              <a:rPr lang="uk-UA" sz="2700" b="1" dirty="0" err="1" smtClean="0">
                <a:latin typeface="Times New Roman" pitchFamily="18" charset="0"/>
                <a:cs typeface="Times New Roman" pitchFamily="18" charset="0"/>
              </a:rPr>
              <a:t>екомендации</a:t>
            </a:r>
            <a:r>
              <a:rPr lang="uk-UA" sz="2700" b="1" dirty="0" smtClean="0">
                <a:latin typeface="Times New Roman" pitchFamily="18" charset="0"/>
                <a:cs typeface="Times New Roman" pitchFamily="18" charset="0"/>
              </a:rPr>
              <a:t> к </a:t>
            </a:r>
            <a:r>
              <a:rPr lang="uk-UA" sz="2700" b="1" dirty="0" err="1" smtClean="0">
                <a:latin typeface="Times New Roman" pitchFamily="18" charset="0"/>
                <a:cs typeface="Times New Roman" pitchFamily="18" charset="0"/>
              </a:rPr>
              <a:t>оценке</a:t>
            </a:r>
            <a:r>
              <a:rPr lang="uk-UA" sz="2700" b="1" dirty="0" smtClean="0">
                <a:latin typeface="Times New Roman" pitchFamily="18" charset="0"/>
                <a:cs typeface="Times New Roman" pitchFamily="18" charset="0"/>
              </a:rPr>
              <a:t> знаний </a:t>
            </a:r>
            <a:r>
              <a:rPr lang="uk-UA" sz="2700" b="1" dirty="0" err="1" smtClean="0">
                <a:latin typeface="Times New Roman" pitchFamily="18" charset="0"/>
                <a:cs typeface="Times New Roman" pitchFamily="18" charset="0"/>
              </a:rPr>
              <a:t>учащихся</a:t>
            </a:r>
            <a:r>
              <a:rPr lang="uk-UA" sz="2700" b="1" dirty="0" smtClean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uk-UA" sz="2700" b="1" dirty="0" err="1" smtClean="0">
                <a:latin typeface="Times New Roman" pitchFamily="18" charset="0"/>
                <a:cs typeface="Times New Roman" pitchFamily="18" charset="0"/>
              </a:rPr>
              <a:t>двигательной</a:t>
            </a:r>
            <a:r>
              <a:rPr lang="uk-UA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700" b="1" dirty="0" err="1" smtClean="0">
                <a:latin typeface="Times New Roman" pitchFamily="18" charset="0"/>
                <a:cs typeface="Times New Roman" pitchFamily="18" charset="0"/>
              </a:rPr>
              <a:t>патологией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90600" y="1066800"/>
            <a:ext cx="7943088" cy="51816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uk-UA" i="1" dirty="0" smtClean="0"/>
              <a:t>    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uk-UA" i="1" dirty="0" err="1" smtClean="0">
                <a:latin typeface="Times New Roman" pitchFamily="18" charset="0"/>
                <a:cs typeface="Times New Roman" pitchFamily="18" charset="0"/>
              </a:rPr>
              <a:t>оценке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 err="1" smtClean="0">
                <a:latin typeface="Times New Roman" pitchFamily="18" charset="0"/>
                <a:cs typeface="Times New Roman" pitchFamily="18" charset="0"/>
              </a:rPr>
              <a:t>устного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 err="1" smtClean="0">
                <a:latin typeface="Times New Roman" pitchFamily="18" charset="0"/>
                <a:cs typeface="Times New Roman" pitchFamily="18" charset="0"/>
              </a:rPr>
              <a:t>ответа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uk-UA" i="1" dirty="0" err="1" smtClean="0">
                <a:latin typeface="Times New Roman" pitchFamily="18" charset="0"/>
                <a:cs typeface="Times New Roman" pitchFamily="18" charset="0"/>
              </a:rPr>
              <a:t>чтения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учитель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обязательно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должен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учитывать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речевые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особенности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ни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коем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случае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снижать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отметки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особенно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начальных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этапах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обучения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) за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недостаточную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интонационную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выразительность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замедленный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темп и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отсутствие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плавности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скандированность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uk-UA" i="1" dirty="0" err="1" smtClean="0">
                <a:latin typeface="Times New Roman" pitchFamily="18" charset="0"/>
                <a:cs typeface="Times New Roman" pitchFamily="18" charset="0"/>
              </a:rPr>
              <a:t>оценке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 err="1" smtClean="0">
                <a:latin typeface="Times New Roman" pitchFamily="18" charset="0"/>
                <a:cs typeface="Times New Roman" pitchFamily="18" charset="0"/>
              </a:rPr>
              <a:t>результатов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 err="1" smtClean="0">
                <a:latin typeface="Times New Roman" pitchFamily="18" charset="0"/>
                <a:cs typeface="Times New Roman" pitchFamily="18" charset="0"/>
              </a:rPr>
              <a:t>письменных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 err="1" smtClean="0">
                <a:latin typeface="Times New Roman" pitchFamily="18" charset="0"/>
                <a:cs typeface="Times New Roman" pitchFamily="18" charset="0"/>
              </a:rPr>
              <a:t>работ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следует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снижать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оценку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следующее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неправильное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написание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строк (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зубчатость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выгнутость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вогнутость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косое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расположение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букв,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несоблюдение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и пропуск строки,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несоблюдение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полей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выпадение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элементов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букв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их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незаконченность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лишние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дополнения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букв,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неодинаковый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их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наклон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и т. д.;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нарушения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размеров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букв и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соотношения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их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высоте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ширине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смешение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сходных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начертанию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букв;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прерывистость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письма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повторение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отдельных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его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элементов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счет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насильственных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движений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148</TotalTime>
  <Words>674</Words>
  <Application>Microsoft Office PowerPoint</Application>
  <PresentationFormat>Экран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Презентация к статье «Особенности обучения детей с ОВЗ (ограниченными возможностями здоровья) в общеобразовательной школе»</vt:lpstr>
      <vt:lpstr>Слайд 2</vt:lpstr>
      <vt:lpstr>Проблемы, связанные с включением ребенка-инвалида в школьное пространство по месту жительства:</vt:lpstr>
      <vt:lpstr>Формы организации образовательного процесса: </vt:lpstr>
      <vt:lpstr>Особенности детей с нарушениями опорно-двигательного аппарата </vt:lpstr>
      <vt:lpstr>По степени тяжести нарушений двигательных функций и по сформированности двигательных навыков дети разделяются на три группы.</vt:lpstr>
      <vt:lpstr>Рекомендации педагогам по организации работы с детьми с нарушениями опорно-двигательного аппарата </vt:lpstr>
      <vt:lpstr>Слайд 8</vt:lpstr>
      <vt:lpstr>Рекомендации к оценке знаний учащихся с двигательной патологией </vt:lpstr>
      <vt:lpstr>Выводы:</vt:lpstr>
      <vt:lpstr>Использованная литература: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обучения детей с ОВЗ (ограниченными возможностями здоровья) в общеобразовательной школе</dc:title>
  <dc:creator>Edem</dc:creator>
  <cp:lastModifiedBy>Edem</cp:lastModifiedBy>
  <cp:revision>20</cp:revision>
  <dcterms:created xsi:type="dcterms:W3CDTF">2015-08-24T15:47:07Z</dcterms:created>
  <dcterms:modified xsi:type="dcterms:W3CDTF">2015-08-27T15:29:27Z</dcterms:modified>
</cp:coreProperties>
</file>