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1"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D690F-6E87-44DF-8295-25457F514B3D}" type="datetimeFigureOut">
              <a:rPr lang="ru-RU" smtClean="0"/>
              <a:pPr/>
              <a:t>28.08.2015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F421A-A268-41A0-BEA1-CD804BD8F7C0}" type="slidenum">
              <a:rPr lang="ru-RU" smtClean="0"/>
              <a:pPr/>
              <a:t>‹#›</a:t>
            </a:fld>
            <a:endParaRPr lang="ru-RU"/>
          </a:p>
        </p:txBody>
      </p:sp>
    </p:spTree>
    <p:extLst>
      <p:ext uri="{BB962C8B-B14F-4D97-AF65-F5344CB8AC3E}">
        <p14:creationId xmlns:p14="http://schemas.microsoft.com/office/powerpoint/2010/main" val="199859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CDF421A-A268-41A0-BEA1-CD804BD8F7C0}"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28.08.2015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diamon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357430"/>
            <a:ext cx="7539062" cy="1828800"/>
          </a:xfrm>
        </p:spPr>
        <p:txBody>
          <a:bodyPr>
            <a:noAutofit/>
          </a:bodyPr>
          <a:lstStyle/>
          <a:p>
            <a:pPr algn="ctr"/>
            <a:r>
              <a:rPr lang="ru-RU" sz="3200" dirty="0" smtClean="0">
                <a:solidFill>
                  <a:srgbClr val="002060"/>
                </a:solidFill>
                <a:latin typeface="Times New Roman" pitchFamily="18" charset="0"/>
                <a:cs typeface="Times New Roman" pitchFamily="18" charset="0"/>
              </a:rPr>
              <a:t>Развитие профессиональных компетенций студентов, обучающихся по специальности </a:t>
            </a:r>
            <a:r>
              <a:rPr lang="ru-RU" sz="3200" dirty="0" smtClean="0">
                <a:solidFill>
                  <a:srgbClr val="002060"/>
                </a:solidFill>
                <a:latin typeface="Times New Roman" pitchFamily="18" charset="0"/>
                <a:cs typeface="Times New Roman" pitchFamily="18" charset="0"/>
              </a:rPr>
              <a:t>«</a:t>
            </a:r>
            <a:r>
              <a:rPr lang="ru-RU" sz="3200" dirty="0" smtClean="0">
                <a:solidFill>
                  <a:srgbClr val="002060"/>
                </a:solidFill>
                <a:latin typeface="Times New Roman" pitchFamily="18" charset="0"/>
                <a:cs typeface="Times New Roman" pitchFamily="18" charset="0"/>
              </a:rPr>
              <a:t>Экономика и бухгалтерский учет (по отраслям)»</a:t>
            </a:r>
            <a:br>
              <a:rPr lang="ru-RU" sz="3200" dirty="0" smtClean="0">
                <a:solidFill>
                  <a:srgbClr val="002060"/>
                </a:solidFill>
                <a:latin typeface="Times New Roman" pitchFamily="18" charset="0"/>
                <a:cs typeface="Times New Roman" pitchFamily="18" charset="0"/>
              </a:rPr>
            </a:br>
            <a:endParaRPr lang="ru-RU" sz="3200" dirty="0">
              <a:solidFill>
                <a:srgbClr val="002060"/>
              </a:solidFill>
              <a:latin typeface="Times New Roman" pitchFamily="18" charset="0"/>
              <a:cs typeface="Times New Roman" pitchFamily="18" charset="0"/>
            </a:endParaRPr>
          </a:p>
        </p:txBody>
      </p:sp>
      <p:pic>
        <p:nvPicPr>
          <p:cNvPr id="5" name="Picture 2" descr="C:\Documents and Settings\User\Рабочий стол\photos0-800x600.web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071942"/>
            <a:ext cx="3088223" cy="231616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1"/>
          <p:cNvSpPr>
            <a:spLocks noChangeArrowheads="1"/>
          </p:cNvSpPr>
          <p:nvPr/>
        </p:nvSpPr>
        <p:spPr bwMode="auto">
          <a:xfrm>
            <a:off x="611188" y="115888"/>
            <a:ext cx="8137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65000"/>
              <a:buFont typeface="Wingdings" pitchFamily="2" charset="2"/>
              <a:buChar char="v"/>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SzPct val="65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65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65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65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65000"/>
              <a:buChar char="•"/>
              <a:defRPr sz="2000">
                <a:solidFill>
                  <a:schemeClr val="tx1"/>
                </a:solidFill>
                <a:latin typeface="Times New Roman" pitchFamily="18" charset="0"/>
              </a:defRPr>
            </a:lvl9pPr>
          </a:lstStyle>
          <a:p>
            <a:pPr algn="ctr" eaLnBrk="1" hangingPunct="1">
              <a:spcBef>
                <a:spcPct val="0"/>
              </a:spcBef>
              <a:buClrTx/>
              <a:buSzTx/>
              <a:buFontTx/>
              <a:buNone/>
            </a:pPr>
            <a:r>
              <a:rPr lang="ru-RU" altLang="ru-RU" sz="1800" dirty="0">
                <a:latin typeface="Tahoma" charset="0"/>
              </a:rPr>
              <a:t>Государственное бюджетное профессиональное образовательное учреждение Свердловской области </a:t>
            </a:r>
            <a:br>
              <a:rPr lang="ru-RU" altLang="ru-RU" sz="1800" dirty="0">
                <a:latin typeface="Tahoma" charset="0"/>
              </a:rPr>
            </a:br>
            <a:r>
              <a:rPr lang="ru-RU" altLang="ru-RU" sz="1800" dirty="0">
                <a:latin typeface="Tahoma" charset="0"/>
              </a:rPr>
              <a:t>«</a:t>
            </a:r>
            <a:r>
              <a:rPr lang="ru-RU" altLang="ru-RU" sz="1800" dirty="0" err="1">
                <a:latin typeface="Tahoma" charset="0"/>
              </a:rPr>
              <a:t>Талицкий</a:t>
            </a:r>
            <a:r>
              <a:rPr lang="ru-RU" altLang="ru-RU" sz="1800" dirty="0">
                <a:latin typeface="Tahoma" charset="0"/>
              </a:rPr>
              <a:t> лесотехнический колледж </a:t>
            </a:r>
            <a:r>
              <a:rPr lang="ru-RU" altLang="ru-RU" sz="1800" dirty="0" err="1">
                <a:latin typeface="Tahoma" charset="0"/>
              </a:rPr>
              <a:t>им.Н.И.Кузнецова</a:t>
            </a:r>
            <a:r>
              <a:rPr lang="ru-RU" altLang="ru-RU" sz="1800" dirty="0">
                <a:latin typeface="Tahoma" charset="0"/>
              </a:rPr>
              <a:t>»</a:t>
            </a:r>
          </a:p>
        </p:txBody>
      </p:sp>
      <p:sp>
        <p:nvSpPr>
          <p:cNvPr id="3" name="Прямоугольник 2"/>
          <p:cNvSpPr/>
          <p:nvPr/>
        </p:nvSpPr>
        <p:spPr>
          <a:xfrm>
            <a:off x="5017017" y="3902364"/>
            <a:ext cx="4572000" cy="923330"/>
          </a:xfrm>
          <a:prstGeom prst="rect">
            <a:avLst/>
          </a:prstGeom>
        </p:spPr>
        <p:txBody>
          <a:bodyPr>
            <a:spAutoFit/>
          </a:bodyPr>
          <a:lstStyle/>
          <a:p>
            <a:pPr>
              <a:defRPr/>
            </a:pPr>
            <a:r>
              <a:rPr lang="ru-RU" altLang="ru-RU" kern="0" dirty="0">
                <a:latin typeface="Arial Black" pitchFamily="34" charset="0"/>
              </a:rPr>
              <a:t>Автор:</a:t>
            </a:r>
          </a:p>
          <a:p>
            <a:pPr>
              <a:defRPr/>
            </a:pPr>
            <a:r>
              <a:rPr lang="ru-RU" altLang="ru-RU" kern="0" dirty="0" err="1">
                <a:latin typeface="Arial Black" pitchFamily="34" charset="0"/>
              </a:rPr>
              <a:t>Добышева</a:t>
            </a:r>
            <a:r>
              <a:rPr lang="ru-RU" altLang="ru-RU" kern="0" dirty="0">
                <a:latin typeface="Arial Black" pitchFamily="34" charset="0"/>
              </a:rPr>
              <a:t> Оксана Владимировна</a:t>
            </a:r>
          </a:p>
        </p:txBody>
      </p:sp>
      <p:sp>
        <p:nvSpPr>
          <p:cNvPr id="8" name="Прямоугольник 3"/>
          <p:cNvSpPr>
            <a:spLocks noChangeArrowheads="1"/>
          </p:cNvSpPr>
          <p:nvPr/>
        </p:nvSpPr>
        <p:spPr bwMode="auto">
          <a:xfrm>
            <a:off x="4427538" y="5837238"/>
            <a:ext cx="996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65000"/>
              <a:buFont typeface="Wingdings" pitchFamily="2" charset="2"/>
              <a:buChar char="v"/>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SzPct val="65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65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65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65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65000"/>
              <a:buChar char="•"/>
              <a:defRPr sz="2000">
                <a:solidFill>
                  <a:schemeClr val="tx1"/>
                </a:solidFill>
                <a:latin typeface="Times New Roman" pitchFamily="18" charset="0"/>
              </a:defRPr>
            </a:lvl9pPr>
          </a:lstStyle>
          <a:p>
            <a:pPr eaLnBrk="1" hangingPunct="1">
              <a:spcBef>
                <a:spcPct val="0"/>
              </a:spcBef>
              <a:buClrTx/>
              <a:buSzTx/>
              <a:buFontTx/>
              <a:buNone/>
            </a:pPr>
            <a:r>
              <a:rPr lang="ru-RU" altLang="ru-RU" sz="1600" dirty="0">
                <a:latin typeface="Arial" charset="0"/>
              </a:rPr>
              <a:t>2015 год</a:t>
            </a:r>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928670"/>
            <a:ext cx="8229600" cy="4389120"/>
          </a:xfrm>
        </p:spPr>
        <p:txBody>
          <a:bodyPr/>
          <a:lstStyle/>
          <a:p>
            <a:pPr>
              <a:buNone/>
            </a:pPr>
            <a:r>
              <a:rPr lang="ru-RU" dirty="0" smtClean="0"/>
              <a:t>    Организация и проведение деловых игр в полной мере доказали свою эффективность в достижении учебных целей и формировании профессиональных компетенций при подготовке студентов </a:t>
            </a:r>
            <a:r>
              <a:rPr lang="ru-RU" smtClean="0"/>
              <a:t>по специальности.</a:t>
            </a:r>
            <a:endParaRPr lang="ru-RU" dirty="0" smtClean="0"/>
          </a:p>
          <a:p>
            <a:endParaRPr lang="ru-RU" dirty="0"/>
          </a:p>
        </p:txBody>
      </p:sp>
      <p:pic>
        <p:nvPicPr>
          <p:cNvPr id="2050" name="Picture 2" descr="C:\Documents and Settings\Admin\Рабочий стол\презентация по затратам\фото\группа\Изображение 157.jpg"/>
          <p:cNvPicPr>
            <a:picLocks noChangeAspect="1" noChangeArrowheads="1"/>
          </p:cNvPicPr>
          <p:nvPr/>
        </p:nvPicPr>
        <p:blipFill>
          <a:blip r:embed="rId2" cstate="print"/>
          <a:srcRect/>
          <a:stretch>
            <a:fillRect/>
          </a:stretch>
        </p:blipFill>
        <p:spPr bwMode="auto">
          <a:xfrm>
            <a:off x="571472" y="3429000"/>
            <a:ext cx="3571900" cy="2678925"/>
          </a:xfrm>
          <a:prstGeom prst="rect">
            <a:avLst/>
          </a:prstGeom>
          <a:noFill/>
        </p:spPr>
      </p:pic>
      <p:pic>
        <p:nvPicPr>
          <p:cNvPr id="2051" name="Picture 3" descr="C:\Documents and Settings\Admin\Рабочий стол\презентация по затратам\фото\Курс 2 ТЛТ(2012-13)\8 февраля 2013\DSCF8127.jpg"/>
          <p:cNvPicPr>
            <a:picLocks noChangeAspect="1" noChangeArrowheads="1"/>
          </p:cNvPicPr>
          <p:nvPr/>
        </p:nvPicPr>
        <p:blipFill>
          <a:blip r:embed="rId3" cstate="print"/>
          <a:srcRect/>
          <a:stretch>
            <a:fillRect/>
          </a:stretch>
        </p:blipFill>
        <p:spPr bwMode="auto">
          <a:xfrm>
            <a:off x="4286249" y="3429000"/>
            <a:ext cx="4564462" cy="2571768"/>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476672"/>
            <a:ext cx="8352928" cy="6355586"/>
          </a:xfrm>
          <a:prstGeom prst="rect">
            <a:avLst/>
          </a:prstGeom>
        </p:spPr>
        <p:txBody>
          <a:bodyPr wrap="square">
            <a:spAutoFit/>
          </a:bodyPr>
          <a:lstStyle/>
          <a:p>
            <a:r>
              <a:rPr lang="ru-RU" sz="1100" dirty="0"/>
              <a:t>Список литературы</a:t>
            </a:r>
          </a:p>
          <a:p>
            <a:endParaRPr lang="ru-RU" sz="1100" dirty="0"/>
          </a:p>
          <a:p>
            <a:r>
              <a:rPr lang="ru-RU" sz="1100" dirty="0"/>
              <a:t>1. Дубровина О. С. Использование проектных технологий в формировании общих и профессиональных компетенций обучающихся. Проблемы и перспективы развития образования (II): материалы </a:t>
            </a:r>
            <a:r>
              <a:rPr lang="ru-RU" sz="1100" dirty="0" err="1"/>
              <a:t>междунар</a:t>
            </a:r>
            <a:r>
              <a:rPr lang="ru-RU" sz="1100" dirty="0"/>
              <a:t>. </a:t>
            </a:r>
            <a:r>
              <a:rPr lang="ru-RU" sz="1100" dirty="0" err="1"/>
              <a:t>заоч</a:t>
            </a:r>
            <a:r>
              <a:rPr lang="ru-RU" sz="1100" dirty="0"/>
              <a:t>. науч. </a:t>
            </a:r>
            <a:r>
              <a:rPr lang="ru-RU" sz="1100" dirty="0" err="1"/>
              <a:t>конф</a:t>
            </a:r>
            <a:r>
              <a:rPr lang="ru-RU" sz="1100" dirty="0"/>
              <a:t>. (г. Пермь, май 2012 г.). -- Пермь: Меркурий, 2012. -- С. 124-126.</a:t>
            </a:r>
          </a:p>
          <a:p>
            <a:endParaRPr lang="ru-RU" sz="1100" dirty="0"/>
          </a:p>
          <a:p>
            <a:r>
              <a:rPr lang="ru-RU" sz="1100" dirty="0"/>
              <a:t>2. Колесникова И.А. Педагогическое проектирование. М.: Академия, 2007.</a:t>
            </a:r>
          </a:p>
          <a:p>
            <a:endParaRPr lang="ru-RU" sz="1100" dirty="0"/>
          </a:p>
          <a:p>
            <a:r>
              <a:rPr lang="ru-RU" sz="1100" dirty="0"/>
              <a:t>3. Лазарев Т. Проектный метод: ошибки в использовании // Первое сентября. 2011. N 1. С. 9-10.</a:t>
            </a:r>
          </a:p>
          <a:p>
            <a:endParaRPr lang="ru-RU" sz="1100" dirty="0"/>
          </a:p>
          <a:p>
            <a:r>
              <a:rPr lang="ru-RU" sz="1100" dirty="0"/>
              <a:t>4. Митрофанова Г.Г. Трудности использования проектной деятельности в обучении // Молодой ученый. 2011. N 5. Т.2. С. 148-151.</a:t>
            </a:r>
          </a:p>
          <a:p>
            <a:endParaRPr lang="ru-RU" sz="1100" dirty="0"/>
          </a:p>
          <a:p>
            <a:r>
              <a:rPr lang="ru-RU" sz="1100" dirty="0"/>
              <a:t>5. </a:t>
            </a:r>
            <a:r>
              <a:rPr lang="ru-RU" sz="1100" dirty="0" err="1"/>
              <a:t>Покушалова</a:t>
            </a:r>
            <a:r>
              <a:rPr lang="ru-RU" sz="1100" dirty="0"/>
              <a:t> Л.В. Формирование умений и развитие навыков самостоятельной работы студентов технического вуза // Молодой ученый. 2011. N 4. Т.2. С. 115-117.</a:t>
            </a:r>
          </a:p>
          <a:p>
            <a:endParaRPr lang="ru-RU" sz="1100" dirty="0"/>
          </a:p>
          <a:p>
            <a:r>
              <a:rPr lang="ru-RU" sz="1100" dirty="0"/>
              <a:t>6. </a:t>
            </a:r>
            <a:r>
              <a:rPr lang="ru-RU" sz="1100" dirty="0" err="1"/>
              <a:t>Ступницкая</a:t>
            </a:r>
            <a:r>
              <a:rPr lang="ru-RU" sz="1100" dirty="0"/>
              <a:t> М.А. Новые педагогические технологии: организация и содержание проектной деятельности учащихся: лекции. М.: Изд-во </a:t>
            </a:r>
            <a:r>
              <a:rPr lang="ru-RU" sz="1100" dirty="0" err="1"/>
              <a:t>Моск</a:t>
            </a:r>
            <a:r>
              <a:rPr lang="ru-RU" sz="1100" dirty="0"/>
              <a:t>. </a:t>
            </a:r>
            <a:r>
              <a:rPr lang="ru-RU" sz="1100" dirty="0" err="1"/>
              <a:t>пед</a:t>
            </a:r>
            <a:r>
              <a:rPr lang="ru-RU" sz="1100" dirty="0"/>
              <a:t>. ун-та, 2009. С. 132</a:t>
            </a:r>
          </a:p>
          <a:p>
            <a:endParaRPr lang="ru-RU" sz="1100" dirty="0"/>
          </a:p>
          <a:p>
            <a:r>
              <a:rPr lang="ru-RU" sz="1100" dirty="0"/>
              <a:t>7. 1. </a:t>
            </a:r>
            <a:r>
              <a:rPr lang="ru-RU" sz="1100" dirty="0" err="1"/>
              <a:t>Афанаскина</a:t>
            </a:r>
            <a:r>
              <a:rPr lang="ru-RU" sz="1100" dirty="0"/>
              <a:t>, М. С. Из опыта организации научно-исследовательской работы студентов // Прил. к журн. «СПО». - 2011. - № 2. - С. 139-147.</a:t>
            </a:r>
          </a:p>
          <a:p>
            <a:endParaRPr lang="ru-RU" sz="1100" dirty="0"/>
          </a:p>
          <a:p>
            <a:r>
              <a:rPr lang="ru-RU" sz="1100" dirty="0"/>
              <a:t>8. 2. Белых, С. Л. Управление исследовательской активностью студента: Методическое пособие для преподавателей вузов и методистов / под ред. А. С. Обухова. - Ижевск: </a:t>
            </a:r>
            <a:r>
              <a:rPr lang="ru-RU" sz="1100" dirty="0" err="1"/>
              <a:t>УдГУ</a:t>
            </a:r>
            <a:r>
              <a:rPr lang="ru-RU" sz="1100" dirty="0"/>
              <a:t>, 2008.</a:t>
            </a:r>
          </a:p>
          <a:p>
            <a:endParaRPr lang="ru-RU" sz="1100" dirty="0"/>
          </a:p>
          <a:p>
            <a:r>
              <a:rPr lang="ru-RU" sz="1100" dirty="0"/>
              <a:t>9. 3. Болдырева, Л. В. Система научно-исследовательской работы студентов // Специалист. - 2011. - № 10. - С. 21-22.</a:t>
            </a:r>
          </a:p>
          <a:p>
            <a:endParaRPr lang="ru-RU" sz="1100" dirty="0"/>
          </a:p>
          <a:p>
            <a:r>
              <a:rPr lang="ru-RU" sz="1100" dirty="0"/>
              <a:t>10. 4. Виноградова, А. М. Роль самостоятельной учебно-исследовательской деятельности в профессиональном становлении студентов медицинского колледжа // Среднее профессиональное образование. - 2010. - № 5. - С. 17-19.</a:t>
            </a:r>
          </a:p>
          <a:p>
            <a:endParaRPr lang="ru-RU" sz="1100" dirty="0"/>
          </a:p>
          <a:p>
            <a:r>
              <a:rPr lang="ru-RU" sz="1100" dirty="0"/>
              <a:t>11. 5. Иванов, Д. А., Митрофанов, К. Г., Соколова, О. В. </a:t>
            </a:r>
            <a:r>
              <a:rPr lang="ru-RU" sz="1100" dirty="0" err="1"/>
              <a:t>Компетентностный</a:t>
            </a:r>
            <a:r>
              <a:rPr lang="ru-RU" sz="1100" dirty="0"/>
              <a:t> подход в образовании. Проблемы, понятия, инструментарий. Учебно-методическое пособие. - М.: </a:t>
            </a:r>
            <a:r>
              <a:rPr lang="ru-RU" sz="1100" dirty="0" err="1"/>
              <a:t>АПКиПРО</a:t>
            </a:r>
            <a:r>
              <a:rPr lang="ru-RU" sz="1100" dirty="0"/>
              <a:t>, 2003.</a:t>
            </a:r>
          </a:p>
          <a:p>
            <a:endParaRPr lang="ru-RU" sz="1100" dirty="0"/>
          </a:p>
          <a:p>
            <a:r>
              <a:rPr lang="ru-RU" sz="1100" dirty="0"/>
              <a:t>12. 6. Никонова, И. Г. Организация исследовательской работы студентов // Прил. к журн. «СПО». - 2008. - № 10. - С. 55-68.</a:t>
            </a:r>
          </a:p>
          <a:p>
            <a:endParaRPr lang="ru-RU" sz="1100" dirty="0"/>
          </a:p>
          <a:p>
            <a:r>
              <a:rPr lang="ru-RU" sz="1100" dirty="0"/>
              <a:t>13. 7. Хуторской, А. В. Ключевые компетенции и образовательные стандарты / А. В. Хуторской // Интернет-журнал «</a:t>
            </a:r>
            <a:r>
              <a:rPr lang="ru-RU" sz="1100" dirty="0" err="1"/>
              <a:t>Эйдос</a:t>
            </a:r>
            <a:r>
              <a:rPr lang="ru-RU" sz="1100" dirty="0"/>
              <a:t>». - 2002. - 23 апреля.</a:t>
            </a:r>
          </a:p>
        </p:txBody>
      </p:sp>
    </p:spTree>
    <p:extLst>
      <p:ext uri="{BB962C8B-B14F-4D97-AF65-F5344CB8AC3E}">
        <p14:creationId xmlns:p14="http://schemas.microsoft.com/office/powerpoint/2010/main" val="381505029"/>
      </p:ext>
    </p:extLst>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2643182"/>
            <a:ext cx="8229600" cy="4389120"/>
          </a:xfrm>
        </p:spPr>
        <p:txBody>
          <a:bodyPr>
            <a:normAutofit/>
          </a:bodyPr>
          <a:lstStyle/>
          <a:p>
            <a:pPr>
              <a:buNone/>
            </a:pPr>
            <a:r>
              <a:rPr lang="ru-RU" sz="4800" dirty="0" smtClean="0">
                <a:solidFill>
                  <a:srgbClr val="7030A0"/>
                </a:solidFill>
              </a:rPr>
              <a:t>СПАСИБО ЗА ВНИМАНИЕ!</a:t>
            </a:r>
            <a:endParaRPr lang="ru-RU" sz="4800" dirty="0">
              <a:solidFill>
                <a:srgbClr val="7030A0"/>
              </a:solidFill>
            </a:endParaRPr>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8229600" cy="4389120"/>
          </a:xfrm>
        </p:spPr>
        <p:txBody>
          <a:bodyPr>
            <a:normAutofit lnSpcReduction="10000"/>
          </a:bodyPr>
          <a:lstStyle/>
          <a:p>
            <a:pPr>
              <a:buNone/>
            </a:pPr>
            <a:r>
              <a:rPr lang="ru-RU" dirty="0" smtClean="0"/>
              <a:t>   В настоящее время политика нашего государства по внедрению нового поколения Федеральных государственных образовательных стандартов среднего профессионального образования направлена на повышение конкурентоспособности молодых специалистов на рынке труда. России необходима система профессионального образования, которая может гибко реагировать на потребности работодателей различных отраслей в условиях быстрой смены технологий, развития науки и техники.</a:t>
            </a:r>
          </a:p>
          <a:p>
            <a:endParaRPr lang="ru-RU" dirty="0"/>
          </a:p>
        </p:txBody>
      </p:sp>
      <p:pic>
        <p:nvPicPr>
          <p:cNvPr id="4" name="Picture 2" descr="C:\Documents and Settings\User\Рабочий стол\privatizaciya_biznes.we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98" y="4714884"/>
            <a:ext cx="2609572" cy="1785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00108"/>
            <a:ext cx="8229600" cy="4389120"/>
          </a:xfrm>
        </p:spPr>
        <p:txBody>
          <a:bodyPr>
            <a:normAutofit fontScale="92500" lnSpcReduction="10000"/>
          </a:bodyPr>
          <a:lstStyle/>
          <a:p>
            <a:pPr>
              <a:buNone/>
            </a:pPr>
            <a:r>
              <a:rPr lang="ru-RU" dirty="0" smtClean="0"/>
              <a:t>    Так как же определить качество подготовки выпускников средних профессиональных учебных заведений? Часто приходится слышать от работодателей: «Требуется высококвалифицированный специалист» или «Необходима консультация специалиста, компетентного в этом вопросе». Что же это означает? Именно ФГОС СПО третьего поколения вводит новое для системы образования понятие – компетентность. Компетенция – это умение понимать более глубоко предмет профессии, способность находить собственное решение в проблемных вопросах, собственную позицию в решении спорных и сверхновых  задач. </a:t>
            </a:r>
          </a:p>
          <a:p>
            <a:endParaRPr lang="ru-RU" dirty="0"/>
          </a:p>
        </p:txBody>
      </p:sp>
      <p:pic>
        <p:nvPicPr>
          <p:cNvPr id="4" name="Picture 4"/>
          <p:cNvPicPr>
            <a:picLocks noChangeAspect="1" noChangeArrowheads="1"/>
          </p:cNvPicPr>
          <p:nvPr/>
        </p:nvPicPr>
        <p:blipFill>
          <a:blip r:embed="rId2" cstate="print"/>
          <a:srcRect/>
          <a:stretch>
            <a:fillRect/>
          </a:stretch>
        </p:blipFill>
        <p:spPr bwMode="auto">
          <a:xfrm>
            <a:off x="5643570" y="5001304"/>
            <a:ext cx="3148006" cy="1588713"/>
          </a:xfrm>
          <a:prstGeom prst="rect">
            <a:avLst/>
          </a:prstGeom>
          <a:noFill/>
          <a:ln w="9525">
            <a:noFill/>
            <a:miter lim="800000"/>
            <a:headEnd/>
            <a:tailEnd/>
          </a:ln>
          <a:effectLst/>
        </p:spPr>
      </p:pic>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857232"/>
            <a:ext cx="8229600" cy="4389120"/>
          </a:xfrm>
        </p:spPr>
        <p:txBody>
          <a:bodyPr>
            <a:normAutofit fontScale="92500" lnSpcReduction="10000"/>
          </a:bodyPr>
          <a:lstStyle/>
          <a:p>
            <a:pPr>
              <a:buNone/>
            </a:pPr>
            <a:r>
              <a:rPr lang="ru-RU" dirty="0" smtClean="0"/>
              <a:t>    Анализ современного рынка труда выявил требования к специалисту-бухгалтеру: базовая теоретическая и практическая подготовка, позволяющая самостоятельно применять умения и навыки в профессиональной деятельности; владение бухгалтерскими компьютерными программами, навыками делового общения, проявление ответственности за результаты выполнения производственных задач, умение прогнозировать экономический результат хозяйственной деятельности предприятия, осваивать новые формы бухгалтерской отчетности, готовность к изменению характера и содержания труда.</a:t>
            </a:r>
          </a:p>
          <a:p>
            <a:endParaRPr lang="ru-RU" dirty="0"/>
          </a:p>
        </p:txBody>
      </p:sp>
      <p:pic>
        <p:nvPicPr>
          <p:cNvPr id="3074" name="Picture 2" descr="C:\Documents and Settings\Admin\Рабочий стол\презентация по затратам\фото\Курс 2 ТЛТ(2012-13)\8 февраля 2013\DSCF8135.jpg"/>
          <p:cNvPicPr>
            <a:picLocks noChangeAspect="1" noChangeArrowheads="1"/>
          </p:cNvPicPr>
          <p:nvPr/>
        </p:nvPicPr>
        <p:blipFill>
          <a:blip r:embed="rId2" cstate="print"/>
          <a:srcRect/>
          <a:stretch>
            <a:fillRect/>
          </a:stretch>
        </p:blipFill>
        <p:spPr bwMode="auto">
          <a:xfrm>
            <a:off x="4572000" y="4929198"/>
            <a:ext cx="2916142" cy="1643050"/>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928670"/>
            <a:ext cx="8229600" cy="4389120"/>
          </a:xfrm>
        </p:spPr>
        <p:txBody>
          <a:bodyPr>
            <a:normAutofit fontScale="85000" lnSpcReduction="20000"/>
          </a:bodyPr>
          <a:lstStyle/>
          <a:p>
            <a:pPr>
              <a:buNone/>
            </a:pPr>
            <a:r>
              <a:rPr lang="ru-RU" dirty="0" smtClean="0"/>
              <a:t>    Сегодня бухгалтеру уже недостаточно иметь только базовый уровень приобретенных профессиональных знаний и умений, необходимо компетентное владение профессиональной деятельностью, мобильность, способность к самообучению и профессиональному росту. Если раньше были востребованы узкоспециализированные умения и навыки, то сегодня необходимы бухгалтера, владеющие всеми видами профессиональной деятельности, способные проводить анализ хозяйственной деятельности предприятия, прогнозировать экономические результаты. Поэтому особую актуальность приобретает качественная профессиональная подготовка компетентных выпускников, обучающихся по специальности «Экономика и бухгалтерский учет (по отраслям)», а также осуществление переподготовки существующих работников.</a:t>
            </a:r>
          </a:p>
          <a:p>
            <a:endParaRPr lang="ru-RU" dirty="0"/>
          </a:p>
        </p:txBody>
      </p:sp>
      <p:pic>
        <p:nvPicPr>
          <p:cNvPr id="4" name="Picture 2"/>
          <p:cNvPicPr>
            <a:picLocks noChangeAspect="1" noChangeArrowheads="1"/>
          </p:cNvPicPr>
          <p:nvPr/>
        </p:nvPicPr>
        <p:blipFill>
          <a:blip r:embed="rId2" cstate="print"/>
          <a:srcRect/>
          <a:stretch>
            <a:fillRect/>
          </a:stretch>
        </p:blipFill>
        <p:spPr bwMode="auto">
          <a:xfrm>
            <a:off x="6643702" y="4786322"/>
            <a:ext cx="2093631" cy="1643074"/>
          </a:xfrm>
          <a:prstGeom prst="rect">
            <a:avLst/>
          </a:prstGeom>
          <a:noFill/>
          <a:ln w="9525">
            <a:noFill/>
            <a:miter lim="800000"/>
            <a:headEnd/>
            <a:tailEnd/>
          </a:ln>
          <a:effectLst/>
        </p:spPr>
      </p:pic>
      <p:pic>
        <p:nvPicPr>
          <p:cNvPr id="4098" name="Picture 2" descr="C:\Documents and Settings\Admin\Рабочий стол\презентация по затратам\фото\Курс 2 ТЛТ(2012-13)\Учёбля\DSCN0190.JPG"/>
          <p:cNvPicPr>
            <a:picLocks noChangeAspect="1" noChangeArrowheads="1"/>
          </p:cNvPicPr>
          <p:nvPr/>
        </p:nvPicPr>
        <p:blipFill>
          <a:blip r:embed="rId3" cstate="print"/>
          <a:srcRect/>
          <a:stretch>
            <a:fillRect/>
          </a:stretch>
        </p:blipFill>
        <p:spPr bwMode="auto">
          <a:xfrm>
            <a:off x="785786" y="5143512"/>
            <a:ext cx="1571636" cy="1178728"/>
          </a:xfrm>
          <a:prstGeom prst="rect">
            <a:avLst/>
          </a:prstGeom>
          <a:noFill/>
        </p:spPr>
      </p:pic>
      <p:pic>
        <p:nvPicPr>
          <p:cNvPr id="4099" name="Picture 3" descr="C:\Documents and Settings\Admin\Рабочий стол\презентация по затратам\фото\Курс 2 ТЛТ(2012-13)\Учёбля\DSCN0188.JPG"/>
          <p:cNvPicPr>
            <a:picLocks noChangeAspect="1" noChangeArrowheads="1"/>
          </p:cNvPicPr>
          <p:nvPr/>
        </p:nvPicPr>
        <p:blipFill>
          <a:blip r:embed="rId4" cstate="print"/>
          <a:srcRect/>
          <a:stretch>
            <a:fillRect/>
          </a:stretch>
        </p:blipFill>
        <p:spPr bwMode="auto">
          <a:xfrm>
            <a:off x="2571736" y="5143512"/>
            <a:ext cx="1571636" cy="1178728"/>
          </a:xfrm>
          <a:prstGeom prst="rect">
            <a:avLst/>
          </a:prstGeom>
          <a:noFill/>
        </p:spPr>
      </p:pic>
      <p:pic>
        <p:nvPicPr>
          <p:cNvPr id="4100" name="Picture 4" descr="C:\Documents and Settings\Admin\Рабочий стол\презентация по затратам\фото\Курс 2 ТЛТ(2012-13)\8 февраля 2013\DSCF8132.jpg"/>
          <p:cNvPicPr>
            <a:picLocks noChangeAspect="1" noChangeArrowheads="1"/>
          </p:cNvPicPr>
          <p:nvPr/>
        </p:nvPicPr>
        <p:blipFill>
          <a:blip r:embed="rId5" cstate="print"/>
          <a:srcRect/>
          <a:stretch>
            <a:fillRect/>
          </a:stretch>
        </p:blipFill>
        <p:spPr bwMode="auto">
          <a:xfrm>
            <a:off x="4286248" y="5143512"/>
            <a:ext cx="2028650" cy="1143008"/>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00108"/>
            <a:ext cx="9144000" cy="4389120"/>
          </a:xfrm>
        </p:spPr>
        <p:txBody>
          <a:bodyPr>
            <a:noAutofit/>
          </a:bodyPr>
          <a:lstStyle/>
          <a:p>
            <a:pPr>
              <a:buNone/>
            </a:pPr>
            <a:r>
              <a:rPr lang="ru-RU" sz="1800" dirty="0" smtClean="0"/>
              <a:t>     Высокий уровень профессиональной компетентности является решающим фактором социальной защищенности и профессионального развития работников, а его достижение - главной задачей учреждений профессионального образования. Изменения, происходящие в государстве, привели к модернизации российского образования. Все большее признание находят активные методы обучения, в частности деловые игры. Деловая игра это воспроизведение реальной производственной ситуации. Такая форма проведения занятий позволяет участникам игры экспериментировать, отрабатывать различные профессиональные действия, совершать ошибки, которые недопустимы в реальной жизни. К достоинствам деловых игр можно отнести: значительное сокращение времени на рассмотрение определенной проблемы; приобретение навыков выявления, анализа и решения конкретных проблем;  работа групповым методом при подготовке и принятии решений, ориентация в нестандартных ситуациях; развитие взаимопонимания между участниками игры. Вместе с тем, проведение деловой игры требует от преподавателя определенных навыков при конструировании игровой ситуации в зависимости от содержания учебного материала и его направленности на формирование профессиональных компетенций.</a:t>
            </a:r>
          </a:p>
          <a:p>
            <a:endParaRPr lang="ru-RU" sz="1800" dirty="0"/>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14422"/>
            <a:ext cx="8229600" cy="4786346"/>
          </a:xfrm>
        </p:spPr>
        <p:txBody>
          <a:bodyPr>
            <a:normAutofit fontScale="92500" lnSpcReduction="20000"/>
          </a:bodyPr>
          <a:lstStyle/>
          <a:p>
            <a:r>
              <a:rPr lang="ru-RU" dirty="0" smtClean="0"/>
              <a:t>Можно выделить следующие этапы подготовки и проведения деловой игры:</a:t>
            </a:r>
          </a:p>
          <a:p>
            <a:r>
              <a:rPr lang="ru-RU" dirty="0" smtClean="0"/>
              <a:t>1. Выбор темы, определение целей и задач.</a:t>
            </a:r>
          </a:p>
          <a:p>
            <a:r>
              <a:rPr lang="ru-RU" dirty="0" smtClean="0"/>
              <a:t>2. Распределение ролей среди участников  с учетом знаний и психологических особенностей студентов.</a:t>
            </a:r>
          </a:p>
          <a:p>
            <a:r>
              <a:rPr lang="ru-RU" dirty="0" smtClean="0"/>
              <a:t>3. Разработка структурно-логической схемы игры, заданий каждой службе, отделу, подгруппе.</a:t>
            </a:r>
          </a:p>
          <a:p>
            <a:r>
              <a:rPr lang="ru-RU" dirty="0" smtClean="0"/>
              <a:t>4. Разработка методических рекомендаций для студентов с полным описанием игровой ситуации.</a:t>
            </a:r>
          </a:p>
          <a:p>
            <a:r>
              <a:rPr lang="ru-RU" dirty="0" smtClean="0"/>
              <a:t>5. Изучение студентами материалов рассматриваемой темы для отработки различных вариантов решений.</a:t>
            </a:r>
          </a:p>
          <a:p>
            <a:r>
              <a:rPr lang="ru-RU" dirty="0" smtClean="0"/>
              <a:t>6. Разработка системы оценивания результатов, отражающих уровень сформированных компетенций.</a:t>
            </a:r>
          </a:p>
          <a:p>
            <a:endParaRPr lang="ru-RU" dirty="0"/>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500174"/>
            <a:ext cx="8229600" cy="4389120"/>
          </a:xfrm>
        </p:spPr>
        <p:txBody>
          <a:bodyPr>
            <a:normAutofit fontScale="92500" lnSpcReduction="10000"/>
          </a:bodyPr>
          <a:lstStyle/>
          <a:p>
            <a:pPr>
              <a:buNone/>
            </a:pPr>
            <a:r>
              <a:rPr lang="ru-RU" dirty="0" smtClean="0"/>
              <a:t>   Профессиональная деятельность специалистов экономического профиля, достаточно многообразна, поэтому применение деловых игр помогает активизировать процесс обучения и связать его с будущей профессиональной деятельностью. Применение имитационно-ролевых игр целесообразно по  </a:t>
            </a:r>
            <a:r>
              <a:rPr lang="ru-RU" dirty="0" err="1" smtClean="0"/>
              <a:t>общепрофессиональным</a:t>
            </a:r>
            <a:r>
              <a:rPr lang="ru-RU" dirty="0" smtClean="0"/>
              <a:t> дисциплинам профессионального цикла: «Экономика организации», «Статистика», «Менеджмент», «Документационное обеспечение управления», «Финансы, денежное обращение и кредит», «Налоги и налогообложение», «Основы бухгалтерского учета», «Аудит», «Анализ финансово-хозяйственной деятельности».</a:t>
            </a:r>
          </a:p>
          <a:p>
            <a:endParaRPr lang="ru-RU" dirty="0"/>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785794"/>
            <a:ext cx="8515352" cy="4389120"/>
          </a:xfrm>
        </p:spPr>
        <p:txBody>
          <a:bodyPr>
            <a:normAutofit fontScale="85000" lnSpcReduction="10000"/>
          </a:bodyPr>
          <a:lstStyle/>
          <a:p>
            <a:pPr>
              <a:buNone/>
            </a:pPr>
            <a:r>
              <a:rPr lang="ru-RU" dirty="0" smtClean="0"/>
              <a:t>    При проведении учебной практики в рамках изучения соответствующих модулей хорошие результаты дает  использование модели виртуального предприятия. В учебной бухгалтерии самими студентами моделируются производственные ситуации, которые необходимо оформить бухгалтерскими документами и отразить в учете предприятия. Традиционно вызывает интерес у студентов проведение комплексной имитационно-ролевой игры на основе решения сквозной задачи. Комплексная игра является моделью взаимосвязанных проблемных ситуаций, для решения которых необходимо обладать комплексом знаний, умений и профессионально важных качеств. Это наиболее сложный тип имитационно-ролевой игры. При этом каждый студент выполняет возложенные на него «должностные обязанности».</a:t>
            </a:r>
          </a:p>
          <a:p>
            <a:endParaRPr lang="ru-RU" dirty="0"/>
          </a:p>
        </p:txBody>
      </p:sp>
      <p:pic>
        <p:nvPicPr>
          <p:cNvPr id="1026" name="Picture 2" descr="C:\Documents and Settings\Admin\Рабочий стол\презентация по затратам\фото\группа\Изображение 158.jpg"/>
          <p:cNvPicPr>
            <a:picLocks noChangeAspect="1" noChangeArrowheads="1"/>
          </p:cNvPicPr>
          <p:nvPr/>
        </p:nvPicPr>
        <p:blipFill>
          <a:blip r:embed="rId2" cstate="print"/>
          <a:srcRect/>
          <a:stretch>
            <a:fillRect/>
          </a:stretch>
        </p:blipFill>
        <p:spPr bwMode="auto">
          <a:xfrm>
            <a:off x="3643306" y="5286388"/>
            <a:ext cx="1785946" cy="1339460"/>
          </a:xfrm>
          <a:prstGeom prst="rect">
            <a:avLst/>
          </a:prstGeom>
          <a:noFill/>
        </p:spPr>
      </p:pic>
      <p:pic>
        <p:nvPicPr>
          <p:cNvPr id="1027" name="Picture 3" descr="C:\Documents and Settings\Admin\Рабочий стол\презентация по затратам\фото\Курс 2 ТЛТ(2012-13)\8 февраля 2013\DSCF8114.jpg"/>
          <p:cNvPicPr>
            <a:picLocks noChangeAspect="1" noChangeArrowheads="1"/>
          </p:cNvPicPr>
          <p:nvPr/>
        </p:nvPicPr>
        <p:blipFill>
          <a:blip r:embed="rId3" cstate="print"/>
          <a:srcRect/>
          <a:stretch>
            <a:fillRect/>
          </a:stretch>
        </p:blipFill>
        <p:spPr bwMode="auto">
          <a:xfrm>
            <a:off x="714348" y="5143512"/>
            <a:ext cx="867798" cy="1540198"/>
          </a:xfrm>
          <a:prstGeom prst="rect">
            <a:avLst/>
          </a:prstGeom>
          <a:noFill/>
        </p:spPr>
      </p:pic>
      <p:pic>
        <p:nvPicPr>
          <p:cNvPr id="1028" name="Picture 4" descr="C:\Documents and Settings\Admin\Рабочий стол\презентация по затратам\фото\Курс 2 ТЛТ(2012-13)\8 февраля 2013\DSCF8131.jpg"/>
          <p:cNvPicPr>
            <a:picLocks noChangeAspect="1" noChangeArrowheads="1"/>
          </p:cNvPicPr>
          <p:nvPr/>
        </p:nvPicPr>
        <p:blipFill>
          <a:blip r:embed="rId4" cstate="print"/>
          <a:srcRect/>
          <a:stretch>
            <a:fillRect/>
          </a:stretch>
        </p:blipFill>
        <p:spPr bwMode="auto">
          <a:xfrm>
            <a:off x="7715272" y="5072074"/>
            <a:ext cx="885498" cy="1571612"/>
          </a:xfrm>
          <a:prstGeom prst="rect">
            <a:avLst/>
          </a:prstGeom>
          <a:noFill/>
        </p:spPr>
      </p:pic>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1203</Words>
  <Application>Microsoft Office PowerPoint</Application>
  <PresentationFormat>Экран (4:3)</PresentationFormat>
  <Paragraphs>49</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Развитие профессиональных компетенций студентов, обучающихся по специальности «Экономика и бухгалтерский учет (по отраслям)»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профессиональных компетенций студентов, обучающихся по специальности 080114 «Экономика и бухгалтерский учет (по отраслям)» </dc:title>
  <cp:lastModifiedBy>User</cp:lastModifiedBy>
  <cp:revision>14</cp:revision>
  <dcterms:modified xsi:type="dcterms:W3CDTF">2015-08-28T14:12:19Z</dcterms:modified>
</cp:coreProperties>
</file>