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7E5F6F0-6530-45A4-B0AD-CA9F06795CA0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41BE468-A43C-40C8-8224-FF80790EF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F6F0-6530-45A4-B0AD-CA9F06795CA0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E468-A43C-40C8-8224-FF80790EF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F6F0-6530-45A4-B0AD-CA9F06795CA0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E468-A43C-40C8-8224-FF80790EF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E5F6F0-6530-45A4-B0AD-CA9F06795CA0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41BE468-A43C-40C8-8224-FF80790EF3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7E5F6F0-6530-45A4-B0AD-CA9F06795CA0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41BE468-A43C-40C8-8224-FF80790EF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F6F0-6530-45A4-B0AD-CA9F06795CA0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E468-A43C-40C8-8224-FF80790EF3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F6F0-6530-45A4-B0AD-CA9F06795CA0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E468-A43C-40C8-8224-FF80790EF3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E5F6F0-6530-45A4-B0AD-CA9F06795CA0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1BE468-A43C-40C8-8224-FF80790EF3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F6F0-6530-45A4-B0AD-CA9F06795CA0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E468-A43C-40C8-8224-FF80790EF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E5F6F0-6530-45A4-B0AD-CA9F06795CA0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41BE468-A43C-40C8-8224-FF80790EF3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E5F6F0-6530-45A4-B0AD-CA9F06795CA0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1BE468-A43C-40C8-8224-FF80790EF3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E5F6F0-6530-45A4-B0AD-CA9F06795CA0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41BE468-A43C-40C8-8224-FF80790EF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u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121974"/>
            <a:ext cx="7000924" cy="214314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Общая характеристика бухгалтерского учета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2643182"/>
            <a:ext cx="6643718" cy="3731740"/>
          </a:xfrm>
        </p:spPr>
        <p:txBody>
          <a:bodyPr>
            <a:noAutofit/>
          </a:bodyPr>
          <a:lstStyle/>
          <a:p>
            <a:pPr algn="ctr"/>
            <a:endParaRPr lang="ru-RU" sz="4400" dirty="0" smtClean="0">
              <a:solidFill>
                <a:schemeClr val="accent1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ru-RU" sz="4400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Хозяйственный учет: сущность и функции</a:t>
            </a:r>
            <a:endParaRPr lang="ru-RU" sz="4400" dirty="0"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88640"/>
            <a:ext cx="73803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Государственное бюджетное профессиональное образовательное </a:t>
            </a:r>
          </a:p>
          <a:p>
            <a:pPr algn="ctr"/>
            <a:r>
              <a:rPr lang="ru-RU" dirty="0"/>
              <a:t>учреждение Свердловской области </a:t>
            </a:r>
          </a:p>
          <a:p>
            <a:pPr algn="ctr"/>
            <a:r>
              <a:rPr lang="ru-RU" dirty="0"/>
              <a:t>«</a:t>
            </a:r>
            <a:r>
              <a:rPr lang="ru-RU" dirty="0" err="1"/>
              <a:t>Талицкий</a:t>
            </a:r>
            <a:r>
              <a:rPr lang="ru-RU" dirty="0"/>
              <a:t> лесотехнический колледж </a:t>
            </a:r>
            <a:r>
              <a:rPr lang="ru-RU" dirty="0" err="1"/>
              <a:t>им.Н.И.Кузнецова</a:t>
            </a:r>
            <a:r>
              <a:rPr lang="ru-RU" dirty="0"/>
              <a:t>»</a:t>
            </a:r>
          </a:p>
        </p:txBody>
      </p:sp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4346575" y="6186488"/>
            <a:ext cx="892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2015 год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51571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Автор: 	</a:t>
            </a:r>
            <a:r>
              <a:rPr lang="ru-RU" dirty="0" err="1"/>
              <a:t>Добышева</a:t>
            </a:r>
            <a:r>
              <a:rPr lang="ru-RU" dirty="0"/>
              <a:t> Оксана Владимировна, преподаватель 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643998" cy="6858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    </a:t>
            </a:r>
            <a:r>
              <a:rPr lang="ru-RU" sz="4000" b="1" dirty="0" smtClean="0">
                <a:solidFill>
                  <a:schemeClr val="tx1"/>
                </a:solidFill>
              </a:rPr>
              <a:t>С помощью </a:t>
            </a:r>
            <a:r>
              <a:rPr lang="ru-RU" sz="4000" b="1" dirty="0" smtClean="0">
                <a:solidFill>
                  <a:srgbClr val="C00000"/>
                </a:solidFill>
              </a:rPr>
              <a:t>оперативного учета </a:t>
            </a:r>
            <a:r>
              <a:rPr lang="ru-RU" sz="4000" b="1" dirty="0" smtClean="0">
                <a:solidFill>
                  <a:schemeClr val="tx1"/>
                </a:solidFill>
              </a:rPr>
              <a:t>можно собрать сведения о важнейших показателях деятельности предприятия. </a:t>
            </a:r>
            <a:r>
              <a:rPr lang="ru-RU" sz="4000" dirty="0" smtClean="0">
                <a:solidFill>
                  <a:srgbClr val="C00000"/>
                </a:solidFill>
              </a:rPr>
              <a:t>Н</a:t>
            </a:r>
            <a:r>
              <a:rPr lang="ru-RU" sz="4000" b="1" dirty="0" smtClean="0">
                <a:solidFill>
                  <a:srgbClr val="C00000"/>
                </a:solidFill>
              </a:rPr>
              <a:t>апример</a:t>
            </a:r>
            <a:r>
              <a:rPr lang="ru-RU" sz="4000" b="1" dirty="0" smtClean="0">
                <a:solidFill>
                  <a:schemeClr val="tx1"/>
                </a:solidFill>
              </a:rPr>
              <a:t>: можно определить объем выпуска продукции, объем выполнения плана товарооборота, поступление денег на расчетный счет, объем отгрузки продукции и т.д.</a:t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715404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Отличительными особенностями оперативного учета являются: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001056" cy="52578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ограниченность во времени значимости оперативной информации;</a:t>
            </a:r>
          </a:p>
          <a:p>
            <a:r>
              <a:rPr lang="ru-RU" sz="4000" dirty="0" smtClean="0"/>
              <a:t> необязательность документального оформления;</a:t>
            </a:r>
          </a:p>
          <a:p>
            <a:r>
              <a:rPr lang="ru-RU" sz="4000" dirty="0" smtClean="0"/>
              <a:t> ведение учета не постоянно, а по мере необходимости.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04664"/>
            <a:ext cx="8072494" cy="38164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rgbClr val="0070C0"/>
                </a:solidFill>
              </a:rPr>
              <a:t>Статистический учет</a:t>
            </a:r>
            <a:r>
              <a:rPr lang="ru-RU" sz="3600" dirty="0" smtClean="0">
                <a:solidFill>
                  <a:srgbClr val="0070C0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– осуществляет массовое наблюдение за явлениями природы, состоянием общества и производства с целью выявления закономерностей их развития.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789040"/>
            <a:ext cx="47625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42852"/>
            <a:ext cx="8605620" cy="61664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Статистика</a:t>
            </a:r>
            <a:r>
              <a:rPr lang="ru-RU" sz="3200" dirty="0" smtClean="0"/>
              <a:t> регистрирует, группирует и обобщает массовые, качественно однородные явления и процессы. Статистика охватывает не все операции, а лишь типичные – объем производства, фонд заработной платы и т.д.</a:t>
            </a:r>
          </a:p>
          <a:p>
            <a:pPr>
              <a:buNone/>
            </a:pPr>
            <a:r>
              <a:rPr lang="ru-RU" sz="3200" dirty="0" smtClean="0"/>
              <a:t>      Значение этого учета состоит в том, что он позволяет изучить закономерности развития одной организации и является основанием для планирования деятельности хозяйствующего субъекта</a:t>
            </a:r>
            <a:r>
              <a:rPr lang="ru-RU" sz="30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78198" cy="4365104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</a:rPr>
              <a:t>Бухгалтерский учет</a:t>
            </a:r>
            <a:r>
              <a:rPr lang="ru-RU" sz="36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– </a:t>
            </a:r>
            <a:r>
              <a:rPr lang="ru-RU" sz="3600" dirty="0">
                <a:solidFill>
                  <a:schemeClr val="tx1"/>
                </a:solidFill>
              </a:rPr>
              <a:t>это формирование документированной систематизированной информации об объектах учета, в соответствии с требованиями закона, и составление на ее основе бухгалтерской (финансовой) отчетности.</a:t>
            </a:r>
            <a:br>
              <a:rPr lang="ru-RU" sz="3600" dirty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77072"/>
            <a:ext cx="3816424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 noChangeAspect="1"/>
          </p:cNvGrpSpPr>
          <p:nvPr/>
        </p:nvGrpSpPr>
        <p:grpSpPr bwMode="auto">
          <a:xfrm>
            <a:off x="104775" y="142874"/>
            <a:ext cx="9144000" cy="6715125"/>
            <a:chOff x="4776" y="2589"/>
            <a:chExt cx="7200" cy="4500"/>
          </a:xfrm>
        </p:grpSpPr>
        <p:sp>
          <p:nvSpPr>
            <p:cNvPr id="17411" name="AutoShape 3"/>
            <p:cNvSpPr>
              <a:spLocks noChangeAspect="1" noChangeArrowheads="1"/>
            </p:cNvSpPr>
            <p:nvPr/>
          </p:nvSpPr>
          <p:spPr bwMode="auto">
            <a:xfrm>
              <a:off x="4776" y="2589"/>
              <a:ext cx="7200" cy="4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12" name="Oval 4"/>
            <p:cNvSpPr>
              <a:spLocks noChangeArrowheads="1"/>
            </p:cNvSpPr>
            <p:nvPr/>
          </p:nvSpPr>
          <p:spPr bwMode="auto">
            <a:xfrm>
              <a:off x="7206" y="4389"/>
              <a:ext cx="2160" cy="990"/>
            </a:xfrm>
            <a:prstGeom prst="ellipse">
              <a:avLst/>
            </a:pr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13" name="Text Box 5"/>
            <p:cNvSpPr txBox="1">
              <a:spLocks noChangeArrowheads="1"/>
            </p:cNvSpPr>
            <p:nvPr/>
          </p:nvSpPr>
          <p:spPr bwMode="auto">
            <a:xfrm>
              <a:off x="7386" y="4456"/>
              <a:ext cx="1800" cy="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ТРЕБОВАНИЯ, ПРЕДЪЯВЛЯЕМЫЕ К БУХГАЛТЕРСКОМУ УЧЕТУ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4" name="Text Box 6"/>
            <p:cNvSpPr txBox="1">
              <a:spLocks noChangeArrowheads="1"/>
            </p:cNvSpPr>
            <p:nvPr/>
          </p:nvSpPr>
          <p:spPr bwMode="auto">
            <a:xfrm>
              <a:off x="4776" y="4839"/>
              <a:ext cx="1710" cy="27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Доступность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9366" y="5739"/>
              <a:ext cx="1710" cy="63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Сопоставимость плановых и учетных данных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6" name="Text Box 8"/>
            <p:cNvSpPr txBox="1">
              <a:spLocks noChangeArrowheads="1"/>
            </p:cNvSpPr>
            <p:nvPr/>
          </p:nvSpPr>
          <p:spPr bwMode="auto">
            <a:xfrm>
              <a:off x="5586" y="5739"/>
              <a:ext cx="1710" cy="63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Полнота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отражения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данных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7" name="Text Box 9"/>
            <p:cNvSpPr txBox="1">
              <a:spLocks noChangeArrowheads="1"/>
            </p:cNvSpPr>
            <p:nvPr/>
          </p:nvSpPr>
          <p:spPr bwMode="auto">
            <a:xfrm>
              <a:off x="5586" y="3939"/>
              <a:ext cx="1710" cy="27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Экономичность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10086" y="4839"/>
              <a:ext cx="1710" cy="27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Своевременность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9" name="Text Box 11"/>
            <p:cNvSpPr txBox="1">
              <a:spLocks noChangeArrowheads="1"/>
            </p:cNvSpPr>
            <p:nvPr/>
          </p:nvSpPr>
          <p:spPr bwMode="auto">
            <a:xfrm>
              <a:off x="9366" y="3939"/>
              <a:ext cx="1710" cy="27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Достоверность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0" name="Line 12"/>
            <p:cNvSpPr>
              <a:spLocks noChangeShapeType="1"/>
            </p:cNvSpPr>
            <p:nvPr/>
          </p:nvSpPr>
          <p:spPr bwMode="auto">
            <a:xfrm>
              <a:off x="9366" y="4929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21" name="Line 13"/>
            <p:cNvSpPr>
              <a:spLocks noChangeShapeType="1"/>
            </p:cNvSpPr>
            <p:nvPr/>
          </p:nvSpPr>
          <p:spPr bwMode="auto">
            <a:xfrm flipV="1">
              <a:off x="8826" y="4119"/>
              <a:ext cx="5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22" name="Line 14"/>
            <p:cNvSpPr>
              <a:spLocks noChangeShapeType="1"/>
            </p:cNvSpPr>
            <p:nvPr/>
          </p:nvSpPr>
          <p:spPr bwMode="auto">
            <a:xfrm>
              <a:off x="8826" y="5379"/>
              <a:ext cx="540" cy="4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23" name="Line 15"/>
            <p:cNvSpPr>
              <a:spLocks noChangeShapeType="1"/>
            </p:cNvSpPr>
            <p:nvPr/>
          </p:nvSpPr>
          <p:spPr bwMode="auto">
            <a:xfrm flipH="1" flipV="1">
              <a:off x="7296" y="4119"/>
              <a:ext cx="45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24" name="Line 16"/>
            <p:cNvSpPr>
              <a:spLocks noChangeShapeType="1"/>
            </p:cNvSpPr>
            <p:nvPr/>
          </p:nvSpPr>
          <p:spPr bwMode="auto">
            <a:xfrm flipH="1">
              <a:off x="6486" y="4929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25" name="Line 17"/>
            <p:cNvSpPr>
              <a:spLocks noChangeShapeType="1"/>
            </p:cNvSpPr>
            <p:nvPr/>
          </p:nvSpPr>
          <p:spPr bwMode="auto">
            <a:xfrm flipH="1">
              <a:off x="7296" y="5379"/>
              <a:ext cx="540" cy="4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6396" y="3039"/>
              <a:ext cx="3960" cy="27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Документальное оформление хозяйственных операций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 flipV="1">
              <a:off x="8376" y="3309"/>
              <a:ext cx="1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67" y="260648"/>
            <a:ext cx="8643966" cy="181103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К бухгалтерскому учету предъявляются определенные требования: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785926"/>
            <a:ext cx="8820472" cy="4955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Документальное оформление хозяйственных операций.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Все хозяйственные операции должны быть оформлены документами. Если документ не был составлен, то это значит, что хозяйственная операция не совершалась</a:t>
            </a:r>
            <a:r>
              <a:rPr lang="ru-RU" sz="3200" dirty="0" smtClean="0"/>
              <a:t>.</a:t>
            </a: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509120"/>
            <a:ext cx="285750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286808" cy="65008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2) </a:t>
            </a:r>
            <a:r>
              <a:rPr lang="ru-RU" sz="3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Достоверность</a:t>
            </a:r>
            <a:r>
              <a:rPr lang="ru-RU" sz="3900" i="1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заключается в том, что учет должен давать правдивую и объективную информацию о работе предприятия, не искажать учетные данные. За искажение учетных данных бухгалтер несет ответственность по Закону.</a:t>
            </a:r>
          </a:p>
          <a:p>
            <a:pPr marL="0" indent="0">
              <a:buNone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3) </a:t>
            </a:r>
            <a:r>
              <a:rPr lang="ru-RU" sz="3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Своевременность</a:t>
            </a:r>
            <a:r>
              <a:rPr lang="ru-RU" sz="3900" i="1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предусматривает предоставление информации в нужный момент, а не спустя какое-то время. 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14290"/>
            <a:ext cx="8715404" cy="66437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4) </a:t>
            </a:r>
            <a:r>
              <a:rPr lang="ru-RU" sz="35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Сопоставимость плановых и учетных данных 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необходима для осуществления контроля за выполнением плановых показателей, а также для разработки прогнозов работы. </a:t>
            </a:r>
          </a:p>
          <a:p>
            <a:pPr marL="0" indent="0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5) </a:t>
            </a:r>
            <a:r>
              <a:rPr lang="ru-RU" sz="35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Полнота отражения данных 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подразумевает, что учетная информация должна формироваться в объеме, соответствующем определенным границам. Чрезмерная информация усложняет ведение бухгалтерского учета, загромождает его, получение этой информации обходится дороже.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214290"/>
            <a:ext cx="8358246" cy="65008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35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Доступность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предполагает четкость и недвусмысленность, ясность информации для понимания не только специалистам.</a:t>
            </a:r>
          </a:p>
          <a:p>
            <a:pPr marL="0" indent="0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sz="35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Экономичность учета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означает, что затраты на получение информации должны соизмеряться с выгодами, которые можно получить при использовании этой информации. Затраты на ведение учета должны быть наименьшими, но это не должно сказываться на его качестве.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 smtClean="0"/>
              <a:t>   </a:t>
            </a:r>
            <a:r>
              <a:rPr lang="ru-RU" sz="4400" b="1" i="1" dirty="0" smtClean="0">
                <a:solidFill>
                  <a:srgbClr val="FF0000"/>
                </a:solidFill>
              </a:rPr>
              <a:t>Хозяйственный учет</a:t>
            </a:r>
            <a:r>
              <a:rPr lang="ru-RU" sz="4400" i="1" dirty="0" smtClean="0">
                <a:solidFill>
                  <a:srgbClr val="FF0000"/>
                </a:solidFill>
              </a:rPr>
              <a:t> </a:t>
            </a:r>
            <a:r>
              <a:rPr lang="ru-RU" sz="4400" i="1" dirty="0" smtClean="0"/>
              <a:t>– </a:t>
            </a:r>
            <a:r>
              <a:rPr lang="ru-RU" sz="4400" dirty="0" smtClean="0"/>
              <a:t>это количественное отражение и качественная характеристика средств и хозяйственных процессов для контроля и активного воздействия на их развитие.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1187450" y="115888"/>
            <a:ext cx="7200900" cy="612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Библиографический список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Основные источники: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1.	Гражданский Кодекс РФ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2.	Налоговый кодекс РФ;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3.	Трудовой кодекс РФ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4.	Федеральный закон «О бухгалтерском учете»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5.	Положения по бухгалтерскому учету (№№1 - 24)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6.	Бабаев Ю.А. Бухгалтерский  учет. – М.:    Проспект, 2013– 171с.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7.	</a:t>
            </a:r>
            <a:r>
              <a:rPr kumimoji="0" lang="ru-RU" altLang="ru-RU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Брыкова</a:t>
            </a: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 Н.В.  Основы        бухгалтерского       учета. – М.: Академия (</a:t>
            </a:r>
            <a:r>
              <a:rPr kumimoji="0" lang="ru-RU" altLang="ru-RU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Academia</a:t>
            </a: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), 2012 – 420с.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8.	Кондраков Н.П. Бухгалтерский (финансовый, управленческий) учет. </a:t>
            </a:r>
            <a:r>
              <a:rPr kumimoji="0" lang="ru-RU" altLang="ru-RU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М.:Проспект</a:t>
            </a: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 , 2013 – 831с.	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Дополнительные источники: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1.	</a:t>
            </a:r>
            <a:r>
              <a:rPr kumimoji="0" lang="ru-RU" altLang="ru-RU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Бурмистрова</a:t>
            </a: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 Л.М. Бухгалтерский учет.- М.: Форум, 2012. – 326с.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2.	</a:t>
            </a:r>
            <a:r>
              <a:rPr kumimoji="0" lang="ru-RU" altLang="ru-RU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Вещунова</a:t>
            </a: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 Н.Л. Бухгалтерский учет. – М.: Рид Групп, 2012. – 298 с.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3.	Куликова Л.И. Международные стандарты финансовой отчетности. – М.: Магистр, 2012.- 400с.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4.	Щербакова В.И. Теория бухгалтерского учета. – М.: Форум, 2013. – 244с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Интернет-ресурсы: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1.HTTP://WWW.AUP.RU/BOOKS/I013.HTM Бухгалтерский учет: конспект лекций/ Федосова Т.В. Таганрог: ТТИ ЮФУ, 2013.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2.Федосова Т.В. (Таганрог: ТТИ ЮФУ, 2013). Административно-управленческий портал </a:t>
            </a:r>
            <a:r>
              <a:rPr kumimoji="0" lang="ru-RU" altLang="ru-RU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AUP.Ruhttp</a:t>
            </a: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://www.aup.ru/books/m176/ Бухгалтерский учет: Учебное пособие</a:t>
            </a:r>
          </a:p>
        </p:txBody>
      </p:sp>
    </p:spTree>
    <p:extLst>
      <p:ext uri="{BB962C8B-B14F-4D97-AF65-F5344CB8AC3E}">
        <p14:creationId xmlns:p14="http://schemas.microsoft.com/office/powerpoint/2010/main" val="2826741811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858280" cy="185738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Учет выполняет функции наблюдения, измерения и регистрации отдельных фактов и явлений хозяйственной жизни.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14554"/>
            <a:ext cx="7829576" cy="4500594"/>
          </a:xfrm>
        </p:spPr>
        <p:txBody>
          <a:bodyPr>
            <a:normAutofit/>
          </a:bodyPr>
          <a:lstStyle/>
          <a:p>
            <a:r>
              <a:rPr lang="ru-RU" sz="4400" i="1" dirty="0" smtClean="0">
                <a:solidFill>
                  <a:srgbClr val="FF0000"/>
                </a:solidFill>
              </a:rPr>
              <a:t>Наблюдение</a:t>
            </a:r>
            <a:r>
              <a:rPr lang="ru-RU" sz="4400" i="1" dirty="0" smtClean="0"/>
              <a:t> </a:t>
            </a:r>
            <a:r>
              <a:rPr lang="ru-RU" sz="4400" dirty="0" smtClean="0"/>
              <a:t>производится за каждой операцией в процессе деятельности предприятия, то есть когда и кем она была </a:t>
            </a:r>
            <a:r>
              <a:rPr lang="ru-RU" sz="4400" dirty="0" err="1" smtClean="0"/>
              <a:t>выполне-на</a:t>
            </a:r>
            <a:r>
              <a:rPr lang="ru-RU" sz="4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357166"/>
            <a:ext cx="8143900" cy="6286544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solidFill>
                  <a:srgbClr val="FF0000"/>
                </a:solidFill>
              </a:rPr>
              <a:t>Измерение </a:t>
            </a:r>
            <a:r>
              <a:rPr lang="ru-RU" sz="4000" dirty="0" smtClean="0"/>
              <a:t>– это выражение каждой совершенной хозяйственной операции в количественном и стоимостном выражении.</a:t>
            </a:r>
          </a:p>
          <a:p>
            <a:r>
              <a:rPr lang="ru-RU" sz="4000" i="1" dirty="0" smtClean="0">
                <a:solidFill>
                  <a:srgbClr val="FF0000"/>
                </a:solidFill>
              </a:rPr>
              <a:t>Регистрация</a:t>
            </a:r>
            <a:r>
              <a:rPr lang="ru-RU" sz="4000" i="1" dirty="0" smtClean="0"/>
              <a:t> </a:t>
            </a:r>
            <a:r>
              <a:rPr lang="ru-RU" sz="4000" dirty="0" smtClean="0"/>
              <a:t>– это обязательное отражение хозяйственной операции в первичных документах, их дальнейший свод и обобщение.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572560" cy="17859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</a:rPr>
              <a:t>В учете применяются три вида учетных измерителей: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7200" dirty="0" smtClean="0"/>
              <a:t>натуральные;</a:t>
            </a:r>
          </a:p>
          <a:p>
            <a:r>
              <a:rPr lang="ru-RU" sz="7200" dirty="0" smtClean="0"/>
              <a:t>трудовые;</a:t>
            </a:r>
          </a:p>
          <a:p>
            <a:r>
              <a:rPr lang="ru-RU" sz="7200" dirty="0" smtClean="0"/>
              <a:t>денежные.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14290"/>
            <a:ext cx="9036496" cy="664371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Натуральные измерители</a:t>
            </a:r>
            <a:r>
              <a:rPr lang="ru-RU" sz="3600" i="1" dirty="0" smtClean="0">
                <a:solidFill>
                  <a:srgbClr val="0070C0"/>
                </a:solidFill>
              </a:rPr>
              <a:t> </a:t>
            </a:r>
            <a:r>
              <a:rPr lang="ru-RU" sz="3600" dirty="0" smtClean="0"/>
              <a:t>используются для измерения количества товаров, сырья, готовой продукции в натуре – в кг., метрах, литрах, штуках и т.д.</a:t>
            </a:r>
          </a:p>
          <a:p>
            <a:r>
              <a:rPr lang="ru-RU" sz="3600" b="1" i="1" dirty="0" smtClean="0">
                <a:solidFill>
                  <a:srgbClr val="002060"/>
                </a:solidFill>
              </a:rPr>
              <a:t>Трудовые измерители</a:t>
            </a:r>
            <a:r>
              <a:rPr lang="ru-RU" sz="3600" i="1" dirty="0" smtClean="0">
                <a:solidFill>
                  <a:srgbClr val="002060"/>
                </a:solidFill>
              </a:rPr>
              <a:t> </a:t>
            </a:r>
            <a:r>
              <a:rPr lang="ru-RU" sz="3600" dirty="0" smtClean="0"/>
              <a:t>используются для измерения количества затраченного труда и применяются для начисления заработной платы. Измеряются в рабочих днях, часах, минутах.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57166"/>
            <a:ext cx="8822214" cy="6116786"/>
          </a:xfrm>
        </p:spPr>
        <p:txBody>
          <a:bodyPr/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Денежный измеритель</a:t>
            </a:r>
            <a:r>
              <a:rPr lang="ru-RU" sz="3600" i="1" dirty="0" smtClean="0">
                <a:solidFill>
                  <a:srgbClr val="0070C0"/>
                </a:solidFill>
              </a:rPr>
              <a:t> </a:t>
            </a:r>
            <a:r>
              <a:rPr lang="ru-RU" sz="3600" dirty="0" smtClean="0"/>
              <a:t>– рубли и копейки. Он является обобщающим измерителем, так как и натуральный, и трудовой измеритель можно выразить в деньгах.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212976"/>
            <a:ext cx="4572000" cy="3068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2852"/>
            <a:ext cx="8748464" cy="67151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3600" dirty="0" smtClean="0"/>
              <a:t>В соответствии с действующим законодательством независимо от форм собственности и ведомственной подчиненности все организации ведут хозяйственный учет, который включает в себя статистический, оперативный и бухгалтерский виды учета.</a:t>
            </a:r>
          </a:p>
          <a:p>
            <a:pPr>
              <a:buNone/>
            </a:pPr>
            <a:r>
              <a:rPr lang="ru-RU" sz="3600" dirty="0" smtClean="0"/>
              <a:t>      Все виды учета тесно связаны между собой, каждый из них изучает одни и те же хозяйственные процессы, но с разных сторон.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60648"/>
            <a:ext cx="8572560" cy="4320480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Оперативный учет </a:t>
            </a:r>
            <a:r>
              <a:rPr lang="ru-RU" sz="2800" dirty="0" smtClean="0">
                <a:solidFill>
                  <a:schemeClr val="tx1"/>
                </a:solidFill>
              </a:rPr>
              <a:t>– это самый быстрый и простой вид учета. Характерной особенностью его является то, что от его показателей не требуется абсолютной точности, но вместе с тем эти показатели должны быть достаточно правильны. Данные оперативного учета могут передаваться в устной форме, по телефону, факсу, телеграфом и т.д.</a:t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365104"/>
            <a:ext cx="2736304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</TotalTime>
  <Words>733</Words>
  <Application>Microsoft Office PowerPoint</Application>
  <PresentationFormat>Экран (4:3)</PresentationFormat>
  <Paragraphs>74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Общая характеристика бухгалтерского учета</vt:lpstr>
      <vt:lpstr>Презентация PowerPoint</vt:lpstr>
      <vt:lpstr>Учет выполняет функции наблюдения, измерения и регистрации отдельных фактов и явлений хозяйственной жизни.</vt:lpstr>
      <vt:lpstr>Презентация PowerPoint</vt:lpstr>
      <vt:lpstr>В учете применяются три вида учетных измерителей: </vt:lpstr>
      <vt:lpstr>Презентация PowerPoint</vt:lpstr>
      <vt:lpstr>Презентация PowerPoint</vt:lpstr>
      <vt:lpstr>Презентация PowerPoint</vt:lpstr>
      <vt:lpstr>Оперативный учет – это самый быстрый и простой вид учета. Характерной особенностью его является то, что от его показателей не требуется абсолютной точности, но вместе с тем эти показатели должны быть достаточно правильны. Данные оперативного учета могут передаваться в устной форме, по телефону, факсу, телеграфом и т.д. </vt:lpstr>
      <vt:lpstr>    С помощью оперативного учета можно собрать сведения о важнейших показателях деятельности предприятия. Например: можно определить объем выпуска продукции, объем выполнения плана товарооборота, поступление денег на расчетный счет, объем отгрузки продукции и т.д.  </vt:lpstr>
      <vt:lpstr>Отличительными особенностями оперативного учета являются:</vt:lpstr>
      <vt:lpstr>Статистический учет – осуществляет массовое наблюдение за явлениями природы, состоянием общества и производства с целью выявления закономерностей их развития. </vt:lpstr>
      <vt:lpstr>Презентация PowerPoint</vt:lpstr>
      <vt:lpstr>Бухгалтерский учет – это формирование документированной систематизированной информации об объектах учета, в соответствии с требованиями закона, и составление на ее основе бухгалтерской (финансовой) отчетности. </vt:lpstr>
      <vt:lpstr>Презентация PowerPoint</vt:lpstr>
      <vt:lpstr>К бухгалтерскому учету предъявляются определенные требования: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 1. Общая характеристика бухгалтерского учета</dc:title>
  <dc:creator>Админ</dc:creator>
  <cp:lastModifiedBy>User</cp:lastModifiedBy>
  <cp:revision>13</cp:revision>
  <dcterms:created xsi:type="dcterms:W3CDTF">2010-07-23T09:55:36Z</dcterms:created>
  <dcterms:modified xsi:type="dcterms:W3CDTF">2015-08-31T09:41:58Z</dcterms:modified>
</cp:coreProperties>
</file>