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9B7C6-45B8-4964-8A5E-ECC9859A849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71E944-3FD9-4C70-88E1-0E8CDD81B9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заемные</a:t>
          </a:r>
          <a:endParaRPr lang="ru-RU" b="1" dirty="0">
            <a:solidFill>
              <a:schemeClr val="tx1"/>
            </a:solidFill>
          </a:endParaRPr>
        </a:p>
      </dgm:t>
    </dgm:pt>
    <dgm:pt modelId="{A28636CA-678D-44C7-A65C-09216759404A}" type="parTrans" cxnId="{11DC3BF1-0CD1-4C12-AE1F-05F5D4AB5B48}">
      <dgm:prSet/>
      <dgm:spPr/>
      <dgm:t>
        <a:bodyPr/>
        <a:lstStyle/>
        <a:p>
          <a:endParaRPr lang="ru-RU"/>
        </a:p>
      </dgm:t>
    </dgm:pt>
    <dgm:pt modelId="{7C44D20A-2938-4199-8690-F0AC6F023393}" type="sibTrans" cxnId="{11DC3BF1-0CD1-4C12-AE1F-05F5D4AB5B48}">
      <dgm:prSet/>
      <dgm:spPr/>
      <dgm:t>
        <a:bodyPr/>
        <a:lstStyle/>
        <a:p>
          <a:endParaRPr lang="ru-RU"/>
        </a:p>
      </dgm:t>
    </dgm:pt>
    <dgm:pt modelId="{13428A54-DA57-4E70-9C70-C1E264D4FEF6}">
      <dgm:prSet phldrT="[Текст]"/>
      <dgm:spPr/>
      <dgm:t>
        <a:bodyPr/>
        <a:lstStyle/>
        <a:p>
          <a:r>
            <a:rPr lang="ru-RU" b="1" dirty="0" smtClean="0"/>
            <a:t>Баланс</a:t>
          </a:r>
          <a:endParaRPr lang="ru-RU" b="1" dirty="0"/>
        </a:p>
      </dgm:t>
    </dgm:pt>
    <dgm:pt modelId="{09F11779-BD42-4FF3-8189-5E85C3B4CB66}" type="parTrans" cxnId="{8AB8F054-E906-475C-93C7-A79F271CF9E2}">
      <dgm:prSet/>
      <dgm:spPr/>
      <dgm:t>
        <a:bodyPr/>
        <a:lstStyle/>
        <a:p>
          <a:endParaRPr lang="ru-RU"/>
        </a:p>
      </dgm:t>
    </dgm:pt>
    <dgm:pt modelId="{39707C26-D752-4DD6-A680-95D43DB665A4}" type="sibTrans" cxnId="{8AB8F054-E906-475C-93C7-A79F271CF9E2}">
      <dgm:prSet/>
      <dgm:spPr/>
      <dgm:t>
        <a:bodyPr/>
        <a:lstStyle/>
        <a:p>
          <a:endParaRPr lang="ru-RU"/>
        </a:p>
      </dgm:t>
    </dgm:pt>
    <dgm:pt modelId="{F1ADAD05-1C5E-48CF-BDB9-9C16D874E57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собственные</a:t>
          </a:r>
          <a:endParaRPr lang="ru-RU" b="1" dirty="0">
            <a:solidFill>
              <a:schemeClr val="tx1"/>
            </a:solidFill>
          </a:endParaRPr>
        </a:p>
      </dgm:t>
    </dgm:pt>
    <dgm:pt modelId="{CC1D82FB-2746-43D3-87A5-D7446AEB83EA}" type="sibTrans" cxnId="{1EE869D7-6474-4D31-9FD5-9102241C2923}">
      <dgm:prSet/>
      <dgm:spPr/>
      <dgm:t>
        <a:bodyPr/>
        <a:lstStyle/>
        <a:p>
          <a:endParaRPr lang="ru-RU"/>
        </a:p>
      </dgm:t>
    </dgm:pt>
    <dgm:pt modelId="{B7D02F2B-4CB9-41B4-B624-68F37523FF10}" type="parTrans" cxnId="{1EE869D7-6474-4D31-9FD5-9102241C2923}">
      <dgm:prSet/>
      <dgm:spPr/>
      <dgm:t>
        <a:bodyPr/>
        <a:lstStyle/>
        <a:p>
          <a:endParaRPr lang="ru-RU"/>
        </a:p>
      </dgm:t>
    </dgm:pt>
    <dgm:pt modelId="{C5B8E779-5D14-407C-95F3-38184E67ED1C}" type="pres">
      <dgm:prSet presAssocID="{7029B7C6-45B8-4964-8A5E-ECC9859A849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7B64C7-6754-4161-BCC3-112EA5B0AB5A}" type="pres">
      <dgm:prSet presAssocID="{7029B7C6-45B8-4964-8A5E-ECC9859A8499}" presName="ellipse" presStyleLbl="trBgShp" presStyleIdx="0" presStyleCnt="1"/>
      <dgm:spPr/>
    </dgm:pt>
    <dgm:pt modelId="{F9BB252F-DF87-484A-B56A-A23F13DF6E07}" type="pres">
      <dgm:prSet presAssocID="{7029B7C6-45B8-4964-8A5E-ECC9859A8499}" presName="arrow1" presStyleLbl="fgShp" presStyleIdx="0" presStyleCnt="1" custLinFactNeighborX="-32493" custLinFactNeighborY="1961"/>
      <dgm:spPr/>
    </dgm:pt>
    <dgm:pt modelId="{7D04E65E-6F18-4866-9B9D-F5D74309220B}" type="pres">
      <dgm:prSet presAssocID="{7029B7C6-45B8-4964-8A5E-ECC9859A8499}" presName="rectangle" presStyleLbl="revTx" presStyleIdx="0" presStyleCnt="1" custLinFactNeighborX="-4249" custLinFactNeighborY="-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1EFF9-B957-4EFB-8A9F-15C9A92D8F48}" type="pres">
      <dgm:prSet presAssocID="{4C71E944-3FD9-4C70-88E1-0E8CDD81B920}" presName="item1" presStyleLbl="node1" presStyleIdx="0" presStyleCnt="2" custScaleX="156473" custLinFactNeighborX="-27454" custLinFactNeighborY="-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2BC63-3B6B-4B1B-A941-8C06B9E46A32}" type="pres">
      <dgm:prSet presAssocID="{13428A54-DA57-4E70-9C70-C1E264D4FEF6}" presName="item2" presStyleLbl="node1" presStyleIdx="1" presStyleCnt="2" custScaleX="240428" custLinFactNeighborX="47643" custLinFactNeighborY="-34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612FB-0EE7-4B62-B1F8-39DB3E2367AC}" type="pres">
      <dgm:prSet presAssocID="{7029B7C6-45B8-4964-8A5E-ECC9859A8499}" presName="funnel" presStyleLbl="trAlignAcc1" presStyleIdx="0" presStyleCnt="1" custLinFactNeighborX="-5323" custLinFactNeighborY="-550"/>
      <dgm:spPr/>
    </dgm:pt>
  </dgm:ptLst>
  <dgm:cxnLst>
    <dgm:cxn modelId="{1EE869D7-6474-4D31-9FD5-9102241C2923}" srcId="{7029B7C6-45B8-4964-8A5E-ECC9859A8499}" destId="{F1ADAD05-1C5E-48CF-BDB9-9C16D874E57B}" srcOrd="0" destOrd="0" parTransId="{B7D02F2B-4CB9-41B4-B624-68F37523FF10}" sibTransId="{CC1D82FB-2746-43D3-87A5-D7446AEB83EA}"/>
    <dgm:cxn modelId="{8AB8F054-E906-475C-93C7-A79F271CF9E2}" srcId="{7029B7C6-45B8-4964-8A5E-ECC9859A8499}" destId="{13428A54-DA57-4E70-9C70-C1E264D4FEF6}" srcOrd="2" destOrd="0" parTransId="{09F11779-BD42-4FF3-8189-5E85C3B4CB66}" sibTransId="{39707C26-D752-4DD6-A680-95D43DB665A4}"/>
    <dgm:cxn modelId="{E4B84E92-AED6-4D60-AA42-9F19B804A2E2}" type="presOf" srcId="{4C71E944-3FD9-4C70-88E1-0E8CDD81B920}" destId="{4231EFF9-B957-4EFB-8A9F-15C9A92D8F48}" srcOrd="0" destOrd="0" presId="urn:microsoft.com/office/officeart/2005/8/layout/funnel1"/>
    <dgm:cxn modelId="{11DC3BF1-0CD1-4C12-AE1F-05F5D4AB5B48}" srcId="{7029B7C6-45B8-4964-8A5E-ECC9859A8499}" destId="{4C71E944-3FD9-4C70-88E1-0E8CDD81B920}" srcOrd="1" destOrd="0" parTransId="{A28636CA-678D-44C7-A65C-09216759404A}" sibTransId="{7C44D20A-2938-4199-8690-F0AC6F023393}"/>
    <dgm:cxn modelId="{69BBC15C-088C-4596-B7F5-754641BD067A}" type="presOf" srcId="{7029B7C6-45B8-4964-8A5E-ECC9859A8499}" destId="{C5B8E779-5D14-407C-95F3-38184E67ED1C}" srcOrd="0" destOrd="0" presId="urn:microsoft.com/office/officeart/2005/8/layout/funnel1"/>
    <dgm:cxn modelId="{8E1CFB3C-0261-421A-ACEE-F258FC7FFB41}" type="presOf" srcId="{F1ADAD05-1C5E-48CF-BDB9-9C16D874E57B}" destId="{CC12BC63-3B6B-4B1B-A941-8C06B9E46A32}" srcOrd="0" destOrd="0" presId="urn:microsoft.com/office/officeart/2005/8/layout/funnel1"/>
    <dgm:cxn modelId="{C7352A24-4016-40B9-A7FF-C9BF935A83B9}" type="presOf" srcId="{13428A54-DA57-4E70-9C70-C1E264D4FEF6}" destId="{7D04E65E-6F18-4866-9B9D-F5D74309220B}" srcOrd="0" destOrd="0" presId="urn:microsoft.com/office/officeart/2005/8/layout/funnel1"/>
    <dgm:cxn modelId="{B4673168-B7B1-4670-ABCC-4041398456CD}" type="presParOf" srcId="{C5B8E779-5D14-407C-95F3-38184E67ED1C}" destId="{9D7B64C7-6754-4161-BCC3-112EA5B0AB5A}" srcOrd="0" destOrd="0" presId="urn:microsoft.com/office/officeart/2005/8/layout/funnel1"/>
    <dgm:cxn modelId="{73887927-6006-45E0-8B59-B8DACDAC1F88}" type="presParOf" srcId="{C5B8E779-5D14-407C-95F3-38184E67ED1C}" destId="{F9BB252F-DF87-484A-B56A-A23F13DF6E07}" srcOrd="1" destOrd="0" presId="urn:microsoft.com/office/officeart/2005/8/layout/funnel1"/>
    <dgm:cxn modelId="{1B343EE9-CAB4-4423-AB4F-1E25D4C5D22B}" type="presParOf" srcId="{C5B8E779-5D14-407C-95F3-38184E67ED1C}" destId="{7D04E65E-6F18-4866-9B9D-F5D74309220B}" srcOrd="2" destOrd="0" presId="urn:microsoft.com/office/officeart/2005/8/layout/funnel1"/>
    <dgm:cxn modelId="{4E855F2E-9E85-4CB3-BEA4-10F2C1CD7D2D}" type="presParOf" srcId="{C5B8E779-5D14-407C-95F3-38184E67ED1C}" destId="{4231EFF9-B957-4EFB-8A9F-15C9A92D8F48}" srcOrd="3" destOrd="0" presId="urn:microsoft.com/office/officeart/2005/8/layout/funnel1"/>
    <dgm:cxn modelId="{AF3F136C-711B-4F3E-AA95-E60967CF98EB}" type="presParOf" srcId="{C5B8E779-5D14-407C-95F3-38184E67ED1C}" destId="{CC12BC63-3B6B-4B1B-A941-8C06B9E46A32}" srcOrd="4" destOrd="0" presId="urn:microsoft.com/office/officeart/2005/8/layout/funnel1"/>
    <dgm:cxn modelId="{7D8C03BC-9641-4A1E-9F05-0151478A3B75}" type="presParOf" srcId="{C5B8E779-5D14-407C-95F3-38184E67ED1C}" destId="{61B612FB-0EE7-4B62-B1F8-39DB3E2367AC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B64C7-6754-4161-BCC3-112EA5B0AB5A}">
      <dsp:nvSpPr>
        <dsp:cNvPr id="0" name=""/>
        <dsp:cNvSpPr/>
      </dsp:nvSpPr>
      <dsp:spPr>
        <a:xfrm>
          <a:off x="2411809" y="187930"/>
          <a:ext cx="3729692" cy="129527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B252F-DF87-484A-B56A-A23F13DF6E07}">
      <dsp:nvSpPr>
        <dsp:cNvPr id="0" name=""/>
        <dsp:cNvSpPr/>
      </dsp:nvSpPr>
      <dsp:spPr>
        <a:xfrm>
          <a:off x="3686171" y="3368685"/>
          <a:ext cx="722808" cy="46259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4E65E-6F18-4866-9B9D-F5D74309220B}">
      <dsp:nvSpPr>
        <dsp:cNvPr id="0" name=""/>
        <dsp:cNvSpPr/>
      </dsp:nvSpPr>
      <dsp:spPr>
        <a:xfrm>
          <a:off x="2400279" y="3725875"/>
          <a:ext cx="3469481" cy="86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Баланс</a:t>
          </a:r>
          <a:endParaRPr lang="ru-RU" sz="3000" b="1" kern="1200" dirty="0"/>
        </a:p>
      </dsp:txBody>
      <dsp:txXfrm>
        <a:off x="2400279" y="3725875"/>
        <a:ext cx="3469481" cy="867370"/>
      </dsp:txXfrm>
    </dsp:sp>
    <dsp:sp modelId="{4231EFF9-B957-4EFB-8A9F-15C9A92D8F48}">
      <dsp:nvSpPr>
        <dsp:cNvPr id="0" name=""/>
        <dsp:cNvSpPr/>
      </dsp:nvSpPr>
      <dsp:spPr>
        <a:xfrm>
          <a:off x="3043234" y="1582732"/>
          <a:ext cx="2035800" cy="1301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заемные</a:t>
          </a:r>
          <a:endParaRPr lang="ru-RU" sz="2500" b="1" kern="1200" dirty="0">
            <a:solidFill>
              <a:schemeClr val="tx1"/>
            </a:solidFill>
          </a:endParaRPr>
        </a:p>
      </dsp:txBody>
      <dsp:txXfrm>
        <a:off x="3341370" y="1773267"/>
        <a:ext cx="1439528" cy="919985"/>
      </dsp:txXfrm>
    </dsp:sp>
    <dsp:sp modelId="{CC12BC63-3B6B-4B1B-A941-8C06B9E46A32}">
      <dsp:nvSpPr>
        <dsp:cNvPr id="0" name=""/>
        <dsp:cNvSpPr/>
      </dsp:nvSpPr>
      <dsp:spPr>
        <a:xfrm>
          <a:off x="2543159" y="153975"/>
          <a:ext cx="3128101" cy="1301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собственные</a:t>
          </a:r>
          <a:endParaRPr lang="ru-RU" sz="2500" b="1" kern="1200" dirty="0">
            <a:solidFill>
              <a:schemeClr val="tx1"/>
            </a:solidFill>
          </a:endParaRPr>
        </a:p>
      </dsp:txBody>
      <dsp:txXfrm>
        <a:off x="3001259" y="344510"/>
        <a:ext cx="2211901" cy="919985"/>
      </dsp:txXfrm>
    </dsp:sp>
    <dsp:sp modelId="{61B612FB-0EE7-4B62-B1F8-39DB3E2367AC}">
      <dsp:nvSpPr>
        <dsp:cNvPr id="0" name=""/>
        <dsp:cNvSpPr/>
      </dsp:nvSpPr>
      <dsp:spPr>
        <a:xfrm>
          <a:off x="2043113" y="11102"/>
          <a:ext cx="4047728" cy="323818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5DEFDF4-D127-4BDE-BE81-0ED63E4E653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C30998-D8A8-4287-96DE-4F702F94D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92696"/>
            <a:ext cx="8077200" cy="583264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400" dirty="0" smtClean="0">
                <a:solidFill>
                  <a:schemeClr val="tx1"/>
                </a:solidFill>
              </a:rPr>
              <a:t>Предмет</a:t>
            </a:r>
            <a:r>
              <a:rPr lang="ru-RU" sz="4400" dirty="0">
                <a:solidFill>
                  <a:schemeClr val="tx1"/>
                </a:solidFill>
              </a:rPr>
              <a:t>, объекты, метод  и принципы бухгалтерского учета 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Классификация </a:t>
            </a:r>
            <a:r>
              <a:rPr lang="ru-RU" sz="3200" dirty="0">
                <a:solidFill>
                  <a:schemeClr val="tx1"/>
                </a:solidFill>
              </a:rPr>
              <a:t>хозяйственных средств по источникам образования и целевому назначению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5400" dirty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3200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95288" y="188913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«</a:t>
            </a:r>
            <a:r>
              <a:rPr lang="ru-RU" altLang="ru-RU" sz="1800" dirty="0" err="1">
                <a:latin typeface="Century Schoolbook" pitchFamily="18" charset="0"/>
              </a:rPr>
              <a:t>Талицкий</a:t>
            </a:r>
            <a:r>
              <a:rPr lang="ru-RU" altLang="ru-RU" sz="1800" dirty="0"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dirty="0" err="1">
                <a:latin typeface="Century Schoolbook" pitchFamily="18" charset="0"/>
              </a:rPr>
              <a:t>им.Н.И.Кузнецова</a:t>
            </a:r>
            <a:r>
              <a:rPr lang="ru-RU" altLang="ru-RU" sz="1800" dirty="0">
                <a:latin typeface="Century Schoolbook" pitchFamily="18" charset="0"/>
              </a:rPr>
              <a:t>»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187624" y="5229200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Автор: 	</a:t>
            </a:r>
            <a:r>
              <a:rPr lang="ru-RU" altLang="ru-RU" sz="1800" dirty="0" err="1">
                <a:latin typeface="Arial" charset="0"/>
              </a:rPr>
              <a:t>Добышева</a:t>
            </a:r>
            <a:r>
              <a:rPr lang="ru-RU" altLang="ru-RU" sz="1800" dirty="0"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4346575" y="618648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/>
              <a:t>2015 год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/>
              <a:t>11. </a:t>
            </a:r>
            <a:r>
              <a:rPr lang="ru-RU" sz="36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Резервы</a:t>
            </a:r>
            <a:r>
              <a:rPr lang="ru-RU" sz="3600" b="1" dirty="0" smtClean="0"/>
              <a:t> – это образованные резервы по сомнительным долгам, резервы под снижение стоимости материальных ценностей, резервы под обесценение вложений в ценные бумаги. Резервы могут образовываться в соответствии с учредительными документами. Резервы, как правило, образовываются в начале нового финансового года, а в конце года – списываются.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16024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II</a:t>
            </a:r>
            <a:r>
              <a:rPr lang="ru-RU" u="sng" dirty="0" smtClean="0"/>
              <a:t>. Заемные средства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/>
              <a:t>1. </a:t>
            </a:r>
            <a:r>
              <a:rPr lang="ru-RU" sz="4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Долгосрочные обязательства </a:t>
            </a:r>
            <a:r>
              <a:rPr lang="ru-RU" sz="4400" b="1" dirty="0" smtClean="0"/>
              <a:t>– подлежат погашению в срок более 1 года: долгосрочные кредиты банков; долгосрочные векселя, выданные кредиторам, поставщикам под полученные ТМЦ; прочие долгосрочные займы.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357298"/>
            <a:ext cx="9358346" cy="5500701"/>
          </a:xfrm>
        </p:spPr>
        <p:txBody>
          <a:bodyPr>
            <a:noAutofit/>
          </a:bodyPr>
          <a:lstStyle/>
          <a:p>
            <a:r>
              <a:rPr lang="ru-RU" b="1" dirty="0" smtClean="0"/>
              <a:t>2</a:t>
            </a:r>
            <a:r>
              <a:rPr lang="ru-RU" sz="2800" b="1" dirty="0" smtClean="0"/>
              <a:t>. Краткосрочные обязательства – подлежат погашению в течение года: краткосрочные кредиты банков, краткосрочные займы, кредиторская задолженность поставщикам и подрядчикам, кредиторская задолженность работникам по заработной плате, кредиторская задолженность бюджету по налогам и другим платежам, доходы будущих периодов (доходы, полученные в данном отчетном периоде, но относящиеся к последующим, например, авансовые платежи), резервы предстоящих расходов.</a:t>
            </a:r>
            <a:endParaRPr lang="ru-RU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650"/>
            <a:ext cx="238125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altLang="ru-RU" kern="0" dirty="0"/>
              <a:t>Библиографический список</a:t>
            </a:r>
          </a:p>
          <a:p>
            <a:pPr>
              <a:defRPr/>
            </a:pPr>
            <a:r>
              <a:rPr lang="ru-RU" altLang="ru-RU" kern="0" dirty="0"/>
              <a:t>Основные источники:</a:t>
            </a:r>
          </a:p>
          <a:p>
            <a:pPr>
              <a:defRPr/>
            </a:pPr>
            <a:r>
              <a:rPr lang="ru-RU" altLang="ru-RU" kern="0" dirty="0"/>
              <a:t>1.	Гражданский Кодекс РФ </a:t>
            </a:r>
          </a:p>
          <a:p>
            <a:pPr>
              <a:defRPr/>
            </a:pPr>
            <a:r>
              <a:rPr lang="ru-RU" altLang="ru-RU" kern="0" dirty="0"/>
              <a:t>2.	Налоговый кодекс РФ;</a:t>
            </a:r>
          </a:p>
          <a:p>
            <a:pPr>
              <a:defRPr/>
            </a:pPr>
            <a:r>
              <a:rPr lang="ru-RU" altLang="ru-RU" kern="0" dirty="0"/>
              <a:t>3.	Трудовой кодекс РФ </a:t>
            </a:r>
          </a:p>
          <a:p>
            <a:pPr>
              <a:defRPr/>
            </a:pPr>
            <a:r>
              <a:rPr lang="ru-RU" altLang="ru-RU" kern="0" dirty="0"/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kern="0" dirty="0"/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kern="0" dirty="0"/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kern="0" dirty="0"/>
              <a:t>7.	</a:t>
            </a:r>
            <a:r>
              <a:rPr lang="ru-RU" altLang="ru-RU" kern="0" dirty="0" err="1"/>
              <a:t>Брыкова</a:t>
            </a:r>
            <a:r>
              <a:rPr lang="ru-RU" altLang="ru-RU" kern="0" dirty="0"/>
              <a:t> Н.В.  Основы        бухгалтерского       учета. – М.: Академия (</a:t>
            </a:r>
            <a:r>
              <a:rPr lang="ru-RU" altLang="ru-RU" kern="0" dirty="0" err="1"/>
              <a:t>Academia</a:t>
            </a:r>
            <a:r>
              <a:rPr lang="ru-RU" altLang="ru-RU" kern="0" dirty="0"/>
              <a:t>), 2012 – 420с.</a:t>
            </a:r>
          </a:p>
          <a:p>
            <a:pPr>
              <a:defRPr/>
            </a:pPr>
            <a:r>
              <a:rPr lang="ru-RU" altLang="ru-RU" kern="0" dirty="0"/>
              <a:t>8.	Кондраков Н.П. Бухгалтерский (финансовый, управленческий) учет. </a:t>
            </a:r>
            <a:r>
              <a:rPr lang="ru-RU" altLang="ru-RU" kern="0" dirty="0" err="1"/>
              <a:t>М.:Проспект</a:t>
            </a:r>
            <a:r>
              <a:rPr lang="ru-RU" altLang="ru-RU" kern="0" dirty="0"/>
              <a:t> , 2013 – 831с.	</a:t>
            </a:r>
          </a:p>
          <a:p>
            <a:pPr>
              <a:defRPr/>
            </a:pPr>
            <a:endParaRPr lang="ru-RU" altLang="ru-RU" kern="0" dirty="0"/>
          </a:p>
          <a:p>
            <a:pPr>
              <a:defRPr/>
            </a:pPr>
            <a:r>
              <a:rPr lang="ru-RU" altLang="ru-RU" kern="0" dirty="0"/>
              <a:t>Дополнительные источники: </a:t>
            </a:r>
          </a:p>
          <a:p>
            <a:pPr>
              <a:defRPr/>
            </a:pPr>
            <a:endParaRPr lang="ru-RU" altLang="ru-RU" kern="0" dirty="0"/>
          </a:p>
          <a:p>
            <a:pPr>
              <a:defRPr/>
            </a:pPr>
            <a:r>
              <a:rPr lang="ru-RU" altLang="ru-RU" kern="0" dirty="0"/>
              <a:t>1.	</a:t>
            </a:r>
            <a:r>
              <a:rPr lang="ru-RU" altLang="ru-RU" kern="0" dirty="0" err="1"/>
              <a:t>Бурмистрова</a:t>
            </a:r>
            <a:r>
              <a:rPr lang="ru-RU" altLang="ru-RU" kern="0" dirty="0"/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kern="0" dirty="0"/>
              <a:t>2.	</a:t>
            </a:r>
            <a:r>
              <a:rPr lang="ru-RU" altLang="ru-RU" kern="0" dirty="0" err="1"/>
              <a:t>Вещунова</a:t>
            </a:r>
            <a:r>
              <a:rPr lang="ru-RU" altLang="ru-RU" kern="0" dirty="0"/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kern="0" dirty="0"/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kern="0" dirty="0"/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kern="0" dirty="0"/>
          </a:p>
          <a:p>
            <a:pPr>
              <a:defRPr/>
            </a:pPr>
            <a:endParaRPr lang="ru-RU" altLang="ru-RU" kern="0" dirty="0"/>
          </a:p>
          <a:p>
            <a:pPr>
              <a:defRPr/>
            </a:pPr>
            <a:r>
              <a:rPr lang="ru-RU" altLang="ru-RU" kern="0" dirty="0"/>
              <a:t>Интернет-ресурсы: </a:t>
            </a:r>
          </a:p>
          <a:p>
            <a:pPr>
              <a:defRPr/>
            </a:pPr>
            <a:endParaRPr lang="ru-RU" altLang="ru-RU" kern="0" dirty="0"/>
          </a:p>
          <a:p>
            <a:pPr>
              <a:defRPr/>
            </a:pPr>
            <a:r>
              <a:rPr lang="ru-RU" altLang="ru-RU" kern="0" dirty="0"/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kern="0" dirty="0"/>
              <a:t>2.Федосова Т.В. (Таганрог: ТТИ ЮФУ, 2013). Административно-управленческий портал </a:t>
            </a:r>
            <a:r>
              <a:rPr lang="ru-RU" altLang="ru-RU" kern="0" dirty="0" err="1"/>
              <a:t>AUP.Ruhttp</a:t>
            </a:r>
            <a:r>
              <a:rPr lang="ru-RU" altLang="ru-RU" kern="0" dirty="0"/>
              <a:t>://www.aup.ru/books/m176/ Бухгалтерский учет: Учебное пособие</a:t>
            </a:r>
          </a:p>
        </p:txBody>
      </p:sp>
    </p:spTree>
    <p:extLst>
      <p:ext uri="{BB962C8B-B14F-4D97-AF65-F5344CB8AC3E}">
        <p14:creationId xmlns:p14="http://schemas.microsoft.com/office/powerpoint/2010/main" val="51273828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5400" b="1" dirty="0" smtClean="0"/>
              <a:t>Способ образования того или иного средства называется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источником  образования хозяйственных   средств</a:t>
            </a:r>
            <a:endParaRPr lang="ru-RU" sz="5400" b="1" dirty="0"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4081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 источникам образования и целевому назначению хозяйственные средства предприятия подразделяются на: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333053"/>
              </p:ext>
            </p:extLst>
          </p:nvPr>
        </p:nvGraphicFramePr>
        <p:xfrm>
          <a:off x="899592" y="1349767"/>
          <a:ext cx="7747794" cy="5332165"/>
        </p:xfrm>
        <a:graphic>
          <a:graphicData uri="http://schemas.openxmlformats.org/drawingml/2006/table">
            <a:tbl>
              <a:tblPr/>
              <a:tblGrid>
                <a:gridCol w="6498726"/>
                <a:gridCol w="1249068"/>
              </a:tblGrid>
              <a:tr h="351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Наименование источников образования имущества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Сумма</a:t>
                      </a:r>
                    </a:p>
                  </a:txBody>
                  <a:tcPr marL="58639" marR="58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Собственные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источники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 Уставной капитал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Добавочный капитал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Резервный капитал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 Прибыль (убыток):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4.1. Нераспределенная прибыль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4859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4.2. Непокрытый убыток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4859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4.3. Прибыль отчетного года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4.4. Убыток отчетного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 Целевое финансирование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6. Резервы предстоящих расходов</a:t>
                      </a: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Итого по разделу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Привлеченные (заемные) источники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8. Долгосрочные кредиты и займы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9. Краткосрочные кредиты и займы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10. Расчеты с кредиторами: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10.1. Расчеты с поставщиками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10.2. Расчеты с бюджетом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10.3. Расчеты с персоналом по оплате труда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10.4. Расчеты по социальному страхованию и обеспечению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10.5. Расчеты с прочими кредиторами  </a:t>
                      </a: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Итого по разделу 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 источников средств</a:t>
                      </a: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8639" marR="5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Источники образования имущества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</a:t>
            </a:r>
            <a:r>
              <a:rPr lang="ru-RU" u="sng" dirty="0" smtClean="0"/>
              <a:t>. Собственные средства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3"/>
            <a:ext cx="8929718" cy="5143536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1. </a:t>
            </a:r>
            <a:r>
              <a:rPr lang="ru-RU" sz="40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Уставный капитал</a:t>
            </a:r>
            <a:r>
              <a:rPr lang="ru-RU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b="1" dirty="0" smtClean="0"/>
              <a:t>– образуется при формировании предприятия за счет вкладов инвесторов.</a:t>
            </a:r>
          </a:p>
          <a:p>
            <a:r>
              <a:rPr lang="ru-RU" sz="4000" b="1" i="1" dirty="0" smtClean="0"/>
              <a:t>2. </a:t>
            </a:r>
            <a:r>
              <a:rPr lang="ru-RU" sz="40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Добавочные капитал</a:t>
            </a:r>
            <a:r>
              <a:rPr lang="ru-RU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b="1" dirty="0" smtClean="0"/>
              <a:t>– образуется в результате переоценки основных средств как сумма прироста их стоимости.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r>
              <a:rPr lang="ru-RU" sz="4400" b="1" i="1" dirty="0" smtClean="0"/>
              <a:t>3. </a:t>
            </a:r>
            <a:r>
              <a:rPr lang="ru-RU" sz="44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Резервный капитал</a:t>
            </a:r>
            <a:r>
              <a:rPr lang="ru-RU" sz="4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400" b="1" dirty="0" smtClean="0"/>
              <a:t>– создается за счет отчислений от прибыли и предназначен для покрытия убытков предприятия.</a:t>
            </a:r>
          </a:p>
          <a:p>
            <a:r>
              <a:rPr lang="ru-RU" sz="4400" b="1" i="1" dirty="0" smtClean="0"/>
              <a:t>4. </a:t>
            </a:r>
            <a:r>
              <a:rPr lang="ru-RU" sz="44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Паевой фонд</a:t>
            </a:r>
            <a:r>
              <a:rPr lang="ru-RU" sz="4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400" b="1" dirty="0" smtClean="0"/>
              <a:t>– образуется в системе потребительской кооперации за счет паевых взносов пайщиков.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01208"/>
            <a:ext cx="157773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5. </a:t>
            </a:r>
            <a:r>
              <a:rPr lang="ru-RU" sz="40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Специальные фонды</a:t>
            </a:r>
            <a:r>
              <a:rPr lang="ru-RU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b="1" dirty="0" smtClean="0"/>
              <a:t>– создаются для различных целей за счет отчислений от прибыли в размерах, предусмотренных учредительными документами.</a:t>
            </a:r>
          </a:p>
          <a:p>
            <a:r>
              <a:rPr lang="ru-RU" sz="4000" b="1" i="1" dirty="0" smtClean="0"/>
              <a:t>6. </a:t>
            </a:r>
            <a:r>
              <a:rPr lang="ru-RU" sz="40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Амортизация</a:t>
            </a:r>
            <a:r>
              <a:rPr lang="ru-RU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b="1" dirty="0" smtClean="0"/>
              <a:t>– это ежемесячно начисляемые суммы износа основных средств.</a:t>
            </a:r>
            <a:endParaRPr lang="ru-RU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7. </a:t>
            </a:r>
            <a:r>
              <a:rPr lang="ru-RU" sz="48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Прибыль</a:t>
            </a:r>
            <a:r>
              <a:rPr lang="ru-RU" sz="4800" b="1" dirty="0" smtClean="0"/>
              <a:t> – это разница между доходами и расходами организации.</a:t>
            </a:r>
          </a:p>
          <a:p>
            <a:r>
              <a:rPr lang="ru-RU" sz="4800" b="1" i="1" dirty="0" smtClean="0"/>
              <a:t>8. </a:t>
            </a:r>
            <a:r>
              <a:rPr lang="ru-RU" sz="48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Торговая наценка</a:t>
            </a:r>
            <a:r>
              <a:rPr lang="ru-RU" sz="48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800" b="1" dirty="0" smtClean="0"/>
              <a:t>– это сумма, которая включается в продажную стоимость товара.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4814267" cy="14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1"/>
          </a:xfrm>
        </p:spPr>
        <p:txBody>
          <a:bodyPr>
            <a:normAutofit fontScale="92500"/>
          </a:bodyPr>
          <a:lstStyle/>
          <a:p>
            <a:r>
              <a:rPr lang="ru-RU" sz="3600" b="1" i="1" dirty="0" smtClean="0"/>
              <a:t>9. </a:t>
            </a:r>
            <a:r>
              <a:rPr lang="ru-RU" sz="36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Целевое финансирование</a:t>
            </a:r>
            <a:r>
              <a:rPr lang="ru-RU" sz="3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b="1" dirty="0" smtClean="0"/>
              <a:t>– это средства, поступившие от других организаций и лиц, а также средства, поступившие из бюджета, предназначенные на строго определенные цели.</a:t>
            </a:r>
          </a:p>
          <a:p>
            <a:r>
              <a:rPr lang="ru-RU" sz="3600" b="1" i="1" dirty="0" smtClean="0"/>
              <a:t>10. </a:t>
            </a:r>
            <a:r>
              <a:rPr lang="ru-RU" sz="36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Собственные акции</a:t>
            </a:r>
            <a:r>
              <a:rPr lang="ru-RU" sz="3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b="1" dirty="0" smtClean="0"/>
              <a:t>– это акции (доли), выкупленные АО у акционеров, для их последующей перепродажи другим участникам или для аннулирования.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7553"/>
            <a:ext cx="4031729" cy="130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</TotalTime>
  <Words>478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 Предмет, объекты, метод  и принципы бухгалтерского учета  Классификация хозяйственных средств по источникам образования и целевому назначению   </vt:lpstr>
      <vt:lpstr>Презентация PowerPoint</vt:lpstr>
      <vt:lpstr>По источникам образования и целевому назначению хозяйственные средства предприятия подразделяются на:</vt:lpstr>
      <vt:lpstr>Источники образования имущества</vt:lpstr>
      <vt:lpstr>I. Собственные средства: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II. Заемные средства: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2.3. Классификация хозяйственных средств по источникам  образования и целевому назначению</dc:title>
  <dc:creator>DNA7 X64</dc:creator>
  <cp:lastModifiedBy>User</cp:lastModifiedBy>
  <cp:revision>11</cp:revision>
  <dcterms:created xsi:type="dcterms:W3CDTF">2010-07-24T16:57:20Z</dcterms:created>
  <dcterms:modified xsi:type="dcterms:W3CDTF">2015-08-31T13:59:30Z</dcterms:modified>
</cp:coreProperties>
</file>