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01.09.2015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ru.wikipedia.org/wiki/%D0%A0%D0%BE%D1%81%D1%81%D0%B8%D1%8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3717032"/>
          </a:xfrm>
        </p:spPr>
        <p:style>
          <a:lnRef idx="1">
            <a:schemeClr val="accent3"/>
          </a:lnRef>
          <a:fillRef idx="3">
            <a:schemeClr val="accent3"/>
          </a:fillRef>
          <a:effectRef idx="2">
            <a:schemeClr val="accent3"/>
          </a:effectRef>
          <a:fontRef idx="minor">
            <a:schemeClr val="lt1"/>
          </a:fontRef>
        </p:style>
        <p:txBody>
          <a:bodyPr>
            <a:normAutofit/>
          </a:bodyPr>
          <a:lstStyle/>
          <a:p>
            <a:r>
              <a:rPr lang="ru-RU" b="1" dirty="0" smtClean="0">
                <a:solidFill>
                  <a:schemeClr val="tx1"/>
                </a:solidFill>
              </a:rPr>
              <a:t>Нормативное </a:t>
            </a:r>
            <a:r>
              <a:rPr lang="ru-RU" b="1" dirty="0">
                <a:solidFill>
                  <a:schemeClr val="tx1"/>
                </a:solidFill>
              </a:rPr>
              <a:t>регулирование бухгалтерского </a:t>
            </a:r>
            <a:r>
              <a:rPr lang="ru-RU" b="1" dirty="0" smtClean="0">
                <a:solidFill>
                  <a:schemeClr val="tx1"/>
                </a:solidFill>
              </a:rPr>
              <a:t>учета</a:t>
            </a:r>
            <a:endParaRPr lang="ru-RU"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952" y="3501008"/>
            <a:ext cx="4896543"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a:spLocks noChangeArrowheads="1"/>
          </p:cNvSpPr>
          <p:nvPr/>
        </p:nvSpPr>
        <p:spPr bwMode="auto">
          <a:xfrm>
            <a:off x="395288" y="188913"/>
            <a:ext cx="8443912"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algn="ctr" eaLnBrk="1" hangingPunct="1">
              <a:spcBef>
                <a:spcPct val="0"/>
              </a:spcBef>
              <a:buFontTx/>
              <a:buNone/>
            </a:pPr>
            <a:r>
              <a:rPr lang="ru-RU" altLang="ru-RU" sz="1800" dirty="0">
                <a:latin typeface="Century Schoolbook" pitchFamily="18" charset="0"/>
              </a:rPr>
              <a:t>Государственное бюджетное профессиональное образовательное </a:t>
            </a:r>
          </a:p>
          <a:p>
            <a:pPr algn="ctr" eaLnBrk="1" hangingPunct="1">
              <a:spcBef>
                <a:spcPct val="0"/>
              </a:spcBef>
              <a:buFontTx/>
              <a:buNone/>
            </a:pPr>
            <a:r>
              <a:rPr lang="ru-RU" altLang="ru-RU" sz="1800" dirty="0">
                <a:latin typeface="Century Schoolbook" pitchFamily="18" charset="0"/>
              </a:rPr>
              <a:t>учреждение Свердловской области </a:t>
            </a:r>
          </a:p>
          <a:p>
            <a:pPr algn="ctr" eaLnBrk="1" hangingPunct="1">
              <a:spcBef>
                <a:spcPct val="0"/>
              </a:spcBef>
              <a:buFontTx/>
              <a:buNone/>
            </a:pPr>
            <a:r>
              <a:rPr lang="ru-RU" altLang="ru-RU" sz="1800" dirty="0">
                <a:latin typeface="Century Schoolbook" pitchFamily="18" charset="0"/>
              </a:rPr>
              <a:t>«</a:t>
            </a:r>
            <a:r>
              <a:rPr lang="ru-RU" altLang="ru-RU" sz="1800" dirty="0" err="1">
                <a:latin typeface="Century Schoolbook" pitchFamily="18" charset="0"/>
              </a:rPr>
              <a:t>Талицкий</a:t>
            </a:r>
            <a:r>
              <a:rPr lang="ru-RU" altLang="ru-RU" sz="1800" dirty="0">
                <a:latin typeface="Century Schoolbook" pitchFamily="18" charset="0"/>
              </a:rPr>
              <a:t> лесотехнический колледж </a:t>
            </a:r>
            <a:r>
              <a:rPr lang="ru-RU" altLang="ru-RU" sz="1800" dirty="0" err="1">
                <a:latin typeface="Century Schoolbook" pitchFamily="18" charset="0"/>
              </a:rPr>
              <a:t>им.Н.И.Кузнецова</a:t>
            </a:r>
            <a:r>
              <a:rPr lang="ru-RU" altLang="ru-RU" sz="1800" dirty="0">
                <a:latin typeface="Century Schoolbook" pitchFamily="18" charset="0"/>
              </a:rPr>
              <a:t>»</a:t>
            </a:r>
          </a:p>
        </p:txBody>
      </p:sp>
      <p:sp>
        <p:nvSpPr>
          <p:cNvPr id="5" name="Прямоугольник 4"/>
          <p:cNvSpPr>
            <a:spLocks noChangeArrowheads="1"/>
          </p:cNvSpPr>
          <p:nvPr/>
        </p:nvSpPr>
        <p:spPr bwMode="auto">
          <a:xfrm>
            <a:off x="1187624" y="2924944"/>
            <a:ext cx="7315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r>
              <a:rPr lang="ru-RU" altLang="ru-RU" sz="1800" dirty="0">
                <a:latin typeface="Arial" charset="0"/>
              </a:rPr>
              <a:t>Автор: 	</a:t>
            </a:r>
            <a:r>
              <a:rPr lang="ru-RU" altLang="ru-RU" sz="1800" dirty="0" err="1">
                <a:latin typeface="Arial" charset="0"/>
              </a:rPr>
              <a:t>Добышева</a:t>
            </a:r>
            <a:r>
              <a:rPr lang="ru-RU" altLang="ru-RU" sz="1800" dirty="0">
                <a:latin typeface="Arial" charset="0"/>
              </a:rPr>
              <a:t> Оксана Владимировна, преподаватель </a:t>
            </a:r>
          </a:p>
        </p:txBody>
      </p:sp>
      <p:sp>
        <p:nvSpPr>
          <p:cNvPr id="6" name="Прямоугольник 1"/>
          <p:cNvSpPr>
            <a:spLocks noChangeArrowheads="1"/>
          </p:cNvSpPr>
          <p:nvPr/>
        </p:nvSpPr>
        <p:spPr bwMode="auto">
          <a:xfrm>
            <a:off x="4346575" y="6186488"/>
            <a:ext cx="901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auto" hangingPunct="1">
              <a:spcBef>
                <a:spcPts val="0"/>
              </a:spcBef>
              <a:spcAft>
                <a:spcPts val="0"/>
              </a:spcAft>
              <a:defRPr/>
            </a:pPr>
            <a:r>
              <a:rPr lang="ru-RU" altLang="ru-RU" sz="1400" kern="0" dirty="0" smtClean="0"/>
              <a:t>2015 год</a:t>
            </a:r>
          </a:p>
        </p:txBody>
      </p:sp>
    </p:spTree>
    <p:extLst>
      <p:ext uri="{BB962C8B-B14F-4D97-AF65-F5344CB8AC3E}">
        <p14:creationId xmlns:p14="http://schemas.microsoft.com/office/powerpoint/2010/main" val="3922639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b="1" dirty="0"/>
              <a:t>Российские стандарты бухгалтерского учета (ПБУ).</a:t>
            </a:r>
            <a:endParaRPr lang="ru-RU" dirty="0"/>
          </a:p>
        </p:txBody>
      </p:sp>
      <p:sp>
        <p:nvSpPr>
          <p:cNvPr id="3" name="Объект 2"/>
          <p:cNvSpPr>
            <a:spLocks noGrp="1"/>
          </p:cNvSpPr>
          <p:nvPr>
            <p:ph idx="1"/>
          </p:nvPr>
        </p:nvSpPr>
        <p:spPr>
          <a:xfrm>
            <a:off x="457200" y="1600200"/>
            <a:ext cx="8229600" cy="5069160"/>
          </a:xfrm>
        </p:spPr>
        <p:txBody>
          <a:bodyPr>
            <a:noAutofit/>
          </a:bodyPr>
          <a:lstStyle/>
          <a:p>
            <a:pPr marL="0" indent="0">
              <a:buNone/>
            </a:pPr>
            <a:r>
              <a:rPr lang="ru-RU" sz="2400" dirty="0">
                <a:solidFill>
                  <a:srgbClr val="FF0000"/>
                </a:solidFill>
                <a:latin typeface="Times New Roman" pitchFamily="18" charset="0"/>
                <a:cs typeface="Times New Roman" pitchFamily="18" charset="0"/>
              </a:rPr>
              <a:t>Положение (стандарт) по бухгалтерскому учету (ПБУ) </a:t>
            </a:r>
            <a:r>
              <a:rPr lang="ru-RU" sz="2400" dirty="0">
                <a:latin typeface="Times New Roman" pitchFamily="18" charset="0"/>
                <a:cs typeface="Times New Roman" pitchFamily="18" charset="0"/>
              </a:rPr>
              <a:t>– нормативный документ, относящийся к федеральному уровню системы нормативного регулирования бухгалтерского учета. </a:t>
            </a:r>
          </a:p>
          <a:p>
            <a:pPr marL="0" indent="0">
              <a:buNone/>
            </a:pPr>
            <a:r>
              <a:rPr lang="ru-RU" sz="2400" dirty="0">
                <a:latin typeface="Times New Roman" pitchFamily="18" charset="0"/>
                <a:cs typeface="Times New Roman" pitchFamily="18" charset="0"/>
              </a:rPr>
              <a:t>Положения обобщают принципы и базовые правила ведения бухгалтерского учета, содержат основные понятия, относящиеся к отдельным участкам учета, возможные бухгалтерские приемы, а также требования к раскрытию информации в бухгалтерской отчетности.</a:t>
            </a:r>
          </a:p>
          <a:p>
            <a:pPr marL="0" indent="0">
              <a:buNone/>
            </a:pPr>
            <a:r>
              <a:rPr lang="ru-RU" sz="2400" dirty="0" err="1">
                <a:latin typeface="Times New Roman" pitchFamily="18" charset="0"/>
                <a:cs typeface="Times New Roman" pitchFamily="18" charset="0"/>
              </a:rPr>
              <a:t>Роcсийские</a:t>
            </a:r>
            <a:r>
              <a:rPr lang="ru-RU" sz="2400" dirty="0">
                <a:latin typeface="Times New Roman" pitchFamily="18" charset="0"/>
                <a:cs typeface="Times New Roman" pitchFamily="18" charset="0"/>
              </a:rPr>
              <a:t> стандарты бухгалтерского учёта обязательны к применению на территории </a:t>
            </a:r>
            <a:r>
              <a:rPr lang="ru-RU" sz="2400" u="sng" dirty="0">
                <a:latin typeface="Times New Roman" pitchFamily="18" charset="0"/>
                <a:cs typeface="Times New Roman" pitchFamily="18" charset="0"/>
                <a:hlinkClick r:id="rId2" tooltip="Россия"/>
              </a:rPr>
              <a:t>Российской Федерации</a:t>
            </a:r>
            <a:r>
              <a:rPr lang="ru-RU" sz="2400" dirty="0">
                <a:latin typeface="Times New Roman" pitchFamily="18" charset="0"/>
                <a:cs typeface="Times New Roman" pitchFamily="18" charset="0"/>
              </a:rPr>
              <a:t>, и распространяются на небанковские коммерческие организации.</a:t>
            </a:r>
          </a:p>
        </p:txBody>
      </p:sp>
    </p:spTree>
    <p:extLst>
      <p:ext uri="{BB962C8B-B14F-4D97-AF65-F5344CB8AC3E}">
        <p14:creationId xmlns:p14="http://schemas.microsoft.com/office/powerpoint/2010/main" val="288703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8" y="0"/>
            <a:ext cx="9144000" cy="548680"/>
          </a:xfrm>
        </p:spPr>
        <p:style>
          <a:lnRef idx="0">
            <a:schemeClr val="accent3"/>
          </a:lnRef>
          <a:fillRef idx="3">
            <a:schemeClr val="accent3"/>
          </a:fillRef>
          <a:effectRef idx="3">
            <a:schemeClr val="accent3"/>
          </a:effectRef>
          <a:fontRef idx="minor">
            <a:schemeClr val="lt1"/>
          </a:fontRef>
        </p:style>
        <p:txBody>
          <a:bodyPr>
            <a:normAutofit/>
          </a:bodyPr>
          <a:lstStyle/>
          <a:p>
            <a:r>
              <a:rPr lang="ru-RU" sz="2800" dirty="0"/>
              <a:t>Перечень действующих ПБУ:</a:t>
            </a:r>
          </a:p>
        </p:txBody>
      </p:sp>
      <p:sp>
        <p:nvSpPr>
          <p:cNvPr id="3" name="Объект 2"/>
          <p:cNvSpPr>
            <a:spLocks noGrp="1"/>
          </p:cNvSpPr>
          <p:nvPr>
            <p:ph idx="1"/>
          </p:nvPr>
        </p:nvSpPr>
        <p:spPr>
          <a:xfrm>
            <a:off x="179512" y="620688"/>
            <a:ext cx="8856984" cy="6237312"/>
          </a:xfrm>
        </p:spPr>
        <p:txBody>
          <a:bodyPr>
            <a:normAutofit fontScale="47500" lnSpcReduction="20000"/>
          </a:bodyPr>
          <a:lstStyle/>
          <a:p>
            <a:pPr lvl="0"/>
            <a:r>
              <a:rPr lang="ru-RU" sz="3400" dirty="0"/>
              <a:t>ПБУ 1/2008 «Учётная политика организации»</a:t>
            </a:r>
          </a:p>
          <a:p>
            <a:pPr lvl="0"/>
            <a:r>
              <a:rPr lang="ru-RU" sz="3400" dirty="0"/>
              <a:t>ПБУ 2/2008 «Учет договоров строительного подряда»</a:t>
            </a:r>
          </a:p>
          <a:p>
            <a:pPr lvl="0"/>
            <a:r>
              <a:rPr lang="ru-RU" sz="3400" dirty="0"/>
              <a:t>ПБУ 3/2006 «Учёт активов и обязательств, стоимость которых выражена в иностранной валюте»</a:t>
            </a:r>
          </a:p>
          <a:p>
            <a:pPr lvl="0"/>
            <a:r>
              <a:rPr lang="ru-RU" sz="3400" dirty="0"/>
              <a:t>ПБУ 4/99 «Бухгалтерская отчётность организации»</a:t>
            </a:r>
          </a:p>
          <a:p>
            <a:pPr lvl="0"/>
            <a:r>
              <a:rPr lang="ru-RU" sz="3400" dirty="0"/>
              <a:t>ПБУ 5/01 «Учёт материально-производственных запасов»</a:t>
            </a:r>
          </a:p>
          <a:p>
            <a:pPr lvl="0"/>
            <a:r>
              <a:rPr lang="ru-RU" sz="3400" dirty="0"/>
              <a:t>ПБУ 6/01 «Учёт основных средств»</a:t>
            </a:r>
          </a:p>
          <a:p>
            <a:pPr lvl="0"/>
            <a:r>
              <a:rPr lang="ru-RU" sz="3400" dirty="0"/>
              <a:t>ПБУ 7/98 «События после отчётной даты»</a:t>
            </a:r>
          </a:p>
          <a:p>
            <a:pPr lvl="0"/>
            <a:r>
              <a:rPr lang="ru-RU" sz="3400" dirty="0"/>
              <a:t>ПБУ 8/2010 «Оценочные обязательства, условные обязательства и условные активы»</a:t>
            </a:r>
          </a:p>
          <a:p>
            <a:pPr lvl="0"/>
            <a:r>
              <a:rPr lang="ru-RU" sz="3400" dirty="0"/>
              <a:t>ПБУ 9/99 «Доходы организации»</a:t>
            </a:r>
          </a:p>
          <a:p>
            <a:pPr lvl="0"/>
            <a:r>
              <a:rPr lang="ru-RU" sz="3400" dirty="0"/>
              <a:t>ПБУ 10/99 «Расходы организации»</a:t>
            </a:r>
          </a:p>
          <a:p>
            <a:pPr lvl="0"/>
            <a:r>
              <a:rPr lang="ru-RU" sz="3400" dirty="0"/>
              <a:t>ПБУ 11/2008 «Информация о связанных сторонах»</a:t>
            </a:r>
          </a:p>
          <a:p>
            <a:pPr lvl="0"/>
            <a:r>
              <a:rPr lang="ru-RU" sz="3400" dirty="0"/>
              <a:t>ПБУ 12/2010 «Информация по сегментам»</a:t>
            </a:r>
          </a:p>
          <a:p>
            <a:pPr lvl="0"/>
            <a:r>
              <a:rPr lang="ru-RU" sz="3400" dirty="0"/>
              <a:t>ПБУ 13/2000 «Учёт государственной помощи»</a:t>
            </a:r>
          </a:p>
          <a:p>
            <a:pPr lvl="0"/>
            <a:r>
              <a:rPr lang="ru-RU" sz="3400" dirty="0"/>
              <a:t>ПБУ 14/2007 «Учёт нематериальных активов»</a:t>
            </a:r>
          </a:p>
          <a:p>
            <a:pPr lvl="0"/>
            <a:r>
              <a:rPr lang="ru-RU" sz="3400" dirty="0"/>
              <a:t>ПБУ 15/2008 «Учёт расходов по займам и кредитам»</a:t>
            </a:r>
          </a:p>
          <a:p>
            <a:pPr lvl="0"/>
            <a:r>
              <a:rPr lang="ru-RU" sz="3400" dirty="0"/>
              <a:t>ПБУ 16/02 «Информация по прекращаемой деятельности»</a:t>
            </a:r>
          </a:p>
          <a:p>
            <a:pPr lvl="0"/>
            <a:r>
              <a:rPr lang="ru-RU" sz="3400" dirty="0"/>
              <a:t>ПБУ 17/02 «Учёт расходов на научно-исследовательские, опытно-конструкторские и технологические работы»</a:t>
            </a:r>
          </a:p>
          <a:p>
            <a:pPr lvl="0"/>
            <a:r>
              <a:rPr lang="ru-RU" sz="3400" dirty="0"/>
              <a:t>ПБУ 18/02 «Учёт расчётов по налогу на прибыль организаций»</a:t>
            </a:r>
          </a:p>
          <a:p>
            <a:pPr lvl="0"/>
            <a:r>
              <a:rPr lang="ru-RU" sz="3400" dirty="0"/>
              <a:t>ПБУ 19/02 «Учёт финансовых вложений»</a:t>
            </a:r>
          </a:p>
          <a:p>
            <a:pPr lvl="0"/>
            <a:r>
              <a:rPr lang="ru-RU" sz="3400" dirty="0"/>
              <a:t>ПБУ 20/03 «Информация об участии в совместной деятельности»</a:t>
            </a:r>
          </a:p>
          <a:p>
            <a:pPr lvl="0"/>
            <a:r>
              <a:rPr lang="ru-RU" sz="3400" dirty="0"/>
              <a:t>ПБУ 21/2008 «Изменения оценочных значений»</a:t>
            </a:r>
          </a:p>
          <a:p>
            <a:pPr lvl="0"/>
            <a:r>
              <a:rPr lang="ru-RU" sz="3400" dirty="0"/>
              <a:t>ПБУ 22/2010 «Исправление ошибок в бухгалтерском учете и отчетности»</a:t>
            </a:r>
          </a:p>
          <a:p>
            <a:pPr lvl="0"/>
            <a:r>
              <a:rPr lang="ru-RU" sz="3400" dirty="0"/>
              <a:t>ПБУ 23/2011 «Отчёт о движении денежных средств»</a:t>
            </a:r>
          </a:p>
          <a:p>
            <a:pPr lvl="0"/>
            <a:r>
              <a:rPr lang="ru-RU" sz="3400" dirty="0"/>
              <a:t>ПБУ 24/2011 «Учёт затрат на освоение природных ресурсов»</a:t>
            </a:r>
          </a:p>
          <a:p>
            <a:pPr marL="0" indent="0">
              <a:buNone/>
            </a:pPr>
            <a:endParaRPr lang="ru-RU" dirty="0"/>
          </a:p>
        </p:txBody>
      </p:sp>
    </p:spTree>
    <p:extLst>
      <p:ext uri="{BB962C8B-B14F-4D97-AF65-F5344CB8AC3E}">
        <p14:creationId xmlns:p14="http://schemas.microsoft.com/office/powerpoint/2010/main" val="3668195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9"/>
            <a:ext cx="8712968" cy="4392487"/>
          </a:xfrm>
        </p:spPr>
        <p:txBody>
          <a:bodyPr>
            <a:normAutofit fontScale="92500" lnSpcReduction="10000"/>
          </a:bodyPr>
          <a:lstStyle/>
          <a:p>
            <a:pPr marL="0" indent="0" algn="ctr">
              <a:buNone/>
            </a:pPr>
            <a:r>
              <a:rPr lang="ru-RU" sz="4400" dirty="0" smtClean="0">
                <a:solidFill>
                  <a:srgbClr val="00B050"/>
                </a:solidFill>
              </a:rPr>
              <a:t>Применение </a:t>
            </a:r>
            <a:r>
              <a:rPr lang="ru-RU" sz="4400" dirty="0">
                <a:solidFill>
                  <a:srgbClr val="00B050"/>
                </a:solidFill>
              </a:rPr>
              <a:t>описанных стандартов в повседневной практике даст возможность бухгалтеру избежать ошибок  при ведении учета, а также облегчит задачу составления отчетности и защиту ее в налоговой инспекции</a:t>
            </a:r>
            <a:r>
              <a:rPr lang="ru-RU" sz="4400" dirty="0"/>
              <a:t>.  </a:t>
            </a:r>
          </a:p>
          <a:p>
            <a:endParaRPr lang="ru-RU" sz="4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7388" y="4221088"/>
            <a:ext cx="3125092"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221088"/>
            <a:ext cx="2952328"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0035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80728"/>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b="1" dirty="0" smtClean="0"/>
              <a:t/>
            </a:r>
            <a:br>
              <a:rPr lang="ru-RU" b="1" dirty="0" smtClean="0"/>
            </a:br>
            <a:r>
              <a:rPr lang="ru-RU" b="1" dirty="0" smtClean="0"/>
              <a:t>Учетная </a:t>
            </a:r>
            <a:r>
              <a:rPr lang="ru-RU" b="1" dirty="0"/>
              <a:t>политика организации.</a:t>
            </a:r>
            <a:r>
              <a:rPr lang="ru-RU" dirty="0"/>
              <a:t/>
            </a:r>
            <a:br>
              <a:rPr lang="ru-RU" dirty="0"/>
            </a:br>
            <a:endParaRPr lang="ru-RU" dirty="0"/>
          </a:p>
        </p:txBody>
      </p:sp>
      <p:sp>
        <p:nvSpPr>
          <p:cNvPr id="3" name="Объект 2"/>
          <p:cNvSpPr>
            <a:spLocks noGrp="1"/>
          </p:cNvSpPr>
          <p:nvPr>
            <p:ph idx="1"/>
          </p:nvPr>
        </p:nvSpPr>
        <p:spPr>
          <a:xfrm>
            <a:off x="457200" y="1196752"/>
            <a:ext cx="8229600" cy="5184576"/>
          </a:xfrm>
        </p:spPr>
        <p:txBody>
          <a:bodyPr>
            <a:normAutofit lnSpcReduction="10000"/>
          </a:bodyPr>
          <a:lstStyle/>
          <a:p>
            <a:pPr marL="0" indent="0" algn="ctr">
              <a:buNone/>
            </a:pPr>
            <a:r>
              <a:rPr lang="ru-RU" dirty="0"/>
              <a:t>Руководитель и главный бухгалтер предприятия формируют учетную политику на основе ПБУ 1/08 «Учетная политика организации».</a:t>
            </a:r>
          </a:p>
          <a:p>
            <a:pPr marL="0" indent="0" algn="ctr">
              <a:buNone/>
            </a:pPr>
            <a:r>
              <a:rPr lang="ru-RU" dirty="0">
                <a:solidFill>
                  <a:srgbClr val="FF0000"/>
                </a:solidFill>
              </a:rPr>
              <a:t>Под учетной политикой организации </a:t>
            </a:r>
            <a:r>
              <a:rPr lang="ru-RU" dirty="0"/>
              <a:t>понимается принятая ей совокупность способов ведения бухгалтерского учета – первичного наблюдения, стоимостного измерения, текущей группировки и итогового обобщения фактов хозяйственной деятельности.</a:t>
            </a:r>
          </a:p>
          <a:p>
            <a:endParaRPr lang="ru-RU" dirty="0"/>
          </a:p>
        </p:txBody>
      </p:sp>
    </p:spTree>
    <p:extLst>
      <p:ext uri="{BB962C8B-B14F-4D97-AF65-F5344CB8AC3E}">
        <p14:creationId xmlns:p14="http://schemas.microsoft.com/office/powerpoint/2010/main" val="2386345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435280" cy="5793507"/>
          </a:xfrm>
        </p:spPr>
        <p:txBody>
          <a:bodyPr>
            <a:normAutofit fontScale="92500"/>
          </a:bodyPr>
          <a:lstStyle/>
          <a:p>
            <a:pPr marL="0" indent="0" algn="ctr">
              <a:buNone/>
            </a:pPr>
            <a:r>
              <a:rPr lang="ru-RU" dirty="0"/>
              <a:t>Формируют учетную политику все предприятия независимо от форм собственности. Учетная политика является основой для формирования всех остальных организационно – распорядительных документов организации.</a:t>
            </a:r>
          </a:p>
          <a:p>
            <a:pPr marL="0" indent="0" algn="ctr">
              <a:buNone/>
            </a:pPr>
            <a:r>
              <a:rPr lang="ru-RU" dirty="0">
                <a:solidFill>
                  <a:srgbClr val="FF0000"/>
                </a:solidFill>
              </a:rPr>
              <a:t>Ответственность</a:t>
            </a:r>
            <a:r>
              <a:rPr lang="ru-RU" dirty="0"/>
              <a:t> за формирование учетной политики в организации несет главный бухгалтер или иное лицо, на которое в соответствии с законодательством Российской Федерации возложено ведение бухгалтерского учета организации, а ее утверждение входит в компетенцию руководителя. </a:t>
            </a:r>
          </a:p>
        </p:txBody>
      </p:sp>
    </p:spTree>
    <p:extLst>
      <p:ext uri="{BB962C8B-B14F-4D97-AF65-F5344CB8AC3E}">
        <p14:creationId xmlns:p14="http://schemas.microsoft.com/office/powerpoint/2010/main" val="2626844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640960" cy="5976664"/>
          </a:xfrm>
        </p:spPr>
        <p:txBody>
          <a:bodyPr>
            <a:normAutofit fontScale="85000" lnSpcReduction="10000"/>
          </a:bodyPr>
          <a:lstStyle/>
          <a:p>
            <a:pPr marL="0" indent="0" algn="ctr">
              <a:buNone/>
            </a:pPr>
            <a:r>
              <a:rPr lang="ru-RU" dirty="0"/>
              <a:t>Принятая организацией учетная политика подлежит оформлению соответствующей организационно – распорядительной документацией (приказами, распоряжениями и т.п.) организации. </a:t>
            </a:r>
          </a:p>
          <a:p>
            <a:pPr marL="0" indent="0" algn="ctr">
              <a:buNone/>
            </a:pPr>
            <a:r>
              <a:rPr lang="ru-RU" dirty="0"/>
              <a:t>Способы ведения бухгалтерского учета, избранные организацией при формировании учетной политики, применяются </a:t>
            </a:r>
            <a:r>
              <a:rPr lang="ru-RU" dirty="0">
                <a:solidFill>
                  <a:srgbClr val="FF0000"/>
                </a:solidFill>
              </a:rPr>
              <a:t>с первого января </a:t>
            </a:r>
            <a:r>
              <a:rPr lang="ru-RU" dirty="0"/>
              <a:t>года, следующего за годом утверждения соответствующего организационно – распорядительного документа. Вновь созданная организация, организация, возникшая в результате реорганизации, должна оформить избранную учетную политику </a:t>
            </a:r>
            <a:r>
              <a:rPr lang="ru-RU" dirty="0">
                <a:solidFill>
                  <a:srgbClr val="FF0000"/>
                </a:solidFill>
              </a:rPr>
              <a:t>не позднее 90 дней </a:t>
            </a:r>
            <a:r>
              <a:rPr lang="ru-RU" dirty="0"/>
              <a:t>со дня государственной регистрации юридического лица, при этом принятая ей учетная политика считается применяемой со дня государственной регистрации юридического лица.</a:t>
            </a:r>
          </a:p>
          <a:p>
            <a:pPr marL="0" indent="0">
              <a:buNone/>
            </a:pPr>
            <a:endParaRPr lang="ru-RU" dirty="0"/>
          </a:p>
        </p:txBody>
      </p:sp>
    </p:spTree>
    <p:extLst>
      <p:ext uri="{BB962C8B-B14F-4D97-AF65-F5344CB8AC3E}">
        <p14:creationId xmlns:p14="http://schemas.microsoft.com/office/powerpoint/2010/main" val="1949106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style>
          <a:lnRef idx="0">
            <a:schemeClr val="accent3"/>
          </a:lnRef>
          <a:fillRef idx="3">
            <a:schemeClr val="accent3"/>
          </a:fillRef>
          <a:effectRef idx="3">
            <a:schemeClr val="accent3"/>
          </a:effectRef>
          <a:fontRef idx="minor">
            <a:schemeClr val="lt1"/>
          </a:fontRef>
        </p:style>
        <p:txBody>
          <a:bodyPr/>
          <a:lstStyle/>
          <a:p>
            <a:r>
              <a:rPr lang="ru-RU" b="1" dirty="0"/>
              <a:t>Изменение учетной политики</a:t>
            </a:r>
            <a:endParaRPr lang="ru-RU" dirty="0"/>
          </a:p>
        </p:txBody>
      </p:sp>
      <p:sp>
        <p:nvSpPr>
          <p:cNvPr id="3" name="Объект 2"/>
          <p:cNvSpPr>
            <a:spLocks noGrp="1"/>
          </p:cNvSpPr>
          <p:nvPr>
            <p:ph idx="1"/>
          </p:nvPr>
        </p:nvSpPr>
        <p:spPr>
          <a:xfrm>
            <a:off x="179512" y="1484784"/>
            <a:ext cx="8712968" cy="5040560"/>
          </a:xfrm>
        </p:spPr>
        <p:txBody>
          <a:bodyPr>
            <a:normAutofit fontScale="85000" lnSpcReduction="20000"/>
          </a:bodyPr>
          <a:lstStyle/>
          <a:p>
            <a:pPr marL="0" indent="0">
              <a:buNone/>
            </a:pPr>
            <a:r>
              <a:rPr lang="ru-RU" dirty="0"/>
              <a:t>Согласно ПБУ 1/08, изменение учетной политики организации может производится в следующих случаях:</a:t>
            </a:r>
          </a:p>
          <a:p>
            <a:pPr marL="0" indent="0">
              <a:buNone/>
            </a:pPr>
            <a:r>
              <a:rPr lang="ru-RU" dirty="0"/>
              <a:t>- изменение законодательства РФ или нормативных правовых актов по бухгалтерскому учету;    </a:t>
            </a:r>
          </a:p>
          <a:p>
            <a:pPr marL="0" indent="0">
              <a:buNone/>
            </a:pPr>
            <a:r>
              <a:rPr lang="ru-RU" dirty="0"/>
              <a:t>- разработки организацией новых способов ведения бухгалтерского учета;</a:t>
            </a:r>
          </a:p>
          <a:p>
            <a:pPr marL="0" indent="0">
              <a:buNone/>
            </a:pPr>
            <a:r>
              <a:rPr lang="ru-RU" dirty="0" smtClean="0"/>
              <a:t>- существенное </a:t>
            </a:r>
            <a:r>
              <a:rPr lang="ru-RU" dirty="0"/>
              <a:t>изменение условий хозяйствования, под которым понимается реорганизация, изменение видов деятельности и т.п.</a:t>
            </a:r>
          </a:p>
          <a:p>
            <a:pPr marL="0" indent="0">
              <a:buNone/>
            </a:pPr>
            <a:r>
              <a:rPr lang="ru-RU" dirty="0"/>
              <a:t>Изменение учетной политики должно быть обоснованным. Оно должно </a:t>
            </a:r>
            <a:r>
              <a:rPr lang="ru-RU" dirty="0" smtClean="0"/>
              <a:t>вводиться с </a:t>
            </a:r>
            <a:r>
              <a:rPr lang="ru-RU" dirty="0"/>
              <a:t>начала отчетного года, если иное не обуславливается причиной такого изменения. </a:t>
            </a:r>
          </a:p>
        </p:txBody>
      </p:sp>
    </p:spTree>
    <p:extLst>
      <p:ext uri="{BB962C8B-B14F-4D97-AF65-F5344CB8AC3E}">
        <p14:creationId xmlns:p14="http://schemas.microsoft.com/office/powerpoint/2010/main" val="2162534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539552" y="908720"/>
            <a:ext cx="8229600" cy="4625609"/>
          </a:xfrm>
          <a:prstGeom prst="rect">
            <a:avLst/>
          </a:prstGeom>
        </p:spPr>
        <p:txBody>
          <a:bodyPr>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ru-RU" altLang="ru-RU" kern="0" smtClean="0"/>
              <a:t>Библиографический список</a:t>
            </a:r>
          </a:p>
          <a:p>
            <a:pPr>
              <a:defRPr/>
            </a:pPr>
            <a:r>
              <a:rPr lang="ru-RU" altLang="ru-RU" kern="0" smtClean="0"/>
              <a:t>Основные источники:</a:t>
            </a:r>
          </a:p>
          <a:p>
            <a:pPr>
              <a:defRPr/>
            </a:pPr>
            <a:r>
              <a:rPr lang="ru-RU" altLang="ru-RU" kern="0" smtClean="0"/>
              <a:t>1.	Гражданский Кодекс РФ </a:t>
            </a:r>
          </a:p>
          <a:p>
            <a:pPr>
              <a:defRPr/>
            </a:pPr>
            <a:r>
              <a:rPr lang="ru-RU" altLang="ru-RU" kern="0" smtClean="0"/>
              <a:t>2.	Налоговый кодекс РФ;</a:t>
            </a:r>
          </a:p>
          <a:p>
            <a:pPr>
              <a:defRPr/>
            </a:pPr>
            <a:r>
              <a:rPr lang="ru-RU" altLang="ru-RU" kern="0" smtClean="0"/>
              <a:t>3.	Трудовой кодекс РФ </a:t>
            </a:r>
          </a:p>
          <a:p>
            <a:pPr>
              <a:defRPr/>
            </a:pPr>
            <a:r>
              <a:rPr lang="ru-RU" altLang="ru-RU" kern="0" smtClean="0"/>
              <a:t>4.	Федеральный закон «О бухгалтерском учете» </a:t>
            </a:r>
          </a:p>
          <a:p>
            <a:pPr>
              <a:defRPr/>
            </a:pPr>
            <a:r>
              <a:rPr lang="ru-RU" altLang="ru-RU" kern="0" smtClean="0"/>
              <a:t>5.	Положения по бухгалтерскому учету (№№1 - 24)</a:t>
            </a:r>
          </a:p>
          <a:p>
            <a:pPr>
              <a:defRPr/>
            </a:pPr>
            <a:r>
              <a:rPr lang="ru-RU" altLang="ru-RU" kern="0" smtClean="0"/>
              <a:t>6.	Бабаев Ю.А. Бухгалтерский  учет. – М.:    Проспект, 2013– 171с.</a:t>
            </a:r>
          </a:p>
          <a:p>
            <a:pPr>
              <a:defRPr/>
            </a:pPr>
            <a:r>
              <a:rPr lang="ru-RU" altLang="ru-RU" kern="0" smtClean="0"/>
              <a:t>7.	Брыкова Н.В.  Основы        бухгалтерского       учета. – М.: Академия (Academia), 2012 – 420с.</a:t>
            </a:r>
          </a:p>
          <a:p>
            <a:pPr>
              <a:defRPr/>
            </a:pPr>
            <a:r>
              <a:rPr lang="ru-RU" altLang="ru-RU" kern="0" smtClean="0"/>
              <a:t>8.	Кондраков Н.П. Бухгалтерский (финансовый, управленческий) учет. М.:Проспект , 2013 – 831с.	</a:t>
            </a:r>
          </a:p>
          <a:p>
            <a:pPr>
              <a:defRPr/>
            </a:pPr>
            <a:endParaRPr lang="ru-RU" altLang="ru-RU" kern="0" smtClean="0"/>
          </a:p>
          <a:p>
            <a:pPr>
              <a:defRPr/>
            </a:pPr>
            <a:r>
              <a:rPr lang="ru-RU" altLang="ru-RU" kern="0" smtClean="0"/>
              <a:t>Дополнительные источники: </a:t>
            </a:r>
          </a:p>
          <a:p>
            <a:pPr>
              <a:defRPr/>
            </a:pPr>
            <a:endParaRPr lang="ru-RU" altLang="ru-RU" kern="0" smtClean="0"/>
          </a:p>
          <a:p>
            <a:pPr>
              <a:defRPr/>
            </a:pPr>
            <a:r>
              <a:rPr lang="ru-RU" altLang="ru-RU" kern="0" smtClean="0"/>
              <a:t>1.	Бурмистрова Л.М. Бухгалтерский учет.- М.: Форум, 2012. – 326с.</a:t>
            </a:r>
          </a:p>
          <a:p>
            <a:pPr>
              <a:defRPr/>
            </a:pPr>
            <a:r>
              <a:rPr lang="ru-RU" altLang="ru-RU" kern="0" smtClean="0"/>
              <a:t>2.	Вещунова Н.Л. Бухгалтерский учет. – М.: Рид Групп, 2012. – 298 с.</a:t>
            </a:r>
          </a:p>
          <a:p>
            <a:pPr>
              <a:defRPr/>
            </a:pPr>
            <a:r>
              <a:rPr lang="ru-RU" altLang="ru-RU" kern="0" smtClean="0"/>
              <a:t>3.	Куликова Л.И. Международные стандарты финансовой отчетности. – М.: Магистр, 2012.- 400с.</a:t>
            </a:r>
          </a:p>
          <a:p>
            <a:pPr>
              <a:defRPr/>
            </a:pPr>
            <a:r>
              <a:rPr lang="ru-RU" altLang="ru-RU" kern="0" smtClean="0"/>
              <a:t>4.	Щербакова В.И. Теория бухгалтерского учета. – М.: Форум, 2013. – 244с</a:t>
            </a:r>
          </a:p>
          <a:p>
            <a:pPr>
              <a:defRPr/>
            </a:pPr>
            <a:endParaRPr lang="ru-RU" altLang="ru-RU" kern="0" smtClean="0"/>
          </a:p>
          <a:p>
            <a:pPr>
              <a:defRPr/>
            </a:pPr>
            <a:endParaRPr lang="ru-RU" altLang="ru-RU" kern="0" smtClean="0"/>
          </a:p>
          <a:p>
            <a:pPr>
              <a:defRPr/>
            </a:pPr>
            <a:r>
              <a:rPr lang="ru-RU" altLang="ru-RU" kern="0" smtClean="0"/>
              <a:t>Интернет-ресурсы: </a:t>
            </a:r>
          </a:p>
          <a:p>
            <a:pPr>
              <a:defRPr/>
            </a:pPr>
            <a:endParaRPr lang="ru-RU" altLang="ru-RU" kern="0" smtClean="0"/>
          </a:p>
          <a:p>
            <a:pPr>
              <a:defRPr/>
            </a:pPr>
            <a:r>
              <a:rPr lang="ru-RU" altLang="ru-RU" kern="0" smtClean="0"/>
              <a:t>1.HTTP://WWW.AUP.RU/BOOKS/I013.HTM Бухгалтерский учет: конспект лекций/ Федосова Т.В. Таганрог: ТТИ ЮФУ, 2013.</a:t>
            </a:r>
          </a:p>
          <a:p>
            <a:pPr>
              <a:defRPr/>
            </a:pPr>
            <a:r>
              <a:rPr lang="ru-RU" altLang="ru-RU" kern="0" smtClean="0"/>
              <a:t>2.Федосова Т.В. (Таганрог: ТТИ ЮФУ, 2013). Административно-управленческий портал AUP.Ruhttp://www.aup.ru/books/m176/ Бухгалтерский учет: Учебное пособие</a:t>
            </a:r>
            <a:endParaRPr lang="ru-RU" altLang="ru-RU" kern="0" dirty="0"/>
          </a:p>
        </p:txBody>
      </p:sp>
    </p:spTree>
    <p:extLst>
      <p:ext uri="{BB962C8B-B14F-4D97-AF65-F5344CB8AC3E}">
        <p14:creationId xmlns:p14="http://schemas.microsoft.com/office/powerpoint/2010/main" val="268256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772816"/>
          </a:xfrm>
        </p:spPr>
        <p:style>
          <a:lnRef idx="1">
            <a:schemeClr val="accent3"/>
          </a:lnRef>
          <a:fillRef idx="3">
            <a:schemeClr val="accent3"/>
          </a:fillRef>
          <a:effectRef idx="2">
            <a:schemeClr val="accent3"/>
          </a:effectRef>
          <a:fontRef idx="minor">
            <a:schemeClr val="lt1"/>
          </a:fontRef>
        </p:style>
        <p:txBody>
          <a:bodyPr>
            <a:noAutofit/>
          </a:bodyPr>
          <a:lstStyle/>
          <a:p>
            <a:r>
              <a:rPr lang="ru-RU" sz="3200" b="1" dirty="0"/>
              <a:t>1. Система нормативного регулирования бухгалтерского учета в Р.Ф.</a:t>
            </a:r>
            <a:r>
              <a:rPr lang="ru-RU" sz="3200" dirty="0"/>
              <a:t/>
            </a:r>
            <a:br>
              <a:rPr lang="ru-RU" sz="3200" dirty="0"/>
            </a:br>
            <a:endParaRPr lang="ru-RU" sz="3200" dirty="0"/>
          </a:p>
        </p:txBody>
      </p:sp>
      <p:graphicFrame>
        <p:nvGraphicFramePr>
          <p:cNvPr id="10" name="Объект 9"/>
          <p:cNvGraphicFramePr>
            <a:graphicFrameLocks noGrp="1"/>
          </p:cNvGraphicFramePr>
          <p:nvPr>
            <p:ph idx="1"/>
            <p:extLst>
              <p:ext uri="{D42A27DB-BD31-4B8C-83A1-F6EECF244321}">
                <p14:modId xmlns:p14="http://schemas.microsoft.com/office/powerpoint/2010/main" val="181860732"/>
              </p:ext>
            </p:extLst>
          </p:nvPr>
        </p:nvGraphicFramePr>
        <p:xfrm>
          <a:off x="1" y="1844821"/>
          <a:ext cx="9143998" cy="5013178"/>
        </p:xfrm>
        <a:graphic>
          <a:graphicData uri="http://schemas.openxmlformats.org/drawingml/2006/table">
            <a:tbl>
              <a:tblPr firstRow="1" firstCol="1" lastRow="1" lastCol="1" bandRow="1" bandCol="1">
                <a:tableStyleId>{5C22544A-7EE6-4342-B048-85BDC9FD1C3A}</a:tableStyleId>
              </a:tblPr>
              <a:tblGrid>
                <a:gridCol w="1823067"/>
                <a:gridCol w="343974"/>
                <a:gridCol w="6976957"/>
              </a:tblGrid>
              <a:tr h="1107091">
                <a:tc>
                  <a:txBody>
                    <a:bodyPr/>
                    <a:lstStyle/>
                    <a:p>
                      <a:pPr algn="ctr">
                        <a:lnSpc>
                          <a:spcPct val="150000"/>
                        </a:lnSpc>
                        <a:spcAft>
                          <a:spcPts val="0"/>
                        </a:spcAft>
                      </a:pPr>
                      <a:r>
                        <a:rPr lang="en-US" sz="2400" dirty="0">
                          <a:solidFill>
                            <a:srgbClr val="FF0000"/>
                          </a:solidFill>
                          <a:effectLst/>
                        </a:rPr>
                        <a:t>I</a:t>
                      </a:r>
                      <a:r>
                        <a:rPr lang="ru-RU" sz="2400" dirty="0">
                          <a:solidFill>
                            <a:srgbClr val="FF0000"/>
                          </a:solidFill>
                          <a:effectLst/>
                        </a:rPr>
                        <a:t> уровень</a:t>
                      </a:r>
                      <a:endParaRPr lang="ru-RU" sz="2400" dirty="0">
                        <a:solidFill>
                          <a:srgbClr val="FF0000"/>
                        </a:solidFill>
                        <a:effectLst/>
                        <a:latin typeface="Times New Roman"/>
                        <a:ea typeface="Times New Roman"/>
                      </a:endParaRPr>
                    </a:p>
                  </a:txBody>
                  <a:tcPr marL="68580" marR="68580" marT="0" marB="0">
                    <a:solidFill>
                      <a:schemeClr val="accent3">
                        <a:lumMod val="75000"/>
                      </a:schemeClr>
                    </a:solidFill>
                  </a:tcPr>
                </a:tc>
                <a:tc>
                  <a:txBody>
                    <a:bodyPr/>
                    <a:lstStyle/>
                    <a:p>
                      <a:pPr algn="ctr">
                        <a:lnSpc>
                          <a:spcPct val="150000"/>
                        </a:lnSpc>
                        <a:spcAft>
                          <a:spcPts val="0"/>
                        </a:spcAft>
                      </a:pPr>
                      <a:r>
                        <a:rPr lang="ru-RU" sz="2400" dirty="0">
                          <a:solidFill>
                            <a:schemeClr val="bg1"/>
                          </a:solidFill>
                          <a:effectLst/>
                        </a:rPr>
                        <a:t>̶</a:t>
                      </a:r>
                      <a:endParaRPr lang="ru-RU" sz="2400" dirty="0">
                        <a:solidFill>
                          <a:schemeClr val="bg1"/>
                        </a:solidFill>
                        <a:effectLst/>
                        <a:latin typeface="Times New Roman"/>
                        <a:ea typeface="Times New Roman"/>
                      </a:endParaRPr>
                    </a:p>
                  </a:txBody>
                  <a:tcPr marL="68580" marR="68580" marT="0" marB="0">
                    <a:solidFill>
                      <a:schemeClr val="accent3">
                        <a:lumMod val="75000"/>
                      </a:schemeClr>
                    </a:solidFill>
                  </a:tcPr>
                </a:tc>
                <a:tc>
                  <a:txBody>
                    <a:bodyPr/>
                    <a:lstStyle/>
                    <a:p>
                      <a:pPr algn="just">
                        <a:lnSpc>
                          <a:spcPct val="150000"/>
                        </a:lnSpc>
                        <a:spcAft>
                          <a:spcPts val="0"/>
                        </a:spcAft>
                      </a:pPr>
                      <a:r>
                        <a:rPr lang="ru-RU" sz="2400" dirty="0">
                          <a:solidFill>
                            <a:schemeClr val="bg1"/>
                          </a:solidFill>
                          <a:effectLst/>
                        </a:rPr>
                        <a:t>Законы РФ, указы Президента РФ, постановления Правительства РФ</a:t>
                      </a:r>
                      <a:endParaRPr lang="ru-RU" sz="2400" dirty="0">
                        <a:solidFill>
                          <a:schemeClr val="bg1"/>
                        </a:solidFill>
                        <a:effectLst/>
                        <a:latin typeface="Times New Roman"/>
                        <a:ea typeface="Times New Roman"/>
                      </a:endParaRPr>
                    </a:p>
                  </a:txBody>
                  <a:tcPr marL="68580" marR="68580" marT="0" marB="0">
                    <a:solidFill>
                      <a:schemeClr val="accent3">
                        <a:lumMod val="75000"/>
                      </a:schemeClr>
                    </a:solidFill>
                  </a:tcPr>
                </a:tc>
              </a:tr>
              <a:tr h="1107091">
                <a:tc>
                  <a:txBody>
                    <a:bodyPr/>
                    <a:lstStyle/>
                    <a:p>
                      <a:pPr algn="ctr">
                        <a:lnSpc>
                          <a:spcPct val="150000"/>
                        </a:lnSpc>
                        <a:spcAft>
                          <a:spcPts val="0"/>
                        </a:spcAft>
                      </a:pPr>
                      <a:r>
                        <a:rPr lang="en-US" sz="2400" dirty="0">
                          <a:solidFill>
                            <a:srgbClr val="FF0000"/>
                          </a:solidFill>
                          <a:effectLst/>
                        </a:rPr>
                        <a:t>II</a:t>
                      </a:r>
                      <a:r>
                        <a:rPr lang="ru-RU" sz="2400" dirty="0">
                          <a:solidFill>
                            <a:srgbClr val="FF0000"/>
                          </a:solidFill>
                          <a:effectLst/>
                        </a:rPr>
                        <a:t> уровень</a:t>
                      </a:r>
                      <a:endParaRPr lang="ru-RU" sz="2400" dirty="0">
                        <a:solidFill>
                          <a:srgbClr val="FF0000"/>
                        </a:solidFill>
                        <a:effectLst/>
                        <a:latin typeface="Times New Roman"/>
                        <a:ea typeface="Times New Roman"/>
                      </a:endParaRPr>
                    </a:p>
                  </a:txBody>
                  <a:tcPr marL="68580" marR="68580" marT="0" marB="0">
                    <a:solidFill>
                      <a:schemeClr val="accent3">
                        <a:lumMod val="75000"/>
                      </a:schemeClr>
                    </a:solidFill>
                  </a:tcPr>
                </a:tc>
                <a:tc>
                  <a:txBody>
                    <a:bodyPr/>
                    <a:lstStyle/>
                    <a:p>
                      <a:pPr algn="ctr">
                        <a:lnSpc>
                          <a:spcPct val="150000"/>
                        </a:lnSpc>
                        <a:spcAft>
                          <a:spcPts val="0"/>
                        </a:spcAft>
                      </a:pPr>
                      <a:r>
                        <a:rPr lang="ru-RU" sz="2400" dirty="0">
                          <a:solidFill>
                            <a:schemeClr val="bg1"/>
                          </a:solidFill>
                          <a:effectLst/>
                        </a:rPr>
                        <a:t>̶</a:t>
                      </a:r>
                      <a:endParaRPr lang="ru-RU" sz="2400" dirty="0">
                        <a:solidFill>
                          <a:schemeClr val="bg1"/>
                        </a:solidFill>
                        <a:effectLst/>
                        <a:latin typeface="Times New Roman"/>
                        <a:ea typeface="Times New Roman"/>
                      </a:endParaRPr>
                    </a:p>
                  </a:txBody>
                  <a:tcPr marL="68580" marR="68580" marT="0" marB="0">
                    <a:solidFill>
                      <a:schemeClr val="accent3">
                        <a:lumMod val="75000"/>
                      </a:schemeClr>
                    </a:solidFill>
                  </a:tcPr>
                </a:tc>
                <a:tc>
                  <a:txBody>
                    <a:bodyPr/>
                    <a:lstStyle/>
                    <a:p>
                      <a:pPr algn="just">
                        <a:lnSpc>
                          <a:spcPct val="150000"/>
                        </a:lnSpc>
                        <a:spcAft>
                          <a:spcPts val="0"/>
                        </a:spcAft>
                      </a:pPr>
                      <a:r>
                        <a:rPr lang="ru-RU" sz="2400" dirty="0">
                          <a:solidFill>
                            <a:schemeClr val="bg1"/>
                          </a:solidFill>
                          <a:effectLst/>
                        </a:rPr>
                        <a:t>Положения (стандарты) по бухгалтерскому учету (ПБУ)</a:t>
                      </a:r>
                      <a:endParaRPr lang="ru-RU" sz="2400" dirty="0">
                        <a:solidFill>
                          <a:schemeClr val="bg1"/>
                        </a:solidFill>
                        <a:effectLst/>
                        <a:latin typeface="Times New Roman"/>
                        <a:ea typeface="Times New Roman"/>
                      </a:endParaRPr>
                    </a:p>
                  </a:txBody>
                  <a:tcPr marL="68580" marR="68580" marT="0" marB="0">
                    <a:solidFill>
                      <a:schemeClr val="accent3">
                        <a:lumMod val="75000"/>
                      </a:schemeClr>
                    </a:solidFill>
                  </a:tcPr>
                </a:tc>
              </a:tr>
              <a:tr h="1691905">
                <a:tc>
                  <a:txBody>
                    <a:bodyPr/>
                    <a:lstStyle/>
                    <a:p>
                      <a:pPr algn="ctr">
                        <a:lnSpc>
                          <a:spcPct val="150000"/>
                        </a:lnSpc>
                        <a:spcAft>
                          <a:spcPts val="0"/>
                        </a:spcAft>
                      </a:pPr>
                      <a:r>
                        <a:rPr lang="en-US" sz="2400" dirty="0">
                          <a:solidFill>
                            <a:srgbClr val="FF0000"/>
                          </a:solidFill>
                          <a:effectLst/>
                        </a:rPr>
                        <a:t>III</a:t>
                      </a:r>
                      <a:r>
                        <a:rPr lang="ru-RU" sz="2400" dirty="0">
                          <a:solidFill>
                            <a:srgbClr val="FF0000"/>
                          </a:solidFill>
                          <a:effectLst/>
                        </a:rPr>
                        <a:t> уровень</a:t>
                      </a:r>
                      <a:endParaRPr lang="ru-RU" sz="2400" dirty="0">
                        <a:solidFill>
                          <a:srgbClr val="FF0000"/>
                        </a:solidFill>
                        <a:effectLst/>
                        <a:latin typeface="Times New Roman"/>
                        <a:ea typeface="Times New Roman"/>
                      </a:endParaRPr>
                    </a:p>
                  </a:txBody>
                  <a:tcPr marL="68580" marR="68580" marT="0" marB="0">
                    <a:solidFill>
                      <a:schemeClr val="accent3">
                        <a:lumMod val="75000"/>
                      </a:schemeClr>
                    </a:solidFill>
                  </a:tcPr>
                </a:tc>
                <a:tc>
                  <a:txBody>
                    <a:bodyPr/>
                    <a:lstStyle/>
                    <a:p>
                      <a:pPr algn="ctr">
                        <a:lnSpc>
                          <a:spcPct val="150000"/>
                        </a:lnSpc>
                        <a:spcAft>
                          <a:spcPts val="0"/>
                        </a:spcAft>
                      </a:pPr>
                      <a:r>
                        <a:rPr lang="ru-RU" sz="2400">
                          <a:solidFill>
                            <a:schemeClr val="bg1"/>
                          </a:solidFill>
                          <a:effectLst/>
                        </a:rPr>
                        <a:t>̶</a:t>
                      </a:r>
                      <a:endParaRPr lang="ru-RU" sz="2400">
                        <a:solidFill>
                          <a:schemeClr val="bg1"/>
                        </a:solidFill>
                        <a:effectLst/>
                        <a:latin typeface="Times New Roman"/>
                        <a:ea typeface="Times New Roman"/>
                      </a:endParaRPr>
                    </a:p>
                  </a:txBody>
                  <a:tcPr marL="68580" marR="68580" marT="0" marB="0">
                    <a:solidFill>
                      <a:schemeClr val="accent3">
                        <a:lumMod val="75000"/>
                      </a:schemeClr>
                    </a:solidFill>
                  </a:tcPr>
                </a:tc>
                <a:tc>
                  <a:txBody>
                    <a:bodyPr/>
                    <a:lstStyle/>
                    <a:p>
                      <a:pPr algn="just">
                        <a:lnSpc>
                          <a:spcPct val="150000"/>
                        </a:lnSpc>
                        <a:spcAft>
                          <a:spcPts val="0"/>
                        </a:spcAft>
                      </a:pPr>
                      <a:r>
                        <a:rPr lang="ru-RU" sz="2400" dirty="0">
                          <a:solidFill>
                            <a:schemeClr val="bg1"/>
                          </a:solidFill>
                          <a:effectLst/>
                        </a:rPr>
                        <a:t>Методические указания, инструкции, рекомендации, учитывающие отраслевую специфику</a:t>
                      </a:r>
                      <a:endParaRPr lang="ru-RU" sz="2400" dirty="0">
                        <a:solidFill>
                          <a:schemeClr val="bg1"/>
                        </a:solidFill>
                        <a:effectLst/>
                        <a:latin typeface="Times New Roman"/>
                        <a:ea typeface="Times New Roman"/>
                      </a:endParaRPr>
                    </a:p>
                  </a:txBody>
                  <a:tcPr marL="68580" marR="68580" marT="0" marB="0">
                    <a:solidFill>
                      <a:schemeClr val="accent3">
                        <a:lumMod val="75000"/>
                      </a:schemeClr>
                    </a:solidFill>
                  </a:tcPr>
                </a:tc>
              </a:tr>
              <a:tr h="1107091">
                <a:tc>
                  <a:txBody>
                    <a:bodyPr/>
                    <a:lstStyle/>
                    <a:p>
                      <a:pPr algn="ctr">
                        <a:lnSpc>
                          <a:spcPct val="150000"/>
                        </a:lnSpc>
                        <a:spcAft>
                          <a:spcPts val="0"/>
                        </a:spcAft>
                      </a:pPr>
                      <a:r>
                        <a:rPr lang="en-US" sz="2400" dirty="0">
                          <a:solidFill>
                            <a:srgbClr val="FF0000"/>
                          </a:solidFill>
                          <a:effectLst/>
                        </a:rPr>
                        <a:t>IV</a:t>
                      </a:r>
                      <a:r>
                        <a:rPr lang="ru-RU" sz="2400" dirty="0">
                          <a:solidFill>
                            <a:srgbClr val="FF0000"/>
                          </a:solidFill>
                          <a:effectLst/>
                        </a:rPr>
                        <a:t> уровень</a:t>
                      </a:r>
                      <a:endParaRPr lang="ru-RU" sz="2400" dirty="0">
                        <a:solidFill>
                          <a:srgbClr val="FF0000"/>
                        </a:solidFill>
                        <a:effectLst/>
                        <a:latin typeface="Times New Roman"/>
                        <a:ea typeface="Times New Roman"/>
                      </a:endParaRPr>
                    </a:p>
                  </a:txBody>
                  <a:tcPr marL="68580" marR="68580" marT="0" marB="0">
                    <a:solidFill>
                      <a:schemeClr val="accent3">
                        <a:lumMod val="75000"/>
                      </a:schemeClr>
                    </a:solidFill>
                  </a:tcPr>
                </a:tc>
                <a:tc>
                  <a:txBody>
                    <a:bodyPr/>
                    <a:lstStyle/>
                    <a:p>
                      <a:pPr algn="ctr">
                        <a:lnSpc>
                          <a:spcPct val="150000"/>
                        </a:lnSpc>
                        <a:spcAft>
                          <a:spcPts val="0"/>
                        </a:spcAft>
                      </a:pPr>
                      <a:r>
                        <a:rPr lang="ru-RU" sz="2400">
                          <a:solidFill>
                            <a:schemeClr val="bg1"/>
                          </a:solidFill>
                          <a:effectLst/>
                        </a:rPr>
                        <a:t>̶</a:t>
                      </a:r>
                      <a:endParaRPr lang="ru-RU" sz="2400">
                        <a:solidFill>
                          <a:schemeClr val="bg1"/>
                        </a:solidFill>
                        <a:effectLst/>
                        <a:latin typeface="Times New Roman"/>
                        <a:ea typeface="Times New Roman"/>
                      </a:endParaRPr>
                    </a:p>
                  </a:txBody>
                  <a:tcPr marL="68580" marR="68580" marT="0" marB="0">
                    <a:solidFill>
                      <a:schemeClr val="accent3">
                        <a:lumMod val="75000"/>
                      </a:schemeClr>
                    </a:solidFill>
                  </a:tcPr>
                </a:tc>
                <a:tc>
                  <a:txBody>
                    <a:bodyPr/>
                    <a:lstStyle/>
                    <a:p>
                      <a:pPr algn="just">
                        <a:lnSpc>
                          <a:spcPct val="150000"/>
                        </a:lnSpc>
                        <a:spcAft>
                          <a:spcPts val="0"/>
                        </a:spcAft>
                      </a:pPr>
                      <a:r>
                        <a:rPr lang="ru-RU" sz="2400" dirty="0">
                          <a:solidFill>
                            <a:schemeClr val="bg1"/>
                          </a:solidFill>
                          <a:effectLst/>
                        </a:rPr>
                        <a:t>Учетная политика и внутренние рабочие документы предприятия</a:t>
                      </a:r>
                      <a:endParaRPr lang="ru-RU" sz="2400" dirty="0">
                        <a:solidFill>
                          <a:schemeClr val="bg1"/>
                        </a:solidFill>
                        <a:effectLst/>
                        <a:latin typeface="Times New Roman"/>
                        <a:ea typeface="Times New Roman"/>
                      </a:endParaRPr>
                    </a:p>
                  </a:txBody>
                  <a:tcPr marL="68580" marR="68580" marT="0" marB="0">
                    <a:solidFill>
                      <a:schemeClr val="accent3">
                        <a:lumMod val="75000"/>
                      </a:schemeClr>
                    </a:solidFill>
                  </a:tcPr>
                </a:tc>
              </a:tr>
            </a:tbl>
          </a:graphicData>
        </a:graphic>
      </p:graphicFrame>
    </p:spTree>
    <p:extLst>
      <p:ext uri="{BB962C8B-B14F-4D97-AF65-F5344CB8AC3E}">
        <p14:creationId xmlns:p14="http://schemas.microsoft.com/office/powerpoint/2010/main" val="2408653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style>
          <a:lnRef idx="1">
            <a:schemeClr val="accent3"/>
          </a:lnRef>
          <a:fillRef idx="3">
            <a:schemeClr val="accent3"/>
          </a:fillRef>
          <a:effectRef idx="2">
            <a:schemeClr val="accent3"/>
          </a:effectRef>
          <a:fontRef idx="minor">
            <a:schemeClr val="lt1"/>
          </a:fontRef>
        </p:style>
        <p:txBody>
          <a:bodyPr>
            <a:noAutofit/>
          </a:bodyPr>
          <a:lstStyle/>
          <a:p>
            <a:r>
              <a:rPr lang="ru-RU" sz="3600" b="1" dirty="0" smtClean="0"/>
              <a:t/>
            </a:r>
            <a:br>
              <a:rPr lang="ru-RU" sz="3600" b="1" dirty="0" smtClean="0"/>
            </a:br>
            <a:r>
              <a:rPr lang="ru-RU" sz="3600" b="1" dirty="0" smtClean="0"/>
              <a:t>Федеральный </a:t>
            </a:r>
            <a:r>
              <a:rPr lang="ru-RU" sz="3600" b="1" dirty="0"/>
              <a:t>закон «О бухгалтерском учете».</a:t>
            </a:r>
            <a:r>
              <a:rPr lang="ru-RU" sz="3600" dirty="0"/>
              <a:t/>
            </a:r>
            <a:br>
              <a:rPr lang="ru-RU" sz="3600" dirty="0"/>
            </a:br>
            <a:endParaRPr lang="ru-RU" sz="3600" dirty="0"/>
          </a:p>
        </p:txBody>
      </p:sp>
      <p:sp>
        <p:nvSpPr>
          <p:cNvPr id="3" name="Объект 2"/>
          <p:cNvSpPr>
            <a:spLocks noGrp="1"/>
          </p:cNvSpPr>
          <p:nvPr>
            <p:ph idx="1"/>
          </p:nvPr>
        </p:nvSpPr>
        <p:spPr>
          <a:xfrm>
            <a:off x="457200" y="1600201"/>
            <a:ext cx="8229600" cy="3124943"/>
          </a:xfrm>
        </p:spPr>
        <p:txBody>
          <a:bodyPr>
            <a:normAutofit fontScale="92500"/>
          </a:bodyPr>
          <a:lstStyle/>
          <a:p>
            <a:pPr marL="0" indent="0">
              <a:buNone/>
            </a:pPr>
            <a:r>
              <a:rPr lang="ru-RU" sz="3600" dirty="0"/>
              <a:t>С 2013 г. вступил в силу новый Закон о бухгалтерском учете</a:t>
            </a:r>
            <a:r>
              <a:rPr lang="ru-RU" sz="3600" cap="all" dirty="0"/>
              <a:t> (ФЗ  </a:t>
            </a:r>
            <a:r>
              <a:rPr lang="ru-RU" sz="3600" dirty="0"/>
              <a:t>от</a:t>
            </a:r>
            <a:r>
              <a:rPr lang="ru-RU" sz="3600" cap="all" dirty="0"/>
              <a:t> 6 </a:t>
            </a:r>
            <a:r>
              <a:rPr lang="ru-RU" sz="3600" dirty="0"/>
              <a:t>декабря</a:t>
            </a:r>
            <a:r>
              <a:rPr lang="ru-RU" sz="3600" cap="all" dirty="0"/>
              <a:t> 2011</a:t>
            </a:r>
            <a:r>
              <a:rPr lang="ru-RU" sz="3600" dirty="0"/>
              <a:t> г</a:t>
            </a:r>
            <a:r>
              <a:rPr lang="ru-RU" sz="3600" cap="all" dirty="0"/>
              <a:t>. № 402-ФЗ </a:t>
            </a:r>
            <a:r>
              <a:rPr lang="ru-RU" sz="3600" dirty="0"/>
              <a:t>«О бухгалтерском учете</a:t>
            </a:r>
            <a:r>
              <a:rPr lang="ru-RU" sz="3600" dirty="0" smtClean="0"/>
              <a:t>»). Цель </a:t>
            </a:r>
            <a:r>
              <a:rPr lang="ru-RU" sz="3600" dirty="0"/>
              <a:t>нового Закона о бухгалтерском учете - исключить устаревшие и неэффективные нормы, устранить пробелы. </a:t>
            </a:r>
          </a:p>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221089"/>
            <a:ext cx="3145532" cy="242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912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sz="4000" dirty="0" smtClean="0"/>
              <a:t/>
            </a:r>
            <a:br>
              <a:rPr lang="ru-RU" sz="4000" dirty="0" smtClean="0"/>
            </a:br>
            <a:r>
              <a:rPr lang="ru-RU" sz="4000" dirty="0" smtClean="0"/>
              <a:t>Федеральный </a:t>
            </a:r>
            <a:r>
              <a:rPr lang="ru-RU" sz="4000" dirty="0"/>
              <a:t>закон «О бухгалтерском учете» состоит из 4 глав и 32 статей.</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indent="0" algn="ctr">
              <a:buNone/>
            </a:pPr>
            <a:r>
              <a:rPr lang="ru-RU" sz="3600" dirty="0">
                <a:solidFill>
                  <a:srgbClr val="FF0000"/>
                </a:solidFill>
              </a:rPr>
              <a:t>Глава </a:t>
            </a:r>
            <a:r>
              <a:rPr lang="en-US" sz="3600" dirty="0">
                <a:solidFill>
                  <a:srgbClr val="FF0000"/>
                </a:solidFill>
              </a:rPr>
              <a:t>I</a:t>
            </a:r>
            <a:r>
              <a:rPr lang="ru-RU" sz="3600" dirty="0">
                <a:solidFill>
                  <a:srgbClr val="FF0000"/>
                </a:solidFill>
              </a:rPr>
              <a:t>. Общие положения.</a:t>
            </a:r>
            <a:r>
              <a:rPr lang="ru-RU" sz="3600" dirty="0"/>
              <a:t> </a:t>
            </a:r>
            <a:endParaRPr lang="ru-RU" sz="3600" dirty="0" smtClean="0"/>
          </a:p>
          <a:p>
            <a:pPr marL="0" indent="0" algn="ctr">
              <a:buNone/>
            </a:pPr>
            <a:r>
              <a:rPr lang="ru-RU" sz="3600" dirty="0" smtClean="0"/>
              <a:t>В </a:t>
            </a:r>
            <a:r>
              <a:rPr lang="ru-RU" sz="3600" dirty="0"/>
              <a:t>главе отражаются: цели, предмет и сфера действия ФЗ, основные понятия, используемые в законе и законодательство Российской Федерации о бухгалтерском учете.</a:t>
            </a:r>
          </a:p>
          <a:p>
            <a:pPr marL="0" indent="0">
              <a:buNone/>
            </a:pPr>
            <a:endParaRPr lang="ru-RU" dirty="0"/>
          </a:p>
        </p:txBody>
      </p:sp>
    </p:spTree>
    <p:extLst>
      <p:ext uri="{BB962C8B-B14F-4D97-AF65-F5344CB8AC3E}">
        <p14:creationId xmlns:p14="http://schemas.microsoft.com/office/powerpoint/2010/main" val="381463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85000" lnSpcReduction="20000"/>
          </a:bodyPr>
          <a:lstStyle/>
          <a:p>
            <a:pPr marL="0" indent="0" algn="ctr">
              <a:buNone/>
            </a:pPr>
            <a:r>
              <a:rPr lang="ru-RU" dirty="0">
                <a:solidFill>
                  <a:srgbClr val="FF0000"/>
                </a:solidFill>
              </a:rPr>
              <a:t>Глава II. Общие требования к бухгалтерскому учету. </a:t>
            </a:r>
            <a:endParaRPr lang="ru-RU" dirty="0" smtClean="0">
              <a:solidFill>
                <a:srgbClr val="FF0000"/>
              </a:solidFill>
            </a:endParaRPr>
          </a:p>
          <a:p>
            <a:pPr marL="0" indent="0" algn="ctr">
              <a:buNone/>
            </a:pPr>
            <a:r>
              <a:rPr lang="ru-RU" dirty="0" smtClean="0"/>
              <a:t>В </a:t>
            </a:r>
            <a:r>
              <a:rPr lang="ru-RU" dirty="0"/>
              <a:t>главе освещаются объекты бухгалтерского учета, обязанность ведения бухгалтерского учета, организация ведения бухгалтерского учета, учетная политика, первичные учетные документы, регистры бухгалтерского учета, инвентаризация активов и обязательств, денежное измерение объектов бухгалтерского учета, общие требования к бухгалтерской (финансовой) отчетности, состав бухгалтерской (финансовой) отчетности, отчетный период, отчетная дата, особенности бухгалтерской (финансовой) отчетности при реорганизации юридического лица, особенности бухгалтерской (финансовой) отчетности при ликвидации юридического лица, обязательный экземпляр бухгалтерской (финансовой) отчетности, внутренний контроль.</a:t>
            </a:r>
          </a:p>
          <a:p>
            <a:pPr marL="0" indent="0">
              <a:buNone/>
            </a:pPr>
            <a:endParaRPr lang="ru-RU" dirty="0"/>
          </a:p>
        </p:txBody>
      </p:sp>
    </p:spTree>
    <p:extLst>
      <p:ext uri="{BB962C8B-B14F-4D97-AF65-F5344CB8AC3E}">
        <p14:creationId xmlns:p14="http://schemas.microsoft.com/office/powerpoint/2010/main" val="22656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336704"/>
          </a:xfrm>
        </p:spPr>
        <p:txBody>
          <a:bodyPr>
            <a:normAutofit fontScale="92500" lnSpcReduction="20000"/>
          </a:bodyPr>
          <a:lstStyle/>
          <a:p>
            <a:pPr marL="0" indent="0" algn="ctr">
              <a:buNone/>
            </a:pPr>
            <a:r>
              <a:rPr lang="ru-RU" dirty="0">
                <a:solidFill>
                  <a:srgbClr val="FF0000"/>
                </a:solidFill>
              </a:rPr>
              <a:t>Глава III. Регулирование бухгалтерского учета. </a:t>
            </a:r>
            <a:endParaRPr lang="ru-RU" dirty="0" smtClean="0">
              <a:solidFill>
                <a:srgbClr val="FF0000"/>
              </a:solidFill>
            </a:endParaRPr>
          </a:p>
          <a:p>
            <a:pPr marL="0" indent="0" algn="ctr">
              <a:buNone/>
            </a:pPr>
            <a:r>
              <a:rPr lang="ru-RU" dirty="0" smtClean="0"/>
              <a:t>Рассматриваются</a:t>
            </a:r>
            <a:r>
              <a:rPr lang="ru-RU" dirty="0"/>
              <a:t>: принципы регулирования бухгалтерского учета, документы в области регулирования бухгалтерского учета (федеральные стандарты, отраслевые стандарты, рекомендации в области бухгалтерского учета, стандарты экономического субъекта), субъекты регулирования бухгалтерского учета, функции органов государственного регулирования бухгалтерского учета, функции субъекта негосударственного регулирования бухгалтерского учета, совет по стандартам бухгалтерского учета, программа разработки федеральных стандартов, разработка и утверждение федеральных стандартов, разработка федеральных стандартов уполномоченным федеральным органом.</a:t>
            </a:r>
          </a:p>
        </p:txBody>
      </p:sp>
    </p:spTree>
    <p:extLst>
      <p:ext uri="{BB962C8B-B14F-4D97-AF65-F5344CB8AC3E}">
        <p14:creationId xmlns:p14="http://schemas.microsoft.com/office/powerpoint/2010/main" val="621942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lgn="ctr">
              <a:buNone/>
            </a:pPr>
            <a:r>
              <a:rPr lang="ru-RU" sz="3600" dirty="0">
                <a:solidFill>
                  <a:srgbClr val="FF0000"/>
                </a:solidFill>
              </a:rPr>
              <a:t>Глава IV. Заключительные положения. </a:t>
            </a:r>
            <a:endParaRPr lang="ru-RU" sz="3600" dirty="0" smtClean="0">
              <a:solidFill>
                <a:srgbClr val="FF0000"/>
              </a:solidFill>
            </a:endParaRPr>
          </a:p>
          <a:p>
            <a:pPr marL="0" indent="0" algn="ctr">
              <a:buNone/>
            </a:pPr>
            <a:r>
              <a:rPr lang="ru-RU" sz="3600" dirty="0" smtClean="0"/>
              <a:t>В </a:t>
            </a:r>
            <a:r>
              <a:rPr lang="ru-RU" sz="3600" dirty="0"/>
              <a:t>этой главе отражаются следующие статьи: хранение документов бухгалтерского учета, особенности применения Федерального закона, о признании утратившими силу отдельных законодательных актов (положений законодательных актов) Российской Федерации и вступление в силу настоящего Федерального закона</a:t>
            </a:r>
          </a:p>
          <a:p>
            <a:pPr marL="0" indent="0">
              <a:buNone/>
            </a:pPr>
            <a:endParaRPr lang="ru-RU" dirty="0"/>
          </a:p>
        </p:txBody>
      </p:sp>
    </p:spTree>
    <p:extLst>
      <p:ext uri="{BB962C8B-B14F-4D97-AF65-F5344CB8AC3E}">
        <p14:creationId xmlns:p14="http://schemas.microsoft.com/office/powerpoint/2010/main" val="369044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03648"/>
          </a:xfrm>
        </p:spPr>
        <p:style>
          <a:lnRef idx="0">
            <a:schemeClr val="accent3"/>
          </a:lnRef>
          <a:fillRef idx="3">
            <a:schemeClr val="accent3"/>
          </a:fillRef>
          <a:effectRef idx="3">
            <a:schemeClr val="accent3"/>
          </a:effectRef>
          <a:fontRef idx="minor">
            <a:schemeClr val="lt1"/>
          </a:fontRef>
        </p:style>
        <p:txBody>
          <a:bodyPr>
            <a:normAutofit/>
          </a:bodyPr>
          <a:lstStyle/>
          <a:p>
            <a:r>
              <a:rPr lang="ru-RU" sz="3200" b="1" dirty="0"/>
              <a:t>Положение по ведению бухгалтерского учета и отчетности в РФ.</a:t>
            </a:r>
            <a:endParaRPr lang="ru-RU" sz="3200" dirty="0"/>
          </a:p>
        </p:txBody>
      </p:sp>
      <p:sp>
        <p:nvSpPr>
          <p:cNvPr id="3" name="Объект 2"/>
          <p:cNvSpPr>
            <a:spLocks noGrp="1"/>
          </p:cNvSpPr>
          <p:nvPr>
            <p:ph idx="1"/>
          </p:nvPr>
        </p:nvSpPr>
        <p:spPr>
          <a:xfrm>
            <a:off x="457200" y="1600201"/>
            <a:ext cx="8229600" cy="3989040"/>
          </a:xfrm>
        </p:spPr>
        <p:txBody>
          <a:bodyPr>
            <a:normAutofit fontScale="92500"/>
          </a:bodyPr>
          <a:lstStyle/>
          <a:p>
            <a:pPr marL="0" indent="0">
              <a:buNone/>
            </a:pPr>
            <a:r>
              <a:rPr lang="ru-RU" dirty="0"/>
              <a:t>С 1 января 1999 г. во исполнение Программы реформирования бухгалтерского учета, утвержденной постановлением Правительства РФ и распоряжением Правительства РФ, введено в действие Положение по ведению бухгалтерского учета и бухгалтерской отчетности в соответствии с международными стандартами финансовой отчетности.</a:t>
            </a:r>
          </a:p>
          <a:p>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941168"/>
            <a:ext cx="3173338"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1614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03648"/>
          </a:xfrm>
        </p:spPr>
        <p:style>
          <a:lnRef idx="0">
            <a:schemeClr val="accent3"/>
          </a:lnRef>
          <a:fillRef idx="3">
            <a:schemeClr val="accent3"/>
          </a:fillRef>
          <a:effectRef idx="3">
            <a:schemeClr val="accent3"/>
          </a:effectRef>
          <a:fontRef idx="minor">
            <a:schemeClr val="lt1"/>
          </a:fontRef>
        </p:style>
        <p:txBody>
          <a:bodyPr>
            <a:noAutofit/>
          </a:bodyPr>
          <a:lstStyle/>
          <a:p>
            <a:r>
              <a:rPr lang="ru-RU" sz="3600" dirty="0" smtClean="0"/>
              <a:t/>
            </a:r>
            <a:br>
              <a:rPr lang="ru-RU" sz="3600" dirty="0" smtClean="0"/>
            </a:br>
            <a:r>
              <a:rPr lang="ru-RU" sz="3600" dirty="0" smtClean="0"/>
              <a:t>Положение </a:t>
            </a:r>
            <a:r>
              <a:rPr lang="ru-RU" sz="3600" dirty="0"/>
              <a:t>состоит из 6 разделов и 13 статей.</a:t>
            </a:r>
            <a:br>
              <a:rPr lang="ru-RU" sz="3600" dirty="0"/>
            </a:br>
            <a:endParaRPr lang="ru-RU" sz="3600" dirty="0"/>
          </a:p>
        </p:txBody>
      </p:sp>
      <p:sp>
        <p:nvSpPr>
          <p:cNvPr id="3" name="Объект 2"/>
          <p:cNvSpPr>
            <a:spLocks noGrp="1"/>
          </p:cNvSpPr>
          <p:nvPr>
            <p:ph idx="1"/>
          </p:nvPr>
        </p:nvSpPr>
        <p:spPr>
          <a:xfrm>
            <a:off x="323528" y="1600200"/>
            <a:ext cx="8640960" cy="4853136"/>
          </a:xfrm>
        </p:spPr>
        <p:txBody>
          <a:bodyPr>
            <a:normAutofit fontScale="55000" lnSpcReduction="20000"/>
          </a:bodyPr>
          <a:lstStyle/>
          <a:p>
            <a:pPr marL="0" indent="0">
              <a:buNone/>
            </a:pPr>
            <a:r>
              <a:rPr lang="ru-RU" sz="4500" dirty="0">
                <a:latin typeface="Times New Roman" pitchFamily="18" charset="0"/>
                <a:cs typeface="Times New Roman" pitchFamily="18" charset="0"/>
              </a:rPr>
              <a:t>Раздел 1. Общие положения. </a:t>
            </a:r>
          </a:p>
          <a:p>
            <a:pPr marL="0" indent="0">
              <a:buNone/>
            </a:pPr>
            <a:r>
              <a:rPr lang="ru-RU" sz="4500" dirty="0">
                <a:latin typeface="Times New Roman" pitchFamily="18" charset="0"/>
                <a:cs typeface="Times New Roman" pitchFamily="18" charset="0"/>
              </a:rPr>
              <a:t>Раздел 2. Основные правила ведения бухгалтерского учета. Они включают: требования к ведению бухгалтерского учета; документирование хозяйственных операций; регистры бухгалтерского учета; оценку имущества и обязательств; инвентаризацию имущества и обязательств.</a:t>
            </a:r>
          </a:p>
          <a:p>
            <a:pPr marL="0" indent="0">
              <a:buNone/>
            </a:pPr>
            <a:r>
              <a:rPr lang="ru-RU" sz="4500" dirty="0">
                <a:latin typeface="Times New Roman" pitchFamily="18" charset="0"/>
                <a:cs typeface="Times New Roman" pitchFamily="18" charset="0"/>
              </a:rPr>
              <a:t>Раздел 3. Основные правила составления и представления бухгалтерской отчетности. </a:t>
            </a:r>
          </a:p>
          <a:p>
            <a:pPr marL="0" indent="0">
              <a:buNone/>
            </a:pPr>
            <a:r>
              <a:rPr lang="ru-RU" sz="4500" dirty="0">
                <a:latin typeface="Times New Roman" pitchFamily="18" charset="0"/>
                <a:cs typeface="Times New Roman" pitchFamily="18" charset="0"/>
              </a:rPr>
              <a:t>Раздел 4. Порядок представления бухгалтерской отчетности. </a:t>
            </a:r>
          </a:p>
          <a:p>
            <a:pPr marL="0" indent="0">
              <a:buNone/>
            </a:pPr>
            <a:r>
              <a:rPr lang="ru-RU" sz="4500" dirty="0">
                <a:latin typeface="Times New Roman" pitchFamily="18" charset="0"/>
                <a:cs typeface="Times New Roman" pitchFamily="18" charset="0"/>
              </a:rPr>
              <a:t>Раздел 5. Основные правила сводной бухгалтерской отчетности.</a:t>
            </a:r>
          </a:p>
          <a:p>
            <a:pPr marL="0" indent="0">
              <a:buNone/>
            </a:pPr>
            <a:r>
              <a:rPr lang="ru-RU" sz="4500" dirty="0">
                <a:latin typeface="Times New Roman" pitchFamily="18" charset="0"/>
                <a:cs typeface="Times New Roman" pitchFamily="18" charset="0"/>
              </a:rPr>
              <a:t>Раздел 6. Хранение документов бухгалтерского учета. </a:t>
            </a:r>
          </a:p>
          <a:p>
            <a:pPr marL="0" indent="0">
              <a:buNone/>
            </a:pPr>
            <a:endParaRPr lang="ru-RU" dirty="0"/>
          </a:p>
        </p:txBody>
      </p:sp>
    </p:spTree>
    <p:extLst>
      <p:ext uri="{BB962C8B-B14F-4D97-AF65-F5344CB8AC3E}">
        <p14:creationId xmlns:p14="http://schemas.microsoft.com/office/powerpoint/2010/main" val="12773730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1105</Words>
  <Application>Microsoft Office PowerPoint</Application>
  <PresentationFormat>Экран (4:3)</PresentationFormat>
  <Paragraphs>105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Нормативное регулирование бухгалтерского учета</vt:lpstr>
      <vt:lpstr>1. Система нормативного регулирования бухгалтерского учета в Р.Ф. </vt:lpstr>
      <vt:lpstr> Федеральный закон «О бухгалтерском учете». </vt:lpstr>
      <vt:lpstr> Федеральный закон «О бухгалтерском учете» состоит из 4 глав и 32 статей. </vt:lpstr>
      <vt:lpstr>Презентация PowerPoint</vt:lpstr>
      <vt:lpstr>Презентация PowerPoint</vt:lpstr>
      <vt:lpstr>Презентация PowerPoint</vt:lpstr>
      <vt:lpstr>Положение по ведению бухгалтерского учета и отчетности в РФ.</vt:lpstr>
      <vt:lpstr> Положение состоит из 6 разделов и 13 статей. </vt:lpstr>
      <vt:lpstr>Российские стандарты бухгалтерского учета (ПБУ).</vt:lpstr>
      <vt:lpstr>Перечень действующих ПБУ:</vt:lpstr>
      <vt:lpstr>Презентация PowerPoint</vt:lpstr>
      <vt:lpstr> Учетная политика организации. </vt:lpstr>
      <vt:lpstr>Презентация PowerPoint</vt:lpstr>
      <vt:lpstr>Презентация PowerPoint</vt:lpstr>
      <vt:lpstr>Изменение учетной политики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Нормативное регулирование бухгалтерского учета</dc:title>
  <dc:creator>User</dc:creator>
  <cp:lastModifiedBy>User</cp:lastModifiedBy>
  <cp:revision>8</cp:revision>
  <dcterms:created xsi:type="dcterms:W3CDTF">2015-07-23T15:50:54Z</dcterms:created>
  <dcterms:modified xsi:type="dcterms:W3CDTF">2015-09-01T05:25:14Z</dcterms:modified>
</cp:coreProperties>
</file>