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3AC395-CAAC-49E3-B809-40BF111405C1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A8567A-665E-47D2-A121-7F8C6CD0D3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402" y="1340768"/>
            <a:ext cx="8858280" cy="208823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Бухгалтерский баланс, его значение и основные правила</a:t>
            </a:r>
            <a:endParaRPr lang="ru-RU" sz="60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09120"/>
            <a:ext cx="223224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5288" y="188913"/>
            <a:ext cx="8443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Государственное бюджетное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учреждение Свердловской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«</a:t>
            </a:r>
            <a:r>
              <a:rPr lang="ru-RU" altLang="ru-RU" sz="1800" dirty="0" err="1">
                <a:latin typeface="Century Schoolbook" pitchFamily="18" charset="0"/>
              </a:rPr>
              <a:t>Талицкий</a:t>
            </a:r>
            <a:r>
              <a:rPr lang="ru-RU" altLang="ru-RU" sz="1800" dirty="0">
                <a:latin typeface="Century Schoolbook" pitchFamily="18" charset="0"/>
              </a:rPr>
              <a:t> лесотехнический колледж </a:t>
            </a:r>
            <a:r>
              <a:rPr lang="ru-RU" altLang="ru-RU" sz="1800" dirty="0" err="1">
                <a:latin typeface="Century Schoolbook" pitchFamily="18" charset="0"/>
              </a:rPr>
              <a:t>им.Н.И.Кузнецова</a:t>
            </a:r>
            <a:r>
              <a:rPr lang="ru-RU" altLang="ru-RU" sz="1800" dirty="0">
                <a:latin typeface="Century Schoolbook" pitchFamily="18" charset="0"/>
              </a:rPr>
              <a:t>»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9512" y="4346137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Автор: 	</a:t>
            </a:r>
            <a:r>
              <a:rPr lang="ru-RU" altLang="ru-RU" sz="1800" dirty="0" err="1">
                <a:latin typeface="Arial" charset="0"/>
              </a:rPr>
              <a:t>Добышева</a:t>
            </a:r>
            <a:r>
              <a:rPr lang="ru-RU" altLang="ru-RU" sz="1800" dirty="0">
                <a:latin typeface="Arial" charset="0"/>
              </a:rPr>
              <a:t> Оксана Владимировна, преподаватель </a:t>
            </a: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4197152" y="6032500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kern="0" dirty="0" smtClean="0"/>
              <a:t>2015 год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pPr marL="137160" indent="0">
              <a:buNone/>
            </a:pPr>
            <a:r>
              <a:rPr lang="ru-RU" sz="4400" b="1" dirty="0" smtClean="0"/>
              <a:t>4) По балансу определяется платежеспособность предприятия. Содержание статей актива и пассива баланса дает возможность использовать его внешним и внутренним пользователям.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157192"/>
            <a:ext cx="352839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4" y="214289"/>
          <a:ext cx="8715433" cy="6429420"/>
        </p:xfrm>
        <a:graphic>
          <a:graphicData uri="http://schemas.openxmlformats.org/drawingml/2006/table">
            <a:tbl>
              <a:tblPr/>
              <a:tblGrid>
                <a:gridCol w="3376536"/>
                <a:gridCol w="980725"/>
                <a:gridCol w="3280923"/>
                <a:gridCol w="1077249"/>
              </a:tblGrid>
              <a:tr h="730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Актив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Сумма,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Пассив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Сумма,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Внеоборотные активы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1. Основные средства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57890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III 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Капитал и резервы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1. Уставной капитал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2. Фонд накопления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44760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7046,5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Итого по разделу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57890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84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II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Оборотные активы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 Товары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 Малоценный инвентарь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 Денежные средства на расчетных счетах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4. Денежные средства в кассе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5. Расчеты с подотчетными лицами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66420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Итого по разделу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51806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IV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Краткосрочные пассивы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1. Краткосрочные кредиты банков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2. Задолженность работникам по оплате труда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62400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mtClean="0">
                          <a:latin typeface="Times New Roman"/>
                          <a:ea typeface="Times New Roman"/>
                        </a:rPr>
                        <a:t>10498,5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Итого по разделу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72898,5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Итого по разделу </a:t>
                      </a:r>
                      <a:r>
                        <a:rPr lang="en-US" sz="20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66815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747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Баланс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124705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747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Баланс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124705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39552" y="476672"/>
            <a:ext cx="8229600" cy="505765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200" kern="0" dirty="0" smtClean="0"/>
              <a:t>Библиографический список</a:t>
            </a:r>
          </a:p>
          <a:p>
            <a:pPr>
              <a:defRPr/>
            </a:pPr>
            <a:r>
              <a:rPr lang="ru-RU" altLang="ru-RU" sz="1200" kern="0" dirty="0" smtClean="0"/>
              <a:t>Основные источники:</a:t>
            </a:r>
          </a:p>
          <a:p>
            <a:pPr>
              <a:defRPr/>
            </a:pPr>
            <a:r>
              <a:rPr lang="ru-RU" altLang="ru-RU" sz="1200" kern="0" dirty="0" smtClean="0"/>
              <a:t>1.	Гражданский Кодекс РФ </a:t>
            </a:r>
          </a:p>
          <a:p>
            <a:pPr>
              <a:defRPr/>
            </a:pPr>
            <a:r>
              <a:rPr lang="ru-RU" altLang="ru-RU" sz="1200" kern="0" dirty="0" smtClean="0"/>
              <a:t>2.	Налоговый кодекс РФ;</a:t>
            </a:r>
          </a:p>
          <a:p>
            <a:pPr>
              <a:defRPr/>
            </a:pPr>
            <a:r>
              <a:rPr lang="ru-RU" altLang="ru-RU" sz="1200" kern="0" dirty="0" smtClean="0"/>
              <a:t>3.	Трудовой кодекс РФ </a:t>
            </a:r>
          </a:p>
          <a:p>
            <a:pPr>
              <a:defRPr/>
            </a:pPr>
            <a:r>
              <a:rPr lang="ru-RU" altLang="ru-RU" sz="1200" kern="0" dirty="0" smtClean="0"/>
              <a:t>4.	Федеральный закон «О бухгалтерском учете» </a:t>
            </a:r>
          </a:p>
          <a:p>
            <a:pPr>
              <a:defRPr/>
            </a:pPr>
            <a:r>
              <a:rPr lang="ru-RU" altLang="ru-RU" sz="1200" kern="0" dirty="0" smtClean="0"/>
              <a:t>5.	Положения по бухгалтерскому учету (№№1 - 24)</a:t>
            </a:r>
          </a:p>
          <a:p>
            <a:pPr>
              <a:defRPr/>
            </a:pPr>
            <a:r>
              <a:rPr lang="ru-RU" altLang="ru-RU" sz="1200" kern="0" dirty="0" smtClean="0"/>
              <a:t>6.	Бабаев Ю.А. Бухгалтерский  учет. – М.:    Проспект, 2013– 171с.</a:t>
            </a:r>
          </a:p>
          <a:p>
            <a:pPr>
              <a:defRPr/>
            </a:pPr>
            <a:r>
              <a:rPr lang="ru-RU" altLang="ru-RU" sz="1200" kern="0" dirty="0" smtClean="0"/>
              <a:t>7.	</a:t>
            </a:r>
            <a:r>
              <a:rPr lang="ru-RU" altLang="ru-RU" sz="1200" kern="0" dirty="0" err="1" smtClean="0"/>
              <a:t>Брыкова</a:t>
            </a:r>
            <a:r>
              <a:rPr lang="ru-RU" altLang="ru-RU" sz="1200" kern="0" dirty="0" smtClean="0"/>
              <a:t> Н.В.  Основы        бухгалтерского       учета. – М.: Академия (</a:t>
            </a:r>
            <a:r>
              <a:rPr lang="ru-RU" altLang="ru-RU" sz="1200" kern="0" dirty="0" err="1" smtClean="0"/>
              <a:t>Academia</a:t>
            </a:r>
            <a:r>
              <a:rPr lang="ru-RU" altLang="ru-RU" sz="1200" kern="0" dirty="0" smtClean="0"/>
              <a:t>), 2012 – 420с.</a:t>
            </a:r>
          </a:p>
          <a:p>
            <a:pPr>
              <a:defRPr/>
            </a:pPr>
            <a:r>
              <a:rPr lang="ru-RU" altLang="ru-RU" sz="1200" kern="0" dirty="0" smtClean="0"/>
              <a:t>8.	Кондраков Н.П. Бухгалтерский (финансовый, управленческий) учет. </a:t>
            </a:r>
            <a:r>
              <a:rPr lang="ru-RU" altLang="ru-RU" sz="1200" kern="0" dirty="0" err="1" smtClean="0"/>
              <a:t>М.:Проспект</a:t>
            </a:r>
            <a:r>
              <a:rPr lang="ru-RU" altLang="ru-RU" sz="1200" kern="0" dirty="0" smtClean="0"/>
              <a:t> , 2013 – 831с.	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Дополнительные источники: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	</a:t>
            </a:r>
            <a:r>
              <a:rPr lang="ru-RU" altLang="ru-RU" sz="1200" kern="0" dirty="0" err="1" smtClean="0"/>
              <a:t>Бурмистрова</a:t>
            </a:r>
            <a:r>
              <a:rPr lang="ru-RU" altLang="ru-RU" sz="1200" kern="0" dirty="0" smtClean="0"/>
              <a:t> Л.М. Бухгалтерский учет.- М.: Форум, 2012. – 326с.</a:t>
            </a:r>
          </a:p>
          <a:p>
            <a:pPr>
              <a:defRPr/>
            </a:pPr>
            <a:r>
              <a:rPr lang="ru-RU" altLang="ru-RU" sz="1200" kern="0" dirty="0" smtClean="0"/>
              <a:t>2.	</a:t>
            </a:r>
            <a:r>
              <a:rPr lang="ru-RU" altLang="ru-RU" sz="1200" kern="0" dirty="0" err="1" smtClean="0"/>
              <a:t>Вещунова</a:t>
            </a:r>
            <a:r>
              <a:rPr lang="ru-RU" altLang="ru-RU" sz="1200" kern="0" dirty="0" smtClean="0"/>
              <a:t> Н.Л. Бухгалтерский учет. – М.: Рид Групп, 2012. – 298 с.</a:t>
            </a:r>
          </a:p>
          <a:p>
            <a:pPr>
              <a:defRPr/>
            </a:pPr>
            <a:r>
              <a:rPr lang="ru-RU" altLang="ru-RU" sz="1200" kern="0" dirty="0" smtClean="0"/>
              <a:t>3.	Куликова Л.И. Международные стандарты финансовой отчетности. – М.: Магистр, 2012.- 400с.</a:t>
            </a:r>
          </a:p>
          <a:p>
            <a:pPr>
              <a:defRPr/>
            </a:pPr>
            <a:r>
              <a:rPr lang="ru-RU" altLang="ru-RU" sz="1200" kern="0" dirty="0" smtClean="0"/>
              <a:t>4.	Щербакова В.И. Теория бухгалтерского учета. – М.: Форум, 2013. – 244с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Интернет-ресурсы: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1.HTTP://WWW.AUP.RU/BOOKS/I013.HTM Бухгалтерский учет: конспект лекций/ Федосова Т.В. Таганрог: ТТИ ЮФУ, 2013.</a:t>
            </a:r>
          </a:p>
          <a:p>
            <a:pPr>
              <a:defRPr/>
            </a:pPr>
            <a:r>
              <a:rPr lang="ru-RU" altLang="ru-RU" sz="1200" kern="0" dirty="0" smtClean="0"/>
              <a:t>2.Федосова Т.В. (Таганрог: ТТИ ЮФУ, 2013). Административно-управленческий портал </a:t>
            </a:r>
            <a:r>
              <a:rPr lang="ru-RU" altLang="ru-RU" sz="1200" kern="0" dirty="0" err="1" smtClean="0"/>
              <a:t>AUP.Ruhttp</a:t>
            </a:r>
            <a:r>
              <a:rPr lang="ru-RU" altLang="ru-RU" sz="1200" kern="0" dirty="0" smtClean="0"/>
              <a:t>://www.aup.ru/books/m176/ Бухгалтерский учет: Учебное пособие</a:t>
            </a:r>
            <a:endParaRPr lang="ru-RU" altLang="ru-RU" sz="1200" kern="0" dirty="0"/>
          </a:p>
        </p:txBody>
      </p:sp>
    </p:spTree>
    <p:extLst>
      <p:ext uri="{BB962C8B-B14F-4D97-AF65-F5344CB8AC3E}">
        <p14:creationId xmlns:p14="http://schemas.microsoft.com/office/powerpoint/2010/main" val="2862279507"/>
      </p:ext>
    </p:extLst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23093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5800" b="1" i="1" dirty="0" smtClean="0">
                <a:solidFill>
                  <a:srgbClr val="002060"/>
                </a:solidFill>
              </a:rPr>
              <a:t>Бухгалтерский баланс </a:t>
            </a:r>
            <a:r>
              <a:rPr lang="ru-RU" sz="5800" b="1" dirty="0" smtClean="0"/>
              <a:t>представляет собой способ группировки и отражения средств предприятия и источников их образования в денежном выражении на определенную дату.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13176"/>
            <a:ext cx="266429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490862"/>
              </p:ext>
            </p:extLst>
          </p:nvPr>
        </p:nvGraphicFramePr>
        <p:xfrm>
          <a:off x="142844" y="43030"/>
          <a:ext cx="9001157" cy="6845490"/>
        </p:xfrm>
        <a:graphic>
          <a:graphicData uri="http://schemas.openxmlformats.org/drawingml/2006/table">
            <a:tbl>
              <a:tblPr/>
              <a:tblGrid>
                <a:gridCol w="3687604"/>
                <a:gridCol w="838687"/>
                <a:gridCol w="3687604"/>
                <a:gridCol w="787262"/>
              </a:tblGrid>
              <a:tr h="505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Наименование статей и разделов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Наименование статей и разделов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729"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Внеоборотные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активы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Нематериальные активы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исследований и разработок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Материальные поисковые активы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Нематериальные поисковые активы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средства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Доходные вложения в материальные ценности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Финансовые вложения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Отложенные налоговые активы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внеоборотные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Капитал и резервы.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Уставный капитал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Собственные акции, выкупленные у акционеров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Переоценка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внеоборотных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активов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Добавочный капитал (без переоценки)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Резервный капитал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Нераспределенная прибыль (непокрытый убыток)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 по разделу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Итого по разделу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III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695">
                <a:tc rowSpan="3"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Оборотные активы.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Запасы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 на добавленную стоимость по приобретенным ценностям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Дебиторская задолженность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Финансовые вложения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Денежные средства и денежные эквиваленты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оборотные активы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 по разделу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IV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Долгосрочные обязательства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Заемные средства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Отложенные налоговые обязательства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Оценочные обязательства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обязательства.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Итого по разделу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IV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Краткосрочные обязательства.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Заемные средства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Кредиторская задолженность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будущих периодов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Оценочные обязательства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обязательства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Итого по разделу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II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Итого по разделу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V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Баланс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Баланс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3029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sz="4800" b="1" dirty="0" smtClean="0"/>
              <a:t>Графически баланс – это двусторонняя таблица, в которой слева отражаются средства по составу и размещению, а справа – по источникам образования и целевому назначению. Левая сторона баланса называется актив, правая – пассив.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157192"/>
            <a:ext cx="344807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2309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b="1" dirty="0" smtClean="0"/>
              <a:t>В активе баланса отражается классификация средств по составу и размещению; в пассиве – по источникам образования и целевому назначению.</a:t>
            </a:r>
          </a:p>
          <a:p>
            <a:pPr>
              <a:buNone/>
            </a:pPr>
            <a:r>
              <a:rPr lang="ru-RU" sz="4800" b="1" dirty="0" smtClean="0"/>
              <a:t>Итоги актива и пассива баланса равны между собой.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2664296" cy="17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/>
              <a:t>Каждый отдельный вид средств и их источников образования называется статьей баланса. По экономически однородным признакам все статьи баланса объединяются в группы и разделы.</a:t>
            </a:r>
          </a:p>
          <a:p>
            <a:pPr algn="ctr">
              <a:buNone/>
            </a:pPr>
            <a:r>
              <a:rPr lang="ru-RU" sz="4400" b="1" dirty="0" smtClean="0"/>
              <a:t>Сумма (итог) баланса называется валютой.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53732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200" b="1" dirty="0" smtClean="0"/>
              <a:t>Наименование, удельный вес статей баланса и их группировка  представляет собой  структуру баланса. По структуре актива баланса мы можем определить удельный вес тех или иных активов предприятия в общей сумме всех средств, которыми она располагает на дату составления баланса. Структура пассива баланса показывает удельный вес (в %) отдельных источников в формировании имущества предприятия.</a:t>
            </a:r>
            <a:endParaRPr lang="ru-RU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13176"/>
            <a:ext cx="3170684" cy="168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Бухгалтерский баланс имеет большое практическое значение: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137160" indent="0">
              <a:buNone/>
            </a:pPr>
            <a:r>
              <a:rPr lang="ru-RU" sz="4800" b="1" dirty="0" smtClean="0"/>
              <a:t>1) С помощью баланса ведется контроль за правильностью отражения в учете хозяйственных операций. Если актив не равен пассиву, то это значит, что допущены ошибки.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400" b="1" dirty="0" smtClean="0"/>
              <a:t>2) Данные баланса используются для анализа финансового состояния предприятия.</a:t>
            </a:r>
          </a:p>
          <a:p>
            <a:pPr marL="137160" indent="0">
              <a:buNone/>
            </a:pPr>
            <a:r>
              <a:rPr lang="ru-RU" sz="4400" b="1" dirty="0" smtClean="0"/>
              <a:t>3) По балансу можно провести анализ ликвидности (т.е. скорости превращения активов в денежные средства).</a:t>
            </a:r>
            <a:endParaRPr lang="ru-RU" sz="4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1128"/>
            <a:ext cx="302433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568</Words>
  <Application>Microsoft Office PowerPoint</Application>
  <PresentationFormat>Экран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Бухгалтерский баланс имеет большое практическое значение: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3. Бухгалтерский баланс</dc:title>
  <dc:creator>DNA7 X64</dc:creator>
  <cp:lastModifiedBy>User</cp:lastModifiedBy>
  <cp:revision>10</cp:revision>
  <dcterms:created xsi:type="dcterms:W3CDTF">2010-07-24T17:41:37Z</dcterms:created>
  <dcterms:modified xsi:type="dcterms:W3CDTF">2015-09-01T05:41:43Z</dcterms:modified>
</cp:coreProperties>
</file>