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F52F37-6173-40B6-9E50-259171A9D1F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BBA74DC-4FA8-47D1-B527-45F512F2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lus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39" y="1844824"/>
            <a:ext cx="8305800" cy="2232248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>
                <a:solidFill>
                  <a:schemeClr val="tx1"/>
                </a:solidFill>
              </a:rPr>
              <a:t/>
            </a:r>
            <a:br>
              <a:rPr lang="ru-RU" sz="5400" b="1" dirty="0">
                <a:solidFill>
                  <a:schemeClr val="tx1"/>
                </a:solidFill>
              </a:rPr>
            </a:br>
            <a:r>
              <a:rPr lang="ru-RU" sz="5400" b="1" dirty="0">
                <a:solidFill>
                  <a:schemeClr val="tx1"/>
                </a:solidFill>
              </a:rPr>
              <a:t/>
            </a:r>
            <a:br>
              <a:rPr lang="ru-RU" sz="5400" b="1" dirty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Бухгалтерский </a:t>
            </a:r>
            <a:r>
              <a:rPr lang="ru-RU" sz="3600" b="1" dirty="0" smtClean="0">
                <a:solidFill>
                  <a:schemeClr val="tx1"/>
                </a:solidFill>
              </a:rPr>
              <a:t>баланс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Типы </a:t>
            </a:r>
            <a:r>
              <a:rPr lang="ru-RU" sz="3600" b="1" dirty="0" smtClean="0">
                <a:solidFill>
                  <a:schemeClr val="tx1"/>
                </a:solidFill>
              </a:rPr>
              <a:t>изменения баланса под влиянием хозяйственных операций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2997" y="332656"/>
            <a:ext cx="8443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Государственное бюджетное профессиональное образовательное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учреждение Свердловской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«</a:t>
            </a:r>
            <a:r>
              <a:rPr lang="ru-RU" altLang="ru-RU" sz="1800" dirty="0" err="1">
                <a:latin typeface="Century Schoolbook" pitchFamily="18" charset="0"/>
              </a:rPr>
              <a:t>Талицкий</a:t>
            </a:r>
            <a:r>
              <a:rPr lang="ru-RU" altLang="ru-RU" sz="1800" dirty="0">
                <a:latin typeface="Century Schoolbook" pitchFamily="18" charset="0"/>
              </a:rPr>
              <a:t> лесотехнический колледж </a:t>
            </a:r>
            <a:r>
              <a:rPr lang="ru-RU" altLang="ru-RU" sz="1800" dirty="0" err="1">
                <a:latin typeface="Century Schoolbook" pitchFamily="18" charset="0"/>
              </a:rPr>
              <a:t>им.Н.И.Кузнецова</a:t>
            </a:r>
            <a:r>
              <a:rPr lang="ru-RU" altLang="ru-RU" sz="1800" dirty="0">
                <a:latin typeface="Century Schoolbook" pitchFamily="18" charset="0"/>
              </a:rPr>
              <a:t>»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39825" y="5013176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Автор: 	</a:t>
            </a:r>
            <a:r>
              <a:rPr lang="ru-RU" altLang="ru-RU" sz="1800" dirty="0" err="1">
                <a:latin typeface="Arial" charset="0"/>
              </a:rPr>
              <a:t>Добышева</a:t>
            </a:r>
            <a:r>
              <a:rPr lang="ru-RU" altLang="ru-RU" sz="1800" dirty="0">
                <a:latin typeface="Arial" charset="0"/>
              </a:rPr>
              <a:t> Оксана Владимировна, преподаватель </a:t>
            </a: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4346575" y="618648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kern="0" dirty="0" smtClean="0"/>
              <a:t>2015 год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состав и величину имущества по видам;</a:t>
            </a:r>
          </a:p>
          <a:p>
            <a:r>
              <a:rPr lang="ru-RU" sz="4000" dirty="0" smtClean="0"/>
              <a:t>источники формирования имущества;</a:t>
            </a:r>
          </a:p>
          <a:p>
            <a:r>
              <a:rPr lang="ru-RU" sz="4000" dirty="0" smtClean="0"/>
              <a:t>одновременно на величину имущества и источники его формирования.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478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Каждая хозяйственная операция, происходящая на предприятии, может влиять на: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24000"/>
            <a:ext cx="8715436" cy="5191148"/>
          </a:xfrm>
        </p:spPr>
        <p:txBody>
          <a:bodyPr>
            <a:normAutofit/>
          </a:bodyPr>
          <a:lstStyle/>
          <a:p>
            <a:pPr lvl="0"/>
            <a:r>
              <a:rPr lang="ru-RU" sz="4800" b="1" i="1" u="sng" dirty="0" smtClean="0"/>
              <a:t>1. Активный</a:t>
            </a:r>
            <a:r>
              <a:rPr lang="ru-RU" sz="4800" dirty="0" smtClean="0"/>
              <a:t>:</a:t>
            </a:r>
          </a:p>
          <a:p>
            <a:pPr algn="ctr">
              <a:buNone/>
            </a:pPr>
            <a:r>
              <a:rPr lang="ru-RU" sz="4800" dirty="0" smtClean="0"/>
              <a:t>А + Х – Х = П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При этом типе изменения происходят только в активе баланса, одна статья увеличивается, другая уменьшается на одну и ту же сумму. Сумма баланса при этом не меняется, равенство итогов актива и пассива сохраняется.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357298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C000"/>
                </a:solidFill>
              </a:rPr>
              <a:t>Существует</a:t>
            </a:r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FFC000"/>
                </a:solidFill>
              </a:rPr>
              <a:t>4 типа изменения баланса: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35798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4800" b="1" i="1" u="sng" dirty="0" smtClean="0"/>
              <a:t>2. Пассивный</a:t>
            </a:r>
            <a:r>
              <a:rPr lang="ru-RU" sz="4800" dirty="0" smtClean="0"/>
              <a:t>:</a:t>
            </a:r>
          </a:p>
          <a:p>
            <a:pPr algn="ctr">
              <a:buNone/>
            </a:pPr>
            <a:r>
              <a:rPr lang="ru-RU" sz="4800" dirty="0" smtClean="0"/>
              <a:t>А = П + Х – Х</a:t>
            </a:r>
          </a:p>
          <a:p>
            <a:pPr>
              <a:buNone/>
            </a:pPr>
            <a:r>
              <a:rPr lang="ru-RU" sz="4000" dirty="0" smtClean="0"/>
              <a:t>   При этом типе изменения происходят только в пассиве баланса, одна статья увеличивается, другая уменьшается на одну и ту же сумму. Сумма баланса при этом не меняется, равенство итогов актива и пассива сохраняется.</a:t>
            </a:r>
            <a:endParaRPr lang="ru-RU" sz="40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57227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4800" b="1" i="1" u="sng" dirty="0" smtClean="0"/>
              <a:t>3. Активно-пассивный в сторону увеличения</a:t>
            </a:r>
            <a:r>
              <a:rPr lang="ru-RU" sz="4800" dirty="0" smtClean="0"/>
              <a:t>:</a:t>
            </a:r>
          </a:p>
          <a:p>
            <a:pPr algn="ctr">
              <a:buNone/>
            </a:pPr>
            <a:r>
              <a:rPr lang="ru-RU" sz="4800" dirty="0" smtClean="0"/>
              <a:t>А + Х = П + Х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400" dirty="0" smtClean="0"/>
              <a:t>При этом изменения происходят и в активе и в пассиве баланса на одну и ту же сумму. Сумма баланса увеличивается, равенство итогов актива и пассива сохраняется.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txBody>
          <a:bodyPr/>
          <a:lstStyle/>
          <a:p>
            <a:pPr lvl="0"/>
            <a:r>
              <a:rPr lang="ru-RU" sz="4800" b="1" i="1" u="sng" dirty="0" smtClean="0"/>
              <a:t>Активно-пассивный в сторону уменьшения</a:t>
            </a:r>
            <a:r>
              <a:rPr lang="ru-RU" sz="4800" dirty="0" smtClean="0"/>
              <a:t>:</a:t>
            </a:r>
          </a:p>
          <a:p>
            <a:pPr algn="ctr">
              <a:buNone/>
            </a:pPr>
            <a:r>
              <a:rPr lang="ru-RU" sz="4800" dirty="0" smtClean="0"/>
              <a:t>А – Х = П – Х</a:t>
            </a:r>
          </a:p>
          <a:p>
            <a:pPr>
              <a:buNone/>
            </a:pPr>
            <a:r>
              <a:rPr lang="ru-RU" sz="4000" dirty="0" smtClean="0"/>
              <a:t>   При этом изменения происходят и в активе и в пассиве баланса на одну и ту же сумму. Сумма баланса уменьшается, равенство итогов актива и пассива баланса сохраняется.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39552" y="548680"/>
            <a:ext cx="8229600" cy="46256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sz="1200" kern="0" dirty="0" smtClean="0"/>
              <a:t>Библиографический список</a:t>
            </a:r>
          </a:p>
          <a:p>
            <a:pPr>
              <a:defRPr/>
            </a:pPr>
            <a:r>
              <a:rPr lang="ru-RU" altLang="ru-RU" sz="1200" kern="0" dirty="0" smtClean="0"/>
              <a:t>Основные источники:</a:t>
            </a:r>
          </a:p>
          <a:p>
            <a:pPr>
              <a:defRPr/>
            </a:pPr>
            <a:r>
              <a:rPr lang="ru-RU" altLang="ru-RU" sz="1200" kern="0" dirty="0" smtClean="0"/>
              <a:t>1.	Гражданский Кодекс РФ </a:t>
            </a:r>
          </a:p>
          <a:p>
            <a:pPr>
              <a:defRPr/>
            </a:pPr>
            <a:r>
              <a:rPr lang="ru-RU" altLang="ru-RU" sz="1200" kern="0" dirty="0" smtClean="0"/>
              <a:t>2.	Налоговый кодекс РФ;</a:t>
            </a:r>
          </a:p>
          <a:p>
            <a:pPr>
              <a:defRPr/>
            </a:pPr>
            <a:r>
              <a:rPr lang="ru-RU" altLang="ru-RU" sz="1200" kern="0" dirty="0" smtClean="0"/>
              <a:t>3.	Трудовой кодекс РФ </a:t>
            </a:r>
          </a:p>
          <a:p>
            <a:pPr>
              <a:defRPr/>
            </a:pPr>
            <a:r>
              <a:rPr lang="ru-RU" altLang="ru-RU" sz="1200" kern="0" dirty="0" smtClean="0"/>
              <a:t>4.	Федеральный закон «О бухгалтерском учете» </a:t>
            </a:r>
          </a:p>
          <a:p>
            <a:pPr>
              <a:defRPr/>
            </a:pPr>
            <a:r>
              <a:rPr lang="ru-RU" altLang="ru-RU" sz="1200" kern="0" dirty="0" smtClean="0"/>
              <a:t>5.	Положения по бухгалтерскому учету (№№1 - 24)</a:t>
            </a:r>
          </a:p>
          <a:p>
            <a:pPr>
              <a:defRPr/>
            </a:pPr>
            <a:r>
              <a:rPr lang="ru-RU" altLang="ru-RU" sz="1200" kern="0" dirty="0" smtClean="0"/>
              <a:t>6.	Бабаев Ю.А. Бухгалтерский  учет. – М.:    Проспект, 2013– 171с.</a:t>
            </a:r>
          </a:p>
          <a:p>
            <a:pPr>
              <a:defRPr/>
            </a:pPr>
            <a:r>
              <a:rPr lang="ru-RU" altLang="ru-RU" sz="1200" kern="0" dirty="0" smtClean="0"/>
              <a:t>7.	</a:t>
            </a:r>
            <a:r>
              <a:rPr lang="ru-RU" altLang="ru-RU" sz="1200" kern="0" dirty="0" err="1" smtClean="0"/>
              <a:t>Брыкова</a:t>
            </a:r>
            <a:r>
              <a:rPr lang="ru-RU" altLang="ru-RU" sz="1200" kern="0" dirty="0" smtClean="0"/>
              <a:t> Н.В.  Основы        бухгалтерского       учета. – М.: Академия (</a:t>
            </a:r>
            <a:r>
              <a:rPr lang="ru-RU" altLang="ru-RU" sz="1200" kern="0" dirty="0" err="1" smtClean="0"/>
              <a:t>Academia</a:t>
            </a:r>
            <a:r>
              <a:rPr lang="ru-RU" altLang="ru-RU" sz="1200" kern="0" dirty="0" smtClean="0"/>
              <a:t>), 2012 – 420с.</a:t>
            </a:r>
          </a:p>
          <a:p>
            <a:pPr>
              <a:defRPr/>
            </a:pPr>
            <a:r>
              <a:rPr lang="ru-RU" altLang="ru-RU" sz="1200" kern="0" dirty="0" smtClean="0"/>
              <a:t>8.	Кондраков Н.П. Бухгалтерский (финансовый, управленческий) учет. </a:t>
            </a:r>
            <a:r>
              <a:rPr lang="ru-RU" altLang="ru-RU" sz="1200" kern="0" dirty="0" err="1" smtClean="0"/>
              <a:t>М.:Проспект</a:t>
            </a:r>
            <a:r>
              <a:rPr lang="ru-RU" altLang="ru-RU" sz="1200" kern="0" dirty="0" smtClean="0"/>
              <a:t> , 2013 – 831с.	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Дополнительные источники: 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1.	</a:t>
            </a:r>
            <a:r>
              <a:rPr lang="ru-RU" altLang="ru-RU" sz="1200" kern="0" dirty="0" err="1" smtClean="0"/>
              <a:t>Бурмистрова</a:t>
            </a:r>
            <a:r>
              <a:rPr lang="ru-RU" altLang="ru-RU" sz="1200" kern="0" dirty="0" smtClean="0"/>
              <a:t> Л.М. Бухгалтерский учет.- М.: Форум, 2012. – 326с.</a:t>
            </a:r>
          </a:p>
          <a:p>
            <a:pPr>
              <a:defRPr/>
            </a:pPr>
            <a:r>
              <a:rPr lang="ru-RU" altLang="ru-RU" sz="1200" kern="0" dirty="0" smtClean="0"/>
              <a:t>2.	</a:t>
            </a:r>
            <a:r>
              <a:rPr lang="ru-RU" altLang="ru-RU" sz="1200" kern="0" dirty="0" err="1" smtClean="0"/>
              <a:t>Вещунова</a:t>
            </a:r>
            <a:r>
              <a:rPr lang="ru-RU" altLang="ru-RU" sz="1200" kern="0" dirty="0" smtClean="0"/>
              <a:t> Н.Л. Бухгалтерский учет. – М.: Рид Групп, 2012. – 298 с.</a:t>
            </a:r>
          </a:p>
          <a:p>
            <a:pPr>
              <a:defRPr/>
            </a:pPr>
            <a:r>
              <a:rPr lang="ru-RU" altLang="ru-RU" sz="1200" kern="0" dirty="0" smtClean="0"/>
              <a:t>3.	Куликова Л.И. Международные стандарты финансовой отчетности. – М.: Магистр, 2012.- 400с.</a:t>
            </a:r>
          </a:p>
          <a:p>
            <a:pPr>
              <a:defRPr/>
            </a:pPr>
            <a:r>
              <a:rPr lang="ru-RU" altLang="ru-RU" sz="1200" kern="0" dirty="0" smtClean="0"/>
              <a:t>4.	Щербакова В.И. Теория бухгалтерского учета. – М.: Форум, 2013. – 244с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Интернет-ресурсы: 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1.HTTP://WWW.AUP.RU/BOOKS/I013.HTM Бухгалтерский учет: конспект лекций/ Федосова Т.В. Таганрог: ТТИ ЮФУ, 2013.</a:t>
            </a:r>
          </a:p>
          <a:p>
            <a:pPr>
              <a:defRPr/>
            </a:pPr>
            <a:r>
              <a:rPr lang="ru-RU" altLang="ru-RU" sz="1200" kern="0" dirty="0" smtClean="0"/>
              <a:t>2.Федосова Т.В. (Таганрог: ТТИ ЮФУ, 2013). Административно-управленческий портал </a:t>
            </a:r>
            <a:r>
              <a:rPr lang="ru-RU" altLang="ru-RU" sz="1200" kern="0" dirty="0" err="1" smtClean="0"/>
              <a:t>AUP.Ruhttp</a:t>
            </a:r>
            <a:r>
              <a:rPr lang="ru-RU" altLang="ru-RU" sz="1200" kern="0" dirty="0" smtClean="0"/>
              <a:t>://www.aup.ru/books/m176/ Бухгалтерский учет: Учебное пособие</a:t>
            </a:r>
            <a:endParaRPr lang="ru-RU" altLang="ru-RU" sz="1200" kern="0" dirty="0"/>
          </a:p>
        </p:txBody>
      </p:sp>
    </p:spTree>
    <p:extLst>
      <p:ext uri="{BB962C8B-B14F-4D97-AF65-F5344CB8AC3E}">
        <p14:creationId xmlns:p14="http://schemas.microsoft.com/office/powerpoint/2010/main" val="1051465518"/>
      </p:ext>
    </p:extLst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</TotalTime>
  <Words>247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            Бухгалтерский баланс Типы изменения баланса под влиянием хозяйственных операций</vt:lpstr>
      <vt:lpstr>Каждая хозяйственная операция, происходящая на предприятии, может влиять на:</vt:lpstr>
      <vt:lpstr>Существует 4 типа изменения баланса: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3.2. Типы хозяйственных операций и их влияние  на бухгалтерский баланс</dc:title>
  <dc:creator>DNA7 X64</dc:creator>
  <cp:lastModifiedBy>User</cp:lastModifiedBy>
  <cp:revision>9</cp:revision>
  <dcterms:created xsi:type="dcterms:W3CDTF">2010-07-25T10:57:03Z</dcterms:created>
  <dcterms:modified xsi:type="dcterms:W3CDTF">2015-09-01T05:47:01Z</dcterms:modified>
</cp:coreProperties>
</file>