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A23CDCE9-C79F-4F86-BCF9-AA6E6B954612}" type="datetimeFigureOut">
              <a:rPr lang="ru-RU" smtClean="0"/>
              <a:pPr/>
              <a:t>01.09.2015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BC71E033-F967-45DA-A00B-47616144068D}"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23CDCE9-C79F-4F86-BCF9-AA6E6B954612}" type="datetimeFigureOut">
              <a:rPr lang="ru-RU" smtClean="0"/>
              <a:pPr/>
              <a:t>01.09.2015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71E033-F967-45DA-A00B-47616144068D}" type="slidenum">
              <a:rPr lang="ru-RU" smtClean="0"/>
              <a:pPr/>
              <a:t>‹#›</a:t>
            </a:fld>
            <a:endParaRPr lang="ru-RU"/>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23CDCE9-C79F-4F86-BCF9-AA6E6B954612}" type="datetimeFigureOut">
              <a:rPr lang="ru-RU" smtClean="0"/>
              <a:pPr/>
              <a:t>01.09.2015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71E033-F967-45DA-A00B-47616144068D}" type="slidenum">
              <a:rPr lang="ru-RU" smtClean="0"/>
              <a:pPr/>
              <a:t>‹#›</a:t>
            </a:fld>
            <a:endParaRPr lang="ru-RU"/>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A23CDCE9-C79F-4F86-BCF9-AA6E6B954612}" type="datetimeFigureOut">
              <a:rPr lang="ru-RU" smtClean="0"/>
              <a:pPr/>
              <a:t>01.09.2015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71E033-F967-45DA-A00B-47616144068D}"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23CDCE9-C79F-4F86-BCF9-AA6E6B954612}" type="datetimeFigureOut">
              <a:rPr lang="ru-RU" smtClean="0"/>
              <a:pPr/>
              <a:t>01.09.2015</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BC71E033-F967-45DA-A00B-47616144068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A23CDCE9-C79F-4F86-BCF9-AA6E6B954612}" type="datetimeFigureOut">
              <a:rPr lang="ru-RU" smtClean="0"/>
              <a:pPr/>
              <a:t>01.09.2015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71E033-F967-45DA-A00B-47616144068D}"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A23CDCE9-C79F-4F86-BCF9-AA6E6B954612}" type="datetimeFigureOut">
              <a:rPr lang="ru-RU" smtClean="0"/>
              <a:pPr/>
              <a:t>01.09.2015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C71E033-F967-45DA-A00B-47616144068D}"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23CDCE9-C79F-4F86-BCF9-AA6E6B954612}" type="datetimeFigureOut">
              <a:rPr lang="ru-RU" smtClean="0"/>
              <a:pPr/>
              <a:t>01.09.2015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C71E033-F967-45DA-A00B-47616144068D}" type="slidenum">
              <a:rPr lang="ru-RU" smtClean="0"/>
              <a:pPr/>
              <a:t>‹#›</a:t>
            </a:fld>
            <a:endParaRPr lang="ru-RU"/>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23CDCE9-C79F-4F86-BCF9-AA6E6B954612}" type="datetimeFigureOut">
              <a:rPr lang="ru-RU" smtClean="0"/>
              <a:pPr/>
              <a:t>01.09.2015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C71E033-F967-45DA-A00B-47616144068D}" type="slidenum">
              <a:rPr lang="ru-RU" smtClean="0"/>
              <a:pPr/>
              <a:t>‹#›</a:t>
            </a:fld>
            <a:endParaRPr lang="ru-RU"/>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23CDCE9-C79F-4F86-BCF9-AA6E6B954612}" type="datetimeFigureOut">
              <a:rPr lang="ru-RU" smtClean="0"/>
              <a:pPr/>
              <a:t>01.09.2015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71E033-F967-45DA-A00B-47616144068D}"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23CDCE9-C79F-4F86-BCF9-AA6E6B954612}" type="datetimeFigureOut">
              <a:rPr lang="ru-RU" smtClean="0"/>
              <a:pPr/>
              <a:t>01.09.2015</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BC71E033-F967-45DA-A00B-47616144068D}"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23CDCE9-C79F-4F86-BCF9-AA6E6B954612}" type="datetimeFigureOut">
              <a:rPr lang="ru-RU" smtClean="0"/>
              <a:pPr/>
              <a:t>01.09.2015</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C71E033-F967-45DA-A00B-47616144068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55576" y="1556792"/>
            <a:ext cx="7858180" cy="2228864"/>
          </a:xfrm>
        </p:spPr>
        <p:txBody>
          <a:bodyPr>
            <a:noAutofit/>
          </a:bodyPr>
          <a:lstStyle/>
          <a:p>
            <a:endParaRPr lang="ru-RU" sz="2800" b="1" dirty="0" smtClean="0"/>
          </a:p>
          <a:p>
            <a:r>
              <a:rPr lang="ru-RU" sz="5400" b="1" dirty="0" smtClean="0"/>
              <a:t>Счета бухгалтерского учета и двойная запись</a:t>
            </a:r>
            <a:endParaRPr lang="ru-RU" sz="5400" dirty="0"/>
          </a:p>
        </p:txBody>
      </p:sp>
      <p:sp>
        <p:nvSpPr>
          <p:cNvPr id="4" name="Прямоугольник 3"/>
          <p:cNvSpPr>
            <a:spLocks noChangeArrowheads="1"/>
          </p:cNvSpPr>
          <p:nvPr/>
        </p:nvSpPr>
        <p:spPr bwMode="auto">
          <a:xfrm>
            <a:off x="395288" y="188913"/>
            <a:ext cx="8443912"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0"/>
              </a:spcBef>
              <a:buFontTx/>
              <a:buNone/>
            </a:pPr>
            <a:r>
              <a:rPr lang="ru-RU" altLang="ru-RU" sz="1800" dirty="0">
                <a:latin typeface="Century Schoolbook" pitchFamily="18" charset="0"/>
              </a:rPr>
              <a:t>Государственное бюджетное профессиональное образовательное </a:t>
            </a:r>
          </a:p>
          <a:p>
            <a:pPr algn="ctr" eaLnBrk="1" hangingPunct="1">
              <a:spcBef>
                <a:spcPct val="0"/>
              </a:spcBef>
              <a:buFontTx/>
              <a:buNone/>
            </a:pPr>
            <a:r>
              <a:rPr lang="ru-RU" altLang="ru-RU" sz="1800" dirty="0">
                <a:latin typeface="Century Schoolbook" pitchFamily="18" charset="0"/>
              </a:rPr>
              <a:t>учреждение Свердловской области </a:t>
            </a:r>
          </a:p>
          <a:p>
            <a:pPr algn="ctr" eaLnBrk="1" hangingPunct="1">
              <a:spcBef>
                <a:spcPct val="0"/>
              </a:spcBef>
              <a:buFontTx/>
              <a:buNone/>
            </a:pPr>
            <a:r>
              <a:rPr lang="ru-RU" altLang="ru-RU" sz="1800" dirty="0">
                <a:latin typeface="Century Schoolbook" pitchFamily="18" charset="0"/>
              </a:rPr>
              <a:t>«</a:t>
            </a:r>
            <a:r>
              <a:rPr lang="ru-RU" altLang="ru-RU" sz="1800" dirty="0" err="1">
                <a:latin typeface="Century Schoolbook" pitchFamily="18" charset="0"/>
              </a:rPr>
              <a:t>Талицкий</a:t>
            </a:r>
            <a:r>
              <a:rPr lang="ru-RU" altLang="ru-RU" sz="1800" dirty="0">
                <a:latin typeface="Century Schoolbook" pitchFamily="18" charset="0"/>
              </a:rPr>
              <a:t> лесотехнический колледж </a:t>
            </a:r>
            <a:r>
              <a:rPr lang="ru-RU" altLang="ru-RU" sz="1800" dirty="0" err="1">
                <a:latin typeface="Century Schoolbook" pitchFamily="18" charset="0"/>
              </a:rPr>
              <a:t>им.Н.И.Кузнецова</a:t>
            </a:r>
            <a:r>
              <a:rPr lang="ru-RU" altLang="ru-RU" sz="1800" dirty="0">
                <a:latin typeface="Century Schoolbook" pitchFamily="18" charset="0"/>
              </a:rPr>
              <a:t>»</a:t>
            </a:r>
          </a:p>
        </p:txBody>
      </p:sp>
      <p:sp>
        <p:nvSpPr>
          <p:cNvPr id="6" name="Прямоугольник 5"/>
          <p:cNvSpPr>
            <a:spLocks noChangeArrowheads="1"/>
          </p:cNvSpPr>
          <p:nvPr/>
        </p:nvSpPr>
        <p:spPr bwMode="auto">
          <a:xfrm>
            <a:off x="1187624" y="4653136"/>
            <a:ext cx="7315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r>
              <a:rPr lang="ru-RU" altLang="ru-RU" sz="1800" dirty="0">
                <a:latin typeface="Arial" charset="0"/>
              </a:rPr>
              <a:t>Автор: 	</a:t>
            </a:r>
            <a:r>
              <a:rPr lang="ru-RU" altLang="ru-RU" sz="1800" dirty="0" err="1">
                <a:latin typeface="Arial" charset="0"/>
              </a:rPr>
              <a:t>Добышева</a:t>
            </a:r>
            <a:r>
              <a:rPr lang="ru-RU" altLang="ru-RU" sz="1800" dirty="0">
                <a:latin typeface="Arial" charset="0"/>
              </a:rPr>
              <a:t> Оксана Владимировна, преподаватель </a:t>
            </a:r>
          </a:p>
        </p:txBody>
      </p:sp>
      <p:sp>
        <p:nvSpPr>
          <p:cNvPr id="7" name="Прямоугольник 1"/>
          <p:cNvSpPr>
            <a:spLocks noChangeArrowheads="1"/>
          </p:cNvSpPr>
          <p:nvPr/>
        </p:nvSpPr>
        <p:spPr bwMode="auto">
          <a:xfrm>
            <a:off x="4344514" y="5661248"/>
            <a:ext cx="901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auto" hangingPunct="1">
              <a:spcBef>
                <a:spcPts val="0"/>
              </a:spcBef>
              <a:spcAft>
                <a:spcPts val="0"/>
              </a:spcAft>
              <a:defRPr/>
            </a:pPr>
            <a:r>
              <a:rPr lang="ru-RU" altLang="ru-RU" sz="1400" kern="0" dirty="0" smtClean="0"/>
              <a:t>2015 год</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796908"/>
          </a:xfrm>
        </p:spPr>
        <p:txBody>
          <a:bodyPr>
            <a:noAutofit/>
          </a:bodyPr>
          <a:lstStyle/>
          <a:p>
            <a:pPr algn="ctr"/>
            <a:r>
              <a:rPr lang="ru-RU" sz="4400" dirty="0" smtClean="0">
                <a:solidFill>
                  <a:srgbClr val="FF0000"/>
                </a:solidFill>
              </a:rPr>
              <a:t>Схема пассивного счета:</a:t>
            </a:r>
            <a:endParaRPr lang="ru-RU" sz="4400" dirty="0"/>
          </a:p>
        </p:txBody>
      </p:sp>
      <p:graphicFrame>
        <p:nvGraphicFramePr>
          <p:cNvPr id="6" name="Содержимое 5"/>
          <p:cNvGraphicFramePr>
            <a:graphicFrameLocks noGrp="1"/>
          </p:cNvGraphicFramePr>
          <p:nvPr>
            <p:ph sz="quarter" idx="1"/>
          </p:nvPr>
        </p:nvGraphicFramePr>
        <p:xfrm>
          <a:off x="285720" y="1857364"/>
          <a:ext cx="8643998" cy="4714907"/>
        </p:xfrm>
        <a:graphic>
          <a:graphicData uri="http://schemas.openxmlformats.org/drawingml/2006/table">
            <a:tbl>
              <a:tblPr/>
              <a:tblGrid>
                <a:gridCol w="4321999"/>
                <a:gridCol w="4321999"/>
              </a:tblGrid>
              <a:tr h="837763">
                <a:tc rowSpan="2">
                  <a:txBody>
                    <a:bodyPr/>
                    <a:lstStyle/>
                    <a:p>
                      <a:pPr algn="just">
                        <a:spcAft>
                          <a:spcPts val="0"/>
                        </a:spcAft>
                      </a:pPr>
                      <a:endParaRPr lang="ru-RU" sz="4000" dirty="0">
                        <a:latin typeface="Times New Roman"/>
                        <a:ea typeface="Times New Roman"/>
                      </a:endParaRPr>
                    </a:p>
                    <a:p>
                      <a:pPr algn="just">
                        <a:spcAft>
                          <a:spcPts val="0"/>
                        </a:spcAft>
                      </a:pPr>
                      <a:r>
                        <a:rPr lang="ru-RU" sz="4000" dirty="0">
                          <a:latin typeface="Times New Roman"/>
                          <a:ea typeface="Times New Roman"/>
                        </a:rPr>
                        <a:t>Уменьшение (-)</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4000">
                          <a:latin typeface="Times New Roman"/>
                          <a:ea typeface="Times New Roman"/>
                        </a:rPr>
                        <a:t>Сальдо на начало</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7682">
                <a:tc vMerge="1">
                  <a:txBody>
                    <a:bodyPr/>
                    <a:lstStyle/>
                    <a:p>
                      <a:endParaRPr lang="ru-RU"/>
                    </a:p>
                  </a:txBody>
                  <a:tcPr/>
                </a:tc>
                <a:tc>
                  <a:txBody>
                    <a:bodyPr/>
                    <a:lstStyle/>
                    <a:p>
                      <a:pPr algn="just">
                        <a:spcAft>
                          <a:spcPts val="0"/>
                        </a:spcAft>
                      </a:pPr>
                      <a:r>
                        <a:rPr lang="ru-RU" sz="4000">
                          <a:latin typeface="Times New Roman"/>
                          <a:ea typeface="Times New Roman"/>
                        </a:rPr>
                        <a:t>Увеличение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3937">
                <a:tc>
                  <a:txBody>
                    <a:bodyPr/>
                    <a:lstStyle/>
                    <a:p>
                      <a:pPr algn="just">
                        <a:spcAft>
                          <a:spcPts val="0"/>
                        </a:spcAft>
                      </a:pPr>
                      <a:r>
                        <a:rPr lang="ru-RU" sz="4000">
                          <a:latin typeface="Times New Roman"/>
                          <a:ea typeface="Times New Roman"/>
                        </a:rPr>
                        <a:t>Оборот по дебету</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4000">
                          <a:latin typeface="Times New Roman"/>
                          <a:ea typeface="Times New Roman"/>
                        </a:rPr>
                        <a:t>Оборот по кредиту</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525">
                <a:tc>
                  <a:txBody>
                    <a:bodyPr/>
                    <a:lstStyle/>
                    <a:p>
                      <a:pPr algn="just">
                        <a:spcAft>
                          <a:spcPts val="0"/>
                        </a:spcAft>
                      </a:pPr>
                      <a:r>
                        <a:rPr lang="ru-RU" sz="4000">
                          <a:latin typeface="Times New Roman"/>
                          <a:ea typeface="Times New Roman"/>
                        </a:rPr>
                        <a:t> </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r>
                        <a:rPr lang="ru-RU" sz="4000" dirty="0">
                          <a:latin typeface="Times New Roman"/>
                          <a:ea typeface="Times New Roman"/>
                        </a:rPr>
                        <a:t>Сальдо на конец</a:t>
                      </a:r>
                    </a:p>
                    <a:p>
                      <a:pPr algn="just">
                        <a:spcAft>
                          <a:spcPts val="0"/>
                        </a:spcAft>
                      </a:pPr>
                      <a:r>
                        <a:rPr lang="ru-RU" sz="4000" dirty="0">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4" name="Rectangle 1"/>
          <p:cNvSpPr>
            <a:spLocks noChangeArrowheads="1"/>
          </p:cNvSpPr>
          <p:nvPr/>
        </p:nvSpPr>
        <p:spPr bwMode="auto">
          <a:xfrm>
            <a:off x="-1" y="1089079"/>
            <a:ext cx="9144001"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Дт                                                     Кт</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 calcmode="lin" valueType="num">
                                      <p:cBhvr>
                                        <p:cTn id="23"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785786" y="1000108"/>
            <a:ext cx="7772400" cy="4157084"/>
          </a:xfrm>
        </p:spPr>
        <p:txBody>
          <a:bodyPr>
            <a:normAutofit lnSpcReduction="10000"/>
          </a:bodyPr>
          <a:lstStyle/>
          <a:p>
            <a:pPr algn="ctr">
              <a:buNone/>
            </a:pPr>
            <a:r>
              <a:rPr lang="ru-RU" sz="5400" b="1" dirty="0" smtClean="0"/>
              <a:t>Если сальдо по счету равно 0, то счет считается закрытым, по нему не будет остатка.</a:t>
            </a:r>
          </a:p>
          <a:p>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4797152"/>
            <a:ext cx="2448272"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14290"/>
            <a:ext cx="8643998" cy="6429420"/>
          </a:xfrm>
        </p:spPr>
        <p:txBody>
          <a:bodyPr>
            <a:normAutofit/>
          </a:bodyPr>
          <a:lstStyle/>
          <a:p>
            <a:pPr>
              <a:buNone/>
            </a:pPr>
            <a:r>
              <a:rPr lang="ru-RU" b="1" i="1" dirty="0" smtClean="0"/>
              <a:t>    </a:t>
            </a:r>
            <a:r>
              <a:rPr lang="ru-RU" sz="3600" b="1" i="1" dirty="0" smtClean="0">
                <a:solidFill>
                  <a:srgbClr val="FF0000"/>
                </a:solidFill>
              </a:rPr>
              <a:t>К активно-пассивным счетам</a:t>
            </a:r>
            <a:r>
              <a:rPr lang="ru-RU" sz="3600" dirty="0" smtClean="0">
                <a:solidFill>
                  <a:srgbClr val="FF0000"/>
                </a:solidFill>
              </a:rPr>
              <a:t> </a:t>
            </a:r>
            <a:r>
              <a:rPr lang="ru-RU" sz="3600" dirty="0" smtClean="0"/>
              <a:t>относят счета, на которых отражаются хозяйственные процессы, финансовые результаты, расчеты между отдельны-ми предприятиями и лицами. </a:t>
            </a:r>
          </a:p>
          <a:p>
            <a:pPr>
              <a:buNone/>
            </a:pPr>
            <a:r>
              <a:rPr lang="ru-RU" sz="3600" dirty="0" smtClean="0"/>
              <a:t>   Активно-пассивные счета сочетают в себе признаки и активных и пассивных счетов. На активно-пассивных счетах сальдо показывается развернуто – одновременно по дебету и по кредиту.</a:t>
            </a:r>
          </a:p>
          <a:p>
            <a:endParaRPr lang="ru-RU" dirty="0"/>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638"/>
            <a:ext cx="8186766" cy="725470"/>
          </a:xfrm>
        </p:spPr>
        <p:txBody>
          <a:bodyPr>
            <a:normAutofit fontScale="90000"/>
          </a:bodyPr>
          <a:lstStyle/>
          <a:p>
            <a:pPr algn="ctr"/>
            <a:r>
              <a:rPr lang="ru-RU" sz="4400" b="1" dirty="0" smtClean="0">
                <a:solidFill>
                  <a:srgbClr val="FF0000"/>
                </a:solidFill>
              </a:rPr>
              <a:t>Схема активно-пассивного счета:</a:t>
            </a:r>
            <a:endParaRPr lang="ru-RU" sz="4400" b="1" dirty="0">
              <a:solidFill>
                <a:srgbClr val="FF0000"/>
              </a:solidFill>
            </a:endParaRPr>
          </a:p>
        </p:txBody>
      </p:sp>
      <p:graphicFrame>
        <p:nvGraphicFramePr>
          <p:cNvPr id="6" name="Содержимое 5"/>
          <p:cNvGraphicFramePr>
            <a:graphicFrameLocks noGrp="1"/>
          </p:cNvGraphicFramePr>
          <p:nvPr>
            <p:ph sz="quarter" idx="1"/>
          </p:nvPr>
        </p:nvGraphicFramePr>
        <p:xfrm>
          <a:off x="285719" y="1857364"/>
          <a:ext cx="8572560" cy="4714908"/>
        </p:xfrm>
        <a:graphic>
          <a:graphicData uri="http://schemas.openxmlformats.org/drawingml/2006/table">
            <a:tbl>
              <a:tblPr/>
              <a:tblGrid>
                <a:gridCol w="4286280"/>
                <a:gridCol w="4286280"/>
              </a:tblGrid>
              <a:tr h="925355">
                <a:tc>
                  <a:txBody>
                    <a:bodyPr/>
                    <a:lstStyle/>
                    <a:p>
                      <a:pPr algn="just">
                        <a:spcAft>
                          <a:spcPts val="0"/>
                        </a:spcAft>
                      </a:pPr>
                      <a:r>
                        <a:rPr lang="ru-RU" sz="3200">
                          <a:latin typeface="Times New Roman"/>
                          <a:ea typeface="Times New Roman"/>
                        </a:rPr>
                        <a:t>Сальдо начальное</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3200">
                          <a:latin typeface="Times New Roman"/>
                          <a:ea typeface="Times New Roman"/>
                        </a:rPr>
                        <a:t>Сальдо начальное</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712">
                <a:tc>
                  <a:txBody>
                    <a:bodyPr/>
                    <a:lstStyle/>
                    <a:p>
                      <a:pPr algn="just">
                        <a:spcAft>
                          <a:spcPts val="0"/>
                        </a:spcAft>
                      </a:pPr>
                      <a:r>
                        <a:rPr lang="ru-RU" sz="3200">
                          <a:latin typeface="Times New Roman"/>
                          <a:ea typeface="Times New Roman"/>
                        </a:rPr>
                        <a:t>Увеличение средств (+)</a:t>
                      </a:r>
                    </a:p>
                    <a:p>
                      <a:pPr algn="just">
                        <a:spcAft>
                          <a:spcPts val="0"/>
                        </a:spcAft>
                      </a:pPr>
                      <a:r>
                        <a:rPr lang="ru-RU" sz="3200">
                          <a:latin typeface="Times New Roman"/>
                          <a:ea typeface="Times New Roman"/>
                        </a:rPr>
                        <a:t>Уменьшение источников (-)</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3200" dirty="0">
                          <a:latin typeface="Times New Roman"/>
                          <a:ea typeface="Times New Roman"/>
                        </a:rPr>
                        <a:t>Уменьшение средств (-)</a:t>
                      </a:r>
                    </a:p>
                    <a:p>
                      <a:pPr algn="just">
                        <a:spcAft>
                          <a:spcPts val="0"/>
                        </a:spcAft>
                      </a:pPr>
                      <a:r>
                        <a:rPr lang="ru-RU" sz="3200" dirty="0">
                          <a:latin typeface="Times New Roman"/>
                          <a:ea typeface="Times New Roman"/>
                        </a:rPr>
                        <a:t>Увеличение </a:t>
                      </a:r>
                      <a:endParaRPr lang="ru-RU" sz="3200" dirty="0" smtClean="0">
                        <a:latin typeface="Times New Roman"/>
                        <a:ea typeface="Times New Roman"/>
                      </a:endParaRPr>
                    </a:p>
                    <a:p>
                      <a:pPr algn="just">
                        <a:spcAft>
                          <a:spcPts val="0"/>
                        </a:spcAft>
                      </a:pPr>
                      <a:r>
                        <a:rPr lang="ru-RU" sz="3200" dirty="0" smtClean="0">
                          <a:latin typeface="Times New Roman"/>
                          <a:ea typeface="Times New Roman"/>
                        </a:rPr>
                        <a:t>источников </a:t>
                      </a:r>
                      <a:r>
                        <a:rPr lang="ru-RU" sz="3200" dirty="0">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4207">
                <a:tc>
                  <a:txBody>
                    <a:bodyPr/>
                    <a:lstStyle/>
                    <a:p>
                      <a:pPr algn="just">
                        <a:spcAft>
                          <a:spcPts val="0"/>
                        </a:spcAft>
                      </a:pPr>
                      <a:r>
                        <a:rPr lang="ru-RU" sz="3200">
                          <a:latin typeface="Times New Roman"/>
                          <a:ea typeface="Times New Roman"/>
                        </a:rPr>
                        <a:t>Обороты по дебету</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3200">
                          <a:latin typeface="Times New Roman"/>
                          <a:ea typeface="Times New Roman"/>
                        </a:rPr>
                        <a:t>Обороты по кредиту</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4634">
                <a:tc>
                  <a:txBody>
                    <a:bodyPr/>
                    <a:lstStyle/>
                    <a:p>
                      <a:pPr algn="just">
                        <a:spcAft>
                          <a:spcPts val="0"/>
                        </a:spcAft>
                      </a:pPr>
                      <a:r>
                        <a:rPr lang="ru-RU" sz="3200">
                          <a:latin typeface="Times New Roman"/>
                          <a:ea typeface="Times New Roman"/>
                        </a:rPr>
                        <a:t>Сальдо конечное</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r>
                        <a:rPr lang="ru-RU" sz="3200" dirty="0">
                          <a:latin typeface="Times New Roman"/>
                          <a:ea typeface="Times New Roman"/>
                        </a:rPr>
                        <a:t>Сальдо конечное</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4" name="Rectangle 1"/>
          <p:cNvSpPr>
            <a:spLocks noChangeArrowheads="1"/>
          </p:cNvSpPr>
          <p:nvPr/>
        </p:nvSpPr>
        <p:spPr bwMode="auto">
          <a:xfrm>
            <a:off x="-1" y="1089079"/>
            <a:ext cx="9144001"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Дт                                                     Кт</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 calcmode="lin" valueType="num">
                                      <p:cBhvr>
                                        <p:cTn id="23"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85728"/>
            <a:ext cx="8572560" cy="6286544"/>
          </a:xfrm>
        </p:spPr>
        <p:txBody>
          <a:bodyPr>
            <a:normAutofit/>
          </a:bodyPr>
          <a:lstStyle/>
          <a:p>
            <a:pPr>
              <a:buNone/>
            </a:pPr>
            <a:r>
              <a:rPr lang="ru-RU" sz="3600" dirty="0" smtClean="0"/>
              <a:t>    Конечное развернутое сальдо на активно-пассивных счетах определить невозможно, для этого необходимы данные аналитического учета.  </a:t>
            </a:r>
          </a:p>
          <a:p>
            <a:pPr>
              <a:buNone/>
            </a:pPr>
            <a:r>
              <a:rPr lang="ru-RU" sz="3600" dirty="0" smtClean="0"/>
              <a:t>  Аналитический учет дает информацию о состоянии расчетов с каждыми дебиторами и кредиторами отдельно.</a:t>
            </a:r>
          </a:p>
          <a:p>
            <a:endParaRPr lang="ru-RU"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4149080"/>
            <a:ext cx="3619500" cy="2529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14290"/>
            <a:ext cx="8786874" cy="6429420"/>
          </a:xfrm>
        </p:spPr>
        <p:txBody>
          <a:bodyPr>
            <a:normAutofit/>
          </a:bodyPr>
          <a:lstStyle/>
          <a:p>
            <a:pPr>
              <a:buNone/>
            </a:pPr>
            <a:r>
              <a:rPr lang="ru-RU" sz="3600" dirty="0" smtClean="0"/>
              <a:t>    Для определения конечного сальдо по активно-пассивным счетам нужно подсчитать остатки по всем аналитическим счетам и записать суммы остатков на конец периода по дебету и кредиту. После этого нужно проверить правильность выведения остатков. </a:t>
            </a:r>
            <a:endParaRPr lang="ru-RU" sz="36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4149080"/>
            <a:ext cx="2679576"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0"/>
            <a:ext cx="9001156" cy="1714488"/>
          </a:xfrm>
        </p:spPr>
        <p:txBody>
          <a:bodyPr>
            <a:normAutofit fontScale="90000"/>
          </a:bodyPr>
          <a:lstStyle/>
          <a:p>
            <a:pPr algn="ctr"/>
            <a:r>
              <a:rPr lang="ru-RU" b="1" dirty="0" smtClean="0">
                <a:solidFill>
                  <a:srgbClr val="FF0000"/>
                </a:solidFill>
              </a:rPr>
              <a:t>Для проверки правильности записей по активно-пассивным счетам существует 2 формы:</a:t>
            </a:r>
            <a:endParaRPr lang="ru-RU" b="1" dirty="0">
              <a:solidFill>
                <a:srgbClr val="FF0000"/>
              </a:solidFill>
            </a:endParaRPr>
          </a:p>
        </p:txBody>
      </p:sp>
      <p:graphicFrame>
        <p:nvGraphicFramePr>
          <p:cNvPr id="5" name="Содержимое 4"/>
          <p:cNvGraphicFramePr>
            <a:graphicFrameLocks noGrp="1"/>
          </p:cNvGraphicFramePr>
          <p:nvPr>
            <p:ph sz="quarter" idx="1"/>
          </p:nvPr>
        </p:nvGraphicFramePr>
        <p:xfrm>
          <a:off x="285721" y="1785923"/>
          <a:ext cx="8572560" cy="4643472"/>
        </p:xfrm>
        <a:graphic>
          <a:graphicData uri="http://schemas.openxmlformats.org/drawingml/2006/table">
            <a:tbl>
              <a:tblPr/>
              <a:tblGrid>
                <a:gridCol w="3482096"/>
                <a:gridCol w="5090464"/>
              </a:tblGrid>
              <a:tr h="2321736">
                <a:tc>
                  <a:txBody>
                    <a:bodyPr/>
                    <a:lstStyle/>
                    <a:p>
                      <a:pPr algn="just">
                        <a:spcAft>
                          <a:spcPts val="0"/>
                        </a:spcAft>
                      </a:pPr>
                      <a:r>
                        <a:rPr lang="ru-RU" sz="2800" dirty="0">
                          <a:latin typeface="Times New Roman"/>
                          <a:ea typeface="Times New Roman"/>
                        </a:rPr>
                        <a:t>1) Сальдо конечное по дебету: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800">
                          <a:latin typeface="Times New Roman"/>
                          <a:ea typeface="Times New Roman"/>
                        </a:rPr>
                        <a:t>= сальдо на начало по дебету</a:t>
                      </a:r>
                    </a:p>
                    <a:p>
                      <a:pPr algn="just">
                        <a:spcAft>
                          <a:spcPts val="0"/>
                        </a:spcAft>
                      </a:pPr>
                      <a:r>
                        <a:rPr lang="ru-RU" sz="2800">
                          <a:latin typeface="Times New Roman"/>
                          <a:ea typeface="Times New Roman"/>
                        </a:rPr>
                        <a:t>+ оборот по дебету</a:t>
                      </a:r>
                    </a:p>
                    <a:p>
                      <a:pPr algn="just">
                        <a:spcAft>
                          <a:spcPts val="0"/>
                        </a:spcAft>
                      </a:pPr>
                      <a:r>
                        <a:rPr lang="ru-RU" sz="2800">
                          <a:latin typeface="Times New Roman"/>
                          <a:ea typeface="Times New Roman"/>
                        </a:rPr>
                        <a:t>+ сальдо конечное по кредиту</a:t>
                      </a:r>
                    </a:p>
                    <a:p>
                      <a:pPr algn="just">
                        <a:spcAft>
                          <a:spcPts val="0"/>
                        </a:spcAft>
                      </a:pPr>
                      <a:r>
                        <a:rPr lang="ru-RU" sz="2800">
                          <a:latin typeface="Times New Roman"/>
                          <a:ea typeface="Times New Roman"/>
                        </a:rPr>
                        <a:t>- сальдо начальное по кредиту</a:t>
                      </a:r>
                    </a:p>
                    <a:p>
                      <a:pPr algn="just">
                        <a:spcAft>
                          <a:spcPts val="0"/>
                        </a:spcAft>
                      </a:pPr>
                      <a:r>
                        <a:rPr lang="ru-RU" sz="2800">
                          <a:latin typeface="Times New Roman"/>
                          <a:ea typeface="Times New Roman"/>
                        </a:rPr>
                        <a:t>- оборот по кредиту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1736">
                <a:tc>
                  <a:txBody>
                    <a:bodyPr/>
                    <a:lstStyle/>
                    <a:p>
                      <a:pPr algn="just">
                        <a:spcAft>
                          <a:spcPts val="0"/>
                        </a:spcAft>
                      </a:pPr>
                      <a:r>
                        <a:rPr lang="ru-RU" sz="2800">
                          <a:latin typeface="Times New Roman"/>
                          <a:ea typeface="Times New Roman"/>
                        </a:rPr>
                        <a:t>2) Сальдо конечное по кредиту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800" dirty="0">
                          <a:latin typeface="Times New Roman"/>
                          <a:ea typeface="Times New Roman"/>
                        </a:rPr>
                        <a:t>= сальдо на начало по кредиту</a:t>
                      </a:r>
                    </a:p>
                    <a:p>
                      <a:pPr algn="just">
                        <a:spcAft>
                          <a:spcPts val="0"/>
                        </a:spcAft>
                      </a:pPr>
                      <a:r>
                        <a:rPr lang="ru-RU" sz="2800" dirty="0">
                          <a:latin typeface="Times New Roman"/>
                          <a:ea typeface="Times New Roman"/>
                        </a:rPr>
                        <a:t>+ оборот по кредиту</a:t>
                      </a:r>
                    </a:p>
                    <a:p>
                      <a:pPr algn="just">
                        <a:spcAft>
                          <a:spcPts val="0"/>
                        </a:spcAft>
                      </a:pPr>
                      <a:r>
                        <a:rPr lang="ru-RU" sz="2800" dirty="0">
                          <a:latin typeface="Times New Roman"/>
                          <a:ea typeface="Times New Roman"/>
                        </a:rPr>
                        <a:t>+ сальдо конечное по дебиту</a:t>
                      </a:r>
                    </a:p>
                    <a:p>
                      <a:pPr algn="just">
                        <a:spcAft>
                          <a:spcPts val="0"/>
                        </a:spcAft>
                      </a:pPr>
                      <a:r>
                        <a:rPr lang="ru-RU" sz="2800" dirty="0">
                          <a:latin typeface="Times New Roman"/>
                          <a:ea typeface="Times New Roman"/>
                        </a:rPr>
                        <a:t>- сальдо начальное по дебету</a:t>
                      </a:r>
                    </a:p>
                    <a:p>
                      <a:pPr algn="just">
                        <a:spcAft>
                          <a:spcPts val="0"/>
                        </a:spcAft>
                      </a:pPr>
                      <a:r>
                        <a:rPr lang="ru-RU" sz="2800" dirty="0">
                          <a:latin typeface="Times New Roman"/>
                          <a:ea typeface="Times New Roman"/>
                        </a:rPr>
                        <a:t>- оборот по дебету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0"/>
            <a:ext cx="9036496" cy="6643710"/>
          </a:xfrm>
        </p:spPr>
        <p:txBody>
          <a:bodyPr>
            <a:noAutofit/>
          </a:bodyPr>
          <a:lstStyle/>
          <a:p>
            <a:pPr algn="ctr">
              <a:buNone/>
            </a:pPr>
            <a:r>
              <a:rPr lang="ru-RU" sz="4000" dirty="0" smtClean="0"/>
              <a:t>  Другой вариант проверки правильности записей на активно-пассивных счетах определяется по формуле:</a:t>
            </a:r>
          </a:p>
          <a:p>
            <a:pPr algn="ctr">
              <a:buNone/>
            </a:pPr>
            <a:r>
              <a:rPr lang="ru-RU" sz="4000" dirty="0" smtClean="0"/>
              <a:t> </a:t>
            </a:r>
            <a:r>
              <a:rPr lang="ru-RU" sz="3200" dirty="0" smtClean="0">
                <a:solidFill>
                  <a:srgbClr val="FF0000"/>
                </a:solidFill>
              </a:rPr>
              <a:t>Сальдо начальное по дебету + оборот по дебету + сальдо конечное по кредиту = сальдо начальное по кредиту + оборот по кредиту + сальдо конечное по дебету.</a:t>
            </a:r>
            <a:endParaRPr lang="ru-RU" sz="3200" dirty="0">
              <a:solidFill>
                <a:srgbClr val="FF0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4725144"/>
            <a:ext cx="2993132" cy="1998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txBox="1">
            <a:spLocks/>
          </p:cNvSpPr>
          <p:nvPr/>
        </p:nvSpPr>
        <p:spPr>
          <a:xfrm>
            <a:off x="539552" y="908720"/>
            <a:ext cx="8229600" cy="4625609"/>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ru-RU" altLang="ru-RU" sz="1200" kern="0" dirty="0" smtClean="0"/>
              <a:t>Библиографический список</a:t>
            </a:r>
          </a:p>
          <a:p>
            <a:pPr>
              <a:defRPr/>
            </a:pPr>
            <a:r>
              <a:rPr lang="ru-RU" altLang="ru-RU" sz="1200" kern="0" dirty="0" smtClean="0"/>
              <a:t>Основные источники:</a:t>
            </a:r>
          </a:p>
          <a:p>
            <a:pPr>
              <a:defRPr/>
            </a:pPr>
            <a:r>
              <a:rPr lang="ru-RU" altLang="ru-RU" sz="1200" kern="0" dirty="0" smtClean="0"/>
              <a:t>1.	Гражданский Кодекс РФ </a:t>
            </a:r>
          </a:p>
          <a:p>
            <a:pPr>
              <a:defRPr/>
            </a:pPr>
            <a:r>
              <a:rPr lang="ru-RU" altLang="ru-RU" sz="1200" kern="0" dirty="0" smtClean="0"/>
              <a:t>2.	Налоговый кодекс РФ;</a:t>
            </a:r>
          </a:p>
          <a:p>
            <a:pPr>
              <a:defRPr/>
            </a:pPr>
            <a:r>
              <a:rPr lang="ru-RU" altLang="ru-RU" sz="1200" kern="0" dirty="0" smtClean="0"/>
              <a:t>3.	Трудовой кодекс РФ </a:t>
            </a:r>
          </a:p>
          <a:p>
            <a:pPr>
              <a:defRPr/>
            </a:pPr>
            <a:r>
              <a:rPr lang="ru-RU" altLang="ru-RU" sz="1200" kern="0" dirty="0" smtClean="0"/>
              <a:t>4.	Федеральный закон «О бухгалтерском учете» </a:t>
            </a:r>
          </a:p>
          <a:p>
            <a:pPr>
              <a:defRPr/>
            </a:pPr>
            <a:r>
              <a:rPr lang="ru-RU" altLang="ru-RU" sz="1200" kern="0" dirty="0" smtClean="0"/>
              <a:t>5.	Положения по бухгалтерскому учету (№№1 - 24)</a:t>
            </a:r>
          </a:p>
          <a:p>
            <a:pPr>
              <a:defRPr/>
            </a:pPr>
            <a:r>
              <a:rPr lang="ru-RU" altLang="ru-RU" sz="1200" kern="0" dirty="0" smtClean="0"/>
              <a:t>6.	Бабаев Ю.А. Бухгалтерский  учет. – М.:    Проспект, 2013– 171с.</a:t>
            </a:r>
          </a:p>
          <a:p>
            <a:pPr>
              <a:defRPr/>
            </a:pPr>
            <a:r>
              <a:rPr lang="ru-RU" altLang="ru-RU" sz="1200" kern="0" dirty="0" smtClean="0"/>
              <a:t>7.	</a:t>
            </a:r>
            <a:r>
              <a:rPr lang="ru-RU" altLang="ru-RU" sz="1200" kern="0" dirty="0" err="1" smtClean="0"/>
              <a:t>Брыкова</a:t>
            </a:r>
            <a:r>
              <a:rPr lang="ru-RU" altLang="ru-RU" sz="1200" kern="0" dirty="0" smtClean="0"/>
              <a:t> Н.В.  Основы        бухгалтерского       учета. – М.: Академия (</a:t>
            </a:r>
            <a:r>
              <a:rPr lang="ru-RU" altLang="ru-RU" sz="1200" kern="0" dirty="0" err="1" smtClean="0"/>
              <a:t>Academia</a:t>
            </a:r>
            <a:r>
              <a:rPr lang="ru-RU" altLang="ru-RU" sz="1200" kern="0" dirty="0" smtClean="0"/>
              <a:t>), 2012 – 420с.</a:t>
            </a:r>
          </a:p>
          <a:p>
            <a:pPr>
              <a:defRPr/>
            </a:pPr>
            <a:r>
              <a:rPr lang="ru-RU" altLang="ru-RU" sz="1200" kern="0" dirty="0" smtClean="0"/>
              <a:t>8.	Кондраков Н.П. Бухгалтерский (финансовый, управленческий) учет. </a:t>
            </a:r>
            <a:r>
              <a:rPr lang="ru-RU" altLang="ru-RU" sz="1200" kern="0" dirty="0" err="1" smtClean="0"/>
              <a:t>М.:Проспект</a:t>
            </a:r>
            <a:r>
              <a:rPr lang="ru-RU" altLang="ru-RU" sz="1200" kern="0" dirty="0" smtClean="0"/>
              <a:t> , 2013 – 831с.	</a:t>
            </a:r>
          </a:p>
          <a:p>
            <a:pPr>
              <a:defRPr/>
            </a:pPr>
            <a:endParaRPr lang="ru-RU" altLang="ru-RU" sz="1200" kern="0" dirty="0" smtClean="0"/>
          </a:p>
          <a:p>
            <a:pPr>
              <a:defRPr/>
            </a:pPr>
            <a:r>
              <a:rPr lang="ru-RU" altLang="ru-RU" sz="1200" kern="0" dirty="0" smtClean="0"/>
              <a:t>Дополнительные источники: </a:t>
            </a:r>
          </a:p>
          <a:p>
            <a:pPr>
              <a:defRPr/>
            </a:pPr>
            <a:endParaRPr lang="ru-RU" altLang="ru-RU" sz="1200" kern="0" dirty="0" smtClean="0"/>
          </a:p>
          <a:p>
            <a:pPr>
              <a:defRPr/>
            </a:pPr>
            <a:r>
              <a:rPr lang="ru-RU" altLang="ru-RU" sz="1200" kern="0" dirty="0" smtClean="0"/>
              <a:t>1.	</a:t>
            </a:r>
            <a:r>
              <a:rPr lang="ru-RU" altLang="ru-RU" sz="1200" kern="0" dirty="0" err="1" smtClean="0"/>
              <a:t>Бурмистрова</a:t>
            </a:r>
            <a:r>
              <a:rPr lang="ru-RU" altLang="ru-RU" sz="1200" kern="0" dirty="0" smtClean="0"/>
              <a:t> Л.М. Бухгалтерский учет.- М.: Форум, 2012. – 326с.</a:t>
            </a:r>
          </a:p>
          <a:p>
            <a:pPr>
              <a:defRPr/>
            </a:pPr>
            <a:r>
              <a:rPr lang="ru-RU" altLang="ru-RU" sz="1200" kern="0" dirty="0" smtClean="0"/>
              <a:t>2.	</a:t>
            </a:r>
            <a:r>
              <a:rPr lang="ru-RU" altLang="ru-RU" sz="1200" kern="0" dirty="0" err="1" smtClean="0"/>
              <a:t>Вещунова</a:t>
            </a:r>
            <a:r>
              <a:rPr lang="ru-RU" altLang="ru-RU" sz="1200" kern="0" dirty="0" smtClean="0"/>
              <a:t> Н.Л. Бухгалтерский учет. – М.: Рид Групп, 2012. – 298 с.</a:t>
            </a:r>
          </a:p>
          <a:p>
            <a:pPr>
              <a:defRPr/>
            </a:pPr>
            <a:r>
              <a:rPr lang="ru-RU" altLang="ru-RU" sz="1200" kern="0" dirty="0" smtClean="0"/>
              <a:t>3.	Куликова Л.И. Международные стандарты финансовой отчетности. – М.: Магистр, 2012.- 400с.</a:t>
            </a:r>
          </a:p>
          <a:p>
            <a:pPr>
              <a:defRPr/>
            </a:pPr>
            <a:r>
              <a:rPr lang="ru-RU" altLang="ru-RU" sz="1200" kern="0" dirty="0" smtClean="0"/>
              <a:t>4.	Щербакова В.И. Теория бухгалтерского учета. – М.: Форум, 2013. – 244с</a:t>
            </a:r>
          </a:p>
          <a:p>
            <a:pPr>
              <a:defRPr/>
            </a:pPr>
            <a:endParaRPr lang="ru-RU" altLang="ru-RU" sz="1200" kern="0" dirty="0" smtClean="0"/>
          </a:p>
          <a:p>
            <a:pPr>
              <a:defRPr/>
            </a:pPr>
            <a:endParaRPr lang="ru-RU" altLang="ru-RU" sz="1200" kern="0" dirty="0" smtClean="0"/>
          </a:p>
          <a:p>
            <a:pPr>
              <a:defRPr/>
            </a:pPr>
            <a:r>
              <a:rPr lang="ru-RU" altLang="ru-RU" sz="1200" kern="0" dirty="0" smtClean="0"/>
              <a:t>Интернет-ресурсы: </a:t>
            </a:r>
          </a:p>
          <a:p>
            <a:pPr>
              <a:defRPr/>
            </a:pPr>
            <a:endParaRPr lang="ru-RU" altLang="ru-RU" sz="1200" kern="0" dirty="0" smtClean="0"/>
          </a:p>
          <a:p>
            <a:pPr>
              <a:defRPr/>
            </a:pPr>
            <a:r>
              <a:rPr lang="ru-RU" altLang="ru-RU" sz="1200" kern="0" dirty="0" smtClean="0"/>
              <a:t>1.HTTP://WWW.AUP.RU/BOOKS/I013.HTM Бухгалтерский учет: конспект лекций/ Федосова Т.В. Таганрог: ТТИ ЮФУ, 2013.</a:t>
            </a:r>
          </a:p>
          <a:p>
            <a:pPr>
              <a:defRPr/>
            </a:pPr>
            <a:r>
              <a:rPr lang="ru-RU" altLang="ru-RU" sz="1200" kern="0" dirty="0" smtClean="0"/>
              <a:t>2.Федосова Т.В. (Таганрог: ТТИ ЮФУ, 2013). Административно-управленческий портал </a:t>
            </a:r>
            <a:r>
              <a:rPr lang="ru-RU" altLang="ru-RU" sz="1200" kern="0" dirty="0" err="1" smtClean="0"/>
              <a:t>AUP.Ruhttp</a:t>
            </a:r>
            <a:r>
              <a:rPr lang="ru-RU" altLang="ru-RU" sz="1200" kern="0" dirty="0" smtClean="0"/>
              <a:t>://www.aup.ru/books/m176/ Бухгалтерский учет: Учебное пособие</a:t>
            </a:r>
            <a:endParaRPr lang="ru-RU" altLang="ru-RU" sz="1200" kern="0" dirty="0"/>
          </a:p>
        </p:txBody>
      </p:sp>
    </p:spTree>
    <p:extLst>
      <p:ext uri="{BB962C8B-B14F-4D97-AF65-F5344CB8AC3E}">
        <p14:creationId xmlns:p14="http://schemas.microsoft.com/office/powerpoint/2010/main" val="2895747315"/>
      </p:ext>
    </p:extLst>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0"/>
            <a:ext cx="9144000" cy="6858048"/>
          </a:xfrm>
        </p:spPr>
        <p:txBody>
          <a:bodyPr>
            <a:normAutofit lnSpcReduction="10000"/>
          </a:bodyPr>
          <a:lstStyle/>
          <a:p>
            <a:pPr>
              <a:buNone/>
            </a:pPr>
            <a:r>
              <a:rPr lang="ru-RU" b="1" i="1" dirty="0" smtClean="0"/>
              <a:t>   </a:t>
            </a:r>
            <a:r>
              <a:rPr lang="ru-RU" sz="4000" b="1" i="1" dirty="0" smtClean="0">
                <a:solidFill>
                  <a:srgbClr val="FF0000"/>
                </a:solidFill>
              </a:rPr>
              <a:t>Счета</a:t>
            </a:r>
            <a:r>
              <a:rPr lang="ru-RU" sz="4000" b="1" i="1" dirty="0" smtClean="0"/>
              <a:t> – </a:t>
            </a:r>
            <a:r>
              <a:rPr lang="ru-RU" sz="4000" b="1" dirty="0" smtClean="0"/>
              <a:t>это способ вторичной регистрации операций. </a:t>
            </a:r>
          </a:p>
          <a:p>
            <a:pPr>
              <a:buNone/>
            </a:pPr>
            <a:r>
              <a:rPr lang="ru-RU" sz="4000" b="1" dirty="0" smtClean="0"/>
              <a:t>  Они предназначены для текущего учета хозяйственных операций и являются способом группировки текущего бухгалтерского учета.</a:t>
            </a:r>
          </a:p>
          <a:p>
            <a:pPr>
              <a:buNone/>
            </a:pPr>
            <a:r>
              <a:rPr lang="ru-RU" sz="4000" b="1" dirty="0" smtClean="0"/>
              <a:t>  Счета имеют неразрывную связь с балансом. Она проявляется в том, что балансы составляются на основании обобщенных записей по счетам.</a:t>
            </a:r>
            <a:endParaRPr lang="ru-RU" sz="4000" b="1" dirty="0"/>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725602"/>
          </a:xfrm>
        </p:spPr>
        <p:txBody>
          <a:bodyPr>
            <a:noAutofit/>
          </a:bodyPr>
          <a:lstStyle/>
          <a:p>
            <a:pPr algn="ctr"/>
            <a:r>
              <a:rPr lang="ru-RU" b="1" dirty="0" smtClean="0">
                <a:solidFill>
                  <a:srgbClr val="FF0000"/>
                </a:solidFill>
              </a:rPr>
              <a:t>Кроме того, в теории бухгалтерского учета связь счетов и баланса проявляется в следующем:</a:t>
            </a:r>
            <a:endParaRPr lang="ru-RU" b="1" dirty="0">
              <a:solidFill>
                <a:srgbClr val="FF0000"/>
              </a:solidFill>
            </a:endParaRPr>
          </a:p>
        </p:txBody>
      </p:sp>
      <p:sp>
        <p:nvSpPr>
          <p:cNvPr id="3" name="Содержимое 2"/>
          <p:cNvSpPr>
            <a:spLocks noGrp="1"/>
          </p:cNvSpPr>
          <p:nvPr>
            <p:ph sz="quarter" idx="1"/>
          </p:nvPr>
        </p:nvSpPr>
        <p:spPr>
          <a:xfrm>
            <a:off x="0" y="2071678"/>
            <a:ext cx="9144000" cy="4786322"/>
          </a:xfrm>
        </p:spPr>
        <p:txBody>
          <a:bodyPr>
            <a:normAutofit fontScale="92500" lnSpcReduction="20000"/>
          </a:bodyPr>
          <a:lstStyle/>
          <a:p>
            <a:pPr lvl="0"/>
            <a:r>
              <a:rPr lang="ru-RU" sz="4000" b="1" dirty="0" smtClean="0"/>
              <a:t>Каждому счету соответствует название статьи баланса.</a:t>
            </a:r>
          </a:p>
          <a:p>
            <a:pPr lvl="0"/>
            <a:r>
              <a:rPr lang="ru-RU" sz="4000" b="1" dirty="0" smtClean="0"/>
              <a:t>На основании статей актива баланса открываются активные счета, а на основании статей пассива – пассивные.</a:t>
            </a:r>
          </a:p>
          <a:p>
            <a:pPr lvl="0"/>
            <a:r>
              <a:rPr lang="ru-RU" sz="4000" b="1" dirty="0" smtClean="0"/>
              <a:t>Начальное сальдо по счетам берется из баланса, по конечному сальдо составляется новый баланс.</a:t>
            </a:r>
          </a:p>
          <a:p>
            <a:endParaRPr lang="ru-RU" dirty="0"/>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3000"/>
                            </p:stCondLst>
                            <p:childTnLst>
                              <p:par>
                                <p:cTn id="26" presetID="15" presetClass="entr" presetSubtype="0" fill="hold"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0"/>
            <a:ext cx="7772400" cy="857232"/>
          </a:xfrm>
        </p:spPr>
        <p:txBody>
          <a:bodyPr>
            <a:normAutofit/>
          </a:bodyPr>
          <a:lstStyle/>
          <a:p>
            <a:pPr algn="ctr"/>
            <a:r>
              <a:rPr lang="ru-RU" sz="4400" b="1" dirty="0" smtClean="0">
                <a:solidFill>
                  <a:srgbClr val="FF0000"/>
                </a:solidFill>
              </a:rPr>
              <a:t>Схема счета:</a:t>
            </a:r>
            <a:endParaRPr lang="ru-RU" sz="4400" b="1" dirty="0">
              <a:solidFill>
                <a:srgbClr val="FF0000"/>
              </a:solidFill>
            </a:endParaRPr>
          </a:p>
        </p:txBody>
      </p:sp>
      <p:graphicFrame>
        <p:nvGraphicFramePr>
          <p:cNvPr id="5" name="Содержимое 4"/>
          <p:cNvGraphicFramePr>
            <a:graphicFrameLocks noGrp="1"/>
          </p:cNvGraphicFramePr>
          <p:nvPr>
            <p:ph sz="quarter" idx="1"/>
          </p:nvPr>
        </p:nvGraphicFramePr>
        <p:xfrm>
          <a:off x="1571604" y="2071678"/>
          <a:ext cx="6286544" cy="3857652"/>
        </p:xfrm>
        <a:graphic>
          <a:graphicData uri="http://schemas.openxmlformats.org/drawingml/2006/table">
            <a:tbl>
              <a:tblPr/>
              <a:tblGrid>
                <a:gridCol w="3143272"/>
                <a:gridCol w="3143272"/>
              </a:tblGrid>
              <a:tr h="3857652">
                <a:tc>
                  <a:txBody>
                    <a:bodyPr/>
                    <a:lstStyle/>
                    <a:p>
                      <a:pPr algn="just">
                        <a:spcAft>
                          <a:spcPts val="0"/>
                        </a:spcAft>
                      </a:pPr>
                      <a:endParaRPr lang="ru-RU" sz="14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endParaRPr lang="ru-RU"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1025" name="Rectangle 1"/>
          <p:cNvSpPr>
            <a:spLocks noChangeArrowheads="1"/>
          </p:cNvSpPr>
          <p:nvPr/>
        </p:nvSpPr>
        <p:spPr bwMode="auto">
          <a:xfrm>
            <a:off x="642910" y="1214422"/>
            <a:ext cx="7345281"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Дт                                         Кт</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1025">
                                            <p:txEl>
                                              <p:pRg st="0" end="0"/>
                                            </p:txEl>
                                          </p:spTgt>
                                        </p:tgtEl>
                                        <p:attrNameLst>
                                          <p:attrName>style.visibility</p:attrName>
                                        </p:attrNameLst>
                                      </p:cBhvr>
                                      <p:to>
                                        <p:strVal val="visible"/>
                                      </p:to>
                                    </p:set>
                                    <p:anim calcmode="lin" valueType="num">
                                      <p:cBhvr>
                                        <p:cTn id="14" dur="1000" fill="hold"/>
                                        <p:tgtEl>
                                          <p:spTgt spid="1025">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1025">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102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102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anim calcmode="lin" valueType="num">
                                      <p:cBhvr>
                                        <p:cTn id="23"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0"/>
            <a:ext cx="8786874" cy="6858000"/>
          </a:xfrm>
        </p:spPr>
        <p:txBody>
          <a:bodyPr>
            <a:normAutofit fontScale="92500" lnSpcReduction="10000"/>
          </a:bodyPr>
          <a:lstStyle/>
          <a:p>
            <a:pPr>
              <a:buNone/>
            </a:pPr>
            <a:r>
              <a:rPr lang="ru-RU" sz="4400" dirty="0" smtClean="0"/>
              <a:t>  Остатки на счетах называются </a:t>
            </a:r>
            <a:r>
              <a:rPr lang="ru-RU" sz="4400" b="1" i="1" dirty="0" smtClean="0">
                <a:solidFill>
                  <a:srgbClr val="FF0000"/>
                </a:solidFill>
              </a:rPr>
              <a:t>сальдо.</a:t>
            </a:r>
            <a:r>
              <a:rPr lang="ru-RU" sz="4400" dirty="0" smtClean="0"/>
              <a:t> Остатки на начало периода могут называться входящим (начальным) сальдо. Остаток по счету на конец периода называется исходящим (конечным) сальдо.</a:t>
            </a:r>
          </a:p>
          <a:p>
            <a:pPr>
              <a:buNone/>
            </a:pPr>
            <a:r>
              <a:rPr lang="ru-RU" sz="4400" dirty="0" smtClean="0"/>
              <a:t>  Суммы изменений на счетах называются </a:t>
            </a:r>
            <a:r>
              <a:rPr lang="ru-RU" sz="4400" b="1" i="1" dirty="0" smtClean="0">
                <a:solidFill>
                  <a:srgbClr val="FF0000"/>
                </a:solidFill>
              </a:rPr>
              <a:t>оборотами.  </a:t>
            </a:r>
          </a:p>
          <a:p>
            <a:pPr>
              <a:buNone/>
            </a:pPr>
            <a:r>
              <a:rPr lang="ru-RU" sz="4400" b="1" i="1" dirty="0" smtClean="0">
                <a:solidFill>
                  <a:srgbClr val="FF0000"/>
                </a:solidFill>
              </a:rPr>
              <a:t>  </a:t>
            </a:r>
            <a:r>
              <a:rPr lang="ru-RU" sz="4400" dirty="0" smtClean="0">
                <a:solidFill>
                  <a:srgbClr val="FF0000"/>
                </a:solidFill>
              </a:rPr>
              <a:t>Обороты бывают </a:t>
            </a:r>
            <a:r>
              <a:rPr lang="ru-RU" sz="4400" dirty="0" smtClean="0"/>
              <a:t>дебетовые и кредитовые.</a:t>
            </a:r>
          </a:p>
          <a:p>
            <a:endParaRPr lang="ru-RU" dirty="0"/>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0"/>
            <a:ext cx="9144000" cy="6858000"/>
          </a:xfrm>
        </p:spPr>
        <p:txBody>
          <a:bodyPr>
            <a:normAutofit/>
          </a:bodyPr>
          <a:lstStyle/>
          <a:p>
            <a:pPr>
              <a:buNone/>
            </a:pPr>
            <a:r>
              <a:rPr lang="ru-RU" dirty="0" smtClean="0"/>
              <a:t>        </a:t>
            </a:r>
            <a:r>
              <a:rPr lang="ru-RU" sz="3200" dirty="0" smtClean="0">
                <a:solidFill>
                  <a:srgbClr val="FF0000"/>
                </a:solidFill>
              </a:rPr>
              <a:t>Счета по отношению к балансу подразделяются </a:t>
            </a:r>
            <a:r>
              <a:rPr lang="ru-RU" sz="3200" dirty="0" smtClean="0"/>
              <a:t>на активные, пассивные и активно-пассивные.</a:t>
            </a:r>
          </a:p>
          <a:p>
            <a:pPr>
              <a:buNone/>
            </a:pPr>
            <a:r>
              <a:rPr lang="ru-RU" sz="3200" dirty="0" smtClean="0"/>
              <a:t>       Активные счета открываются на основании актива баланса. </a:t>
            </a:r>
            <a:r>
              <a:rPr lang="ru-RU" sz="3200" b="1" i="1" dirty="0" smtClean="0">
                <a:solidFill>
                  <a:srgbClr val="FF0000"/>
                </a:solidFill>
              </a:rPr>
              <a:t>Активные счета</a:t>
            </a:r>
            <a:r>
              <a:rPr lang="ru-RU" sz="3200" b="1" i="1" dirty="0" smtClean="0"/>
              <a:t> – </a:t>
            </a:r>
            <a:r>
              <a:rPr lang="ru-RU" sz="3200" dirty="0" smtClean="0"/>
              <a:t>это счета, на которых отражается состав и движение хозяйственных средств.</a:t>
            </a:r>
          </a:p>
          <a:p>
            <a:pPr>
              <a:buNone/>
            </a:pPr>
            <a:r>
              <a:rPr lang="ru-RU" sz="3200" dirty="0" smtClean="0"/>
              <a:t>       Пассивные счета открываются на основании пассива баланса. </a:t>
            </a:r>
            <a:r>
              <a:rPr lang="ru-RU" sz="3200" b="1" i="1" dirty="0" smtClean="0">
                <a:solidFill>
                  <a:srgbClr val="FF0000"/>
                </a:solidFill>
              </a:rPr>
              <a:t>Пассивными счетами</a:t>
            </a:r>
            <a:r>
              <a:rPr lang="ru-RU" sz="3200" b="1" i="1" dirty="0" smtClean="0"/>
              <a:t> </a:t>
            </a:r>
            <a:r>
              <a:rPr lang="ru-RU" sz="3200" dirty="0" smtClean="0"/>
              <a:t>называются счета, на которых отражаются источники образования средств.</a:t>
            </a:r>
          </a:p>
          <a:p>
            <a:endParaRPr lang="ru-RU"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5589240"/>
            <a:ext cx="1808981"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0"/>
            <a:ext cx="9144000" cy="6858000"/>
          </a:xfrm>
        </p:spPr>
        <p:txBody>
          <a:bodyPr>
            <a:normAutofit lnSpcReduction="10000"/>
          </a:bodyPr>
          <a:lstStyle/>
          <a:p>
            <a:pPr>
              <a:buNone/>
            </a:pPr>
            <a:r>
              <a:rPr lang="ru-RU" dirty="0" smtClean="0"/>
              <a:t>    </a:t>
            </a:r>
            <a:r>
              <a:rPr lang="ru-RU" sz="3600" dirty="0" smtClean="0"/>
              <a:t>Значение дебита и кредита для активных и пассивных счетов различно.</a:t>
            </a:r>
          </a:p>
          <a:p>
            <a:pPr>
              <a:buNone/>
            </a:pPr>
            <a:r>
              <a:rPr lang="ru-RU" sz="3600" dirty="0" smtClean="0"/>
              <a:t>   На активных счетах сальдо отражается по дебету. Увеличение средств отражается оп дебету, уменьшение – по кредиту. Конечное сальдо также записывается по дебету. Для определения конечного сальдо по дебету на активном счете берется сальдо на начало по дебету, к нему прибавляется дебетовый оборот и вычитается кредитовый оборот.</a:t>
            </a:r>
          </a:p>
          <a:p>
            <a:pPr algn="ctr">
              <a:buNone/>
            </a:pPr>
            <a:r>
              <a:rPr lang="ru-RU" sz="2800" b="1" dirty="0" smtClean="0">
                <a:solidFill>
                  <a:srgbClr val="FF0000"/>
                </a:solidFill>
                <a:effectLst>
                  <a:glow rad="228600">
                    <a:schemeClr val="accent2">
                      <a:satMod val="175000"/>
                      <a:alpha val="40000"/>
                    </a:schemeClr>
                  </a:glow>
                </a:effectLst>
              </a:rPr>
              <a:t>С-до кон. Дт = С-до </a:t>
            </a:r>
            <a:r>
              <a:rPr lang="ru-RU" sz="2800" b="1" dirty="0" err="1" smtClean="0">
                <a:solidFill>
                  <a:srgbClr val="FF0000"/>
                </a:solidFill>
                <a:effectLst>
                  <a:glow rad="228600">
                    <a:schemeClr val="accent2">
                      <a:satMod val="175000"/>
                      <a:alpha val="40000"/>
                    </a:schemeClr>
                  </a:glow>
                </a:effectLst>
              </a:rPr>
              <a:t>нач</a:t>
            </a:r>
            <a:r>
              <a:rPr lang="ru-RU" sz="2800" b="1" dirty="0" smtClean="0">
                <a:solidFill>
                  <a:srgbClr val="FF0000"/>
                </a:solidFill>
                <a:effectLst>
                  <a:glow rad="228600">
                    <a:schemeClr val="accent2">
                      <a:satMod val="175000"/>
                      <a:alpha val="40000"/>
                    </a:schemeClr>
                  </a:glow>
                </a:effectLst>
              </a:rPr>
              <a:t>. Дт + Оборот Дт – Оборот Кт</a:t>
            </a:r>
          </a:p>
          <a:p>
            <a:endParaRPr lang="ru-RU" dirty="0"/>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25470"/>
          </a:xfrm>
        </p:spPr>
        <p:txBody>
          <a:bodyPr>
            <a:normAutofit fontScale="90000"/>
          </a:bodyPr>
          <a:lstStyle/>
          <a:p>
            <a:pPr algn="ctr"/>
            <a:r>
              <a:rPr lang="ru-RU" sz="4400" dirty="0" smtClean="0">
                <a:solidFill>
                  <a:srgbClr val="FF0000"/>
                </a:solidFill>
              </a:rPr>
              <a:t>Схема активного счета:</a:t>
            </a:r>
            <a:endParaRPr lang="ru-RU" sz="4400" dirty="0">
              <a:solidFill>
                <a:srgbClr val="FF0000"/>
              </a:solidFill>
            </a:endParaRPr>
          </a:p>
        </p:txBody>
      </p:sp>
      <p:graphicFrame>
        <p:nvGraphicFramePr>
          <p:cNvPr id="5" name="Содержимое 4"/>
          <p:cNvGraphicFramePr>
            <a:graphicFrameLocks noGrp="1"/>
          </p:cNvGraphicFramePr>
          <p:nvPr>
            <p:ph sz="quarter" idx="1"/>
            <p:extLst>
              <p:ext uri="{D42A27DB-BD31-4B8C-83A1-F6EECF244321}">
                <p14:modId xmlns:p14="http://schemas.microsoft.com/office/powerpoint/2010/main" val="400204443"/>
              </p:ext>
            </p:extLst>
          </p:nvPr>
        </p:nvGraphicFramePr>
        <p:xfrm>
          <a:off x="142844" y="1857365"/>
          <a:ext cx="8786874" cy="4429155"/>
        </p:xfrm>
        <a:graphic>
          <a:graphicData uri="http://schemas.openxmlformats.org/drawingml/2006/table">
            <a:tbl>
              <a:tblPr/>
              <a:tblGrid>
                <a:gridCol w="4507118"/>
                <a:gridCol w="4279756"/>
              </a:tblGrid>
              <a:tr h="885831">
                <a:tc>
                  <a:txBody>
                    <a:bodyPr/>
                    <a:lstStyle/>
                    <a:p>
                      <a:pPr algn="just">
                        <a:spcAft>
                          <a:spcPts val="0"/>
                        </a:spcAft>
                      </a:pPr>
                      <a:r>
                        <a:rPr lang="ru-RU" sz="4000" dirty="0">
                          <a:latin typeface="Times New Roman"/>
                          <a:ea typeface="Times New Roman"/>
                        </a:rPr>
                        <a:t>Сальдо на начало</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endParaRPr lang="ru-RU" sz="4000" dirty="0">
                        <a:latin typeface="Times New Roman"/>
                        <a:ea typeface="Times New Roman"/>
                      </a:endParaRPr>
                    </a:p>
                    <a:p>
                      <a:pPr algn="just">
                        <a:spcAft>
                          <a:spcPts val="0"/>
                        </a:spcAft>
                      </a:pPr>
                      <a:r>
                        <a:rPr lang="ru-RU" sz="4000" dirty="0" smtClean="0">
                          <a:latin typeface="Times New Roman"/>
                          <a:ea typeface="Times New Roman"/>
                        </a:rPr>
                        <a:t>   Уменьшение </a:t>
                      </a:r>
                      <a:r>
                        <a:rPr lang="ru-RU" sz="4000" dirty="0">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5831">
                <a:tc>
                  <a:txBody>
                    <a:bodyPr/>
                    <a:lstStyle/>
                    <a:p>
                      <a:pPr algn="just">
                        <a:spcAft>
                          <a:spcPts val="0"/>
                        </a:spcAft>
                      </a:pPr>
                      <a:r>
                        <a:rPr lang="ru-RU" sz="4000" dirty="0">
                          <a:latin typeface="Times New Roman"/>
                          <a:ea typeface="Times New Roman"/>
                        </a:rPr>
                        <a:t>Увеличение (+)</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771662">
                <a:tc>
                  <a:txBody>
                    <a:bodyPr/>
                    <a:lstStyle/>
                    <a:p>
                      <a:pPr algn="just">
                        <a:spcAft>
                          <a:spcPts val="0"/>
                        </a:spcAft>
                      </a:pPr>
                      <a:endParaRPr lang="ru-RU" sz="4000">
                        <a:latin typeface="Times New Roman"/>
                        <a:ea typeface="Times New Roman"/>
                      </a:endParaRPr>
                    </a:p>
                    <a:p>
                      <a:pPr algn="just">
                        <a:spcAft>
                          <a:spcPts val="0"/>
                        </a:spcAft>
                      </a:pPr>
                      <a:r>
                        <a:rPr lang="ru-RU" sz="4000">
                          <a:latin typeface="Times New Roman"/>
                          <a:ea typeface="Times New Roman"/>
                        </a:rPr>
                        <a:t>Оборот по дебету</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endParaRPr lang="ru-RU" sz="4000" dirty="0">
                        <a:latin typeface="Times New Roman"/>
                        <a:ea typeface="Times New Roman"/>
                      </a:endParaRPr>
                    </a:p>
                    <a:p>
                      <a:pPr algn="just">
                        <a:spcAft>
                          <a:spcPts val="0"/>
                        </a:spcAft>
                      </a:pPr>
                      <a:r>
                        <a:rPr lang="ru-RU" sz="4000" dirty="0">
                          <a:latin typeface="Times New Roman"/>
                          <a:ea typeface="Times New Roman"/>
                        </a:rPr>
                        <a:t>Оборот по кредиту</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885831">
                <a:tc>
                  <a:txBody>
                    <a:bodyPr/>
                    <a:lstStyle/>
                    <a:p>
                      <a:pPr algn="just">
                        <a:spcAft>
                          <a:spcPts val="0"/>
                        </a:spcAft>
                      </a:pPr>
                      <a:r>
                        <a:rPr lang="ru-RU" sz="4000" dirty="0">
                          <a:latin typeface="Times New Roman"/>
                          <a:ea typeface="Times New Roman"/>
                        </a:rPr>
                        <a:t>Сальдо на конец</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vMerge="1">
                  <a:txBody>
                    <a:bodyPr/>
                    <a:lstStyle/>
                    <a:p>
                      <a:endParaRPr lang="ru-RU"/>
                    </a:p>
                  </a:txBody>
                  <a:tcPr/>
                </a:tc>
              </a:tr>
            </a:tbl>
          </a:graphicData>
        </a:graphic>
      </p:graphicFrame>
      <p:sp>
        <p:nvSpPr>
          <p:cNvPr id="17409" name="Rectangle 1"/>
          <p:cNvSpPr>
            <a:spLocks noChangeArrowheads="1"/>
          </p:cNvSpPr>
          <p:nvPr/>
        </p:nvSpPr>
        <p:spPr bwMode="auto">
          <a:xfrm>
            <a:off x="-1" y="1089079"/>
            <a:ext cx="9144001"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Дт                                                     Кт</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17409">
                                            <p:txEl>
                                              <p:pRg st="0" end="0"/>
                                            </p:txEl>
                                          </p:spTgt>
                                        </p:tgtEl>
                                        <p:attrNameLst>
                                          <p:attrName>style.visibility</p:attrName>
                                        </p:attrNameLst>
                                      </p:cBhvr>
                                      <p:to>
                                        <p:strVal val="visible"/>
                                      </p:to>
                                    </p:set>
                                    <p:anim calcmode="lin" valueType="num">
                                      <p:cBhvr>
                                        <p:cTn id="14" dur="1000" fill="hold"/>
                                        <p:tgtEl>
                                          <p:spTgt spid="17409">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17409">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1740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1740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anim calcmode="lin" valueType="num">
                                      <p:cBhvr>
                                        <p:cTn id="23"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0"/>
            <a:ext cx="9358346" cy="6858000"/>
          </a:xfrm>
        </p:spPr>
        <p:txBody>
          <a:bodyPr/>
          <a:lstStyle/>
          <a:p>
            <a:pPr>
              <a:buNone/>
            </a:pPr>
            <a:r>
              <a:rPr lang="ru-RU" dirty="0" smtClean="0"/>
              <a:t>    </a:t>
            </a:r>
            <a:r>
              <a:rPr lang="ru-RU" sz="3600" dirty="0" smtClean="0"/>
              <a:t>На пассивных счетах сальдо отражается по кредиту. Увеличение источников средств отражается по кредиту, уменьшение по дебету. Конечное сальдо записывается по кредиту. Для определения конечного сальдо по кредиту на пассивном счете берется сальдо на начало по кредиту, к нему прибавляется кредитовый оборот и вычитается дебетовый оборот.</a:t>
            </a:r>
          </a:p>
          <a:p>
            <a:pPr algn="ctr">
              <a:buNone/>
            </a:pPr>
            <a:r>
              <a:rPr lang="ru-RU" sz="2800" b="1" dirty="0" smtClean="0">
                <a:solidFill>
                  <a:srgbClr val="FF0000"/>
                </a:solidFill>
                <a:effectLst>
                  <a:glow rad="228600">
                    <a:schemeClr val="accent2">
                      <a:satMod val="175000"/>
                      <a:alpha val="40000"/>
                    </a:schemeClr>
                  </a:glow>
                </a:effectLst>
              </a:rPr>
              <a:t>С-до кон. Кт = С-до </a:t>
            </a:r>
            <a:r>
              <a:rPr lang="ru-RU" sz="2800" b="1" dirty="0" err="1" smtClean="0">
                <a:solidFill>
                  <a:srgbClr val="FF0000"/>
                </a:solidFill>
                <a:effectLst>
                  <a:glow rad="228600">
                    <a:schemeClr val="accent2">
                      <a:satMod val="175000"/>
                      <a:alpha val="40000"/>
                    </a:schemeClr>
                  </a:glow>
                </a:effectLst>
              </a:rPr>
              <a:t>нач</a:t>
            </a:r>
            <a:r>
              <a:rPr lang="ru-RU" sz="2800" b="1" dirty="0" smtClean="0">
                <a:solidFill>
                  <a:srgbClr val="FF0000"/>
                </a:solidFill>
                <a:effectLst>
                  <a:glow rad="228600">
                    <a:schemeClr val="accent2">
                      <a:satMod val="175000"/>
                      <a:alpha val="40000"/>
                    </a:schemeClr>
                  </a:glow>
                </a:effectLst>
              </a:rPr>
              <a:t>. Кт + Оборот Кт – Оборот Дт</a:t>
            </a:r>
          </a:p>
          <a:p>
            <a:pPr>
              <a:buNone/>
            </a:pPr>
            <a:endParaRPr lang="ru-RU" sz="3600" dirty="0" smtClean="0"/>
          </a:p>
          <a:p>
            <a:pPr>
              <a:buNone/>
            </a:pPr>
            <a:endParaRPr lang="ru-RU" sz="3600" dirty="0"/>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206</TotalTime>
  <Words>719</Words>
  <Application>Microsoft Office PowerPoint</Application>
  <PresentationFormat>Экран (4:3)</PresentationFormat>
  <Paragraphs>106</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Справедливость</vt:lpstr>
      <vt:lpstr>Презентация PowerPoint</vt:lpstr>
      <vt:lpstr>Презентация PowerPoint</vt:lpstr>
      <vt:lpstr>Кроме того, в теории бухгалтерского учета связь счетов и баланса проявляется в следующем:</vt:lpstr>
      <vt:lpstr>Схема счета:</vt:lpstr>
      <vt:lpstr>Презентация PowerPoint</vt:lpstr>
      <vt:lpstr>Презентация PowerPoint</vt:lpstr>
      <vt:lpstr>Презентация PowerPoint</vt:lpstr>
      <vt:lpstr>Схема активного счета:</vt:lpstr>
      <vt:lpstr>Презентация PowerPoint</vt:lpstr>
      <vt:lpstr>Схема пассивного счета:</vt:lpstr>
      <vt:lpstr>Презентация PowerPoint</vt:lpstr>
      <vt:lpstr>Презентация PowerPoint</vt:lpstr>
      <vt:lpstr>Схема активно-пассивного счета:</vt:lpstr>
      <vt:lpstr>Презентация PowerPoint</vt:lpstr>
      <vt:lpstr>Презентация PowerPoint</vt:lpstr>
      <vt:lpstr>Для проверки правильности записей по активно-пассивным счетам существует 2 формы:</vt:lpstr>
      <vt:lpstr>Презентация PowerPoint</vt:lpstr>
      <vt:lpstr>Презентация PowerPoint</vt:lpstr>
    </vt:vector>
  </TitlesOfParts>
  <Company>DNA Project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Раздел 4. Счета бухгалтерского учета и двойная запись</dc:title>
  <dc:creator>DNA7 X64</dc:creator>
  <cp:lastModifiedBy>User</cp:lastModifiedBy>
  <cp:revision>14</cp:revision>
  <dcterms:created xsi:type="dcterms:W3CDTF">2010-07-25T11:12:36Z</dcterms:created>
  <dcterms:modified xsi:type="dcterms:W3CDTF">2015-09-01T06:44:31Z</dcterms:modified>
</cp:coreProperties>
</file>