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9" name="Picture 8" descr="Fresh title.png"/>
          <p:cNvPicPr>
            <a:picLocks noChangeAspect="1"/>
          </p:cNvPicPr>
          <p:nvPr/>
        </p:nvPicPr>
        <p:blipFill>
          <a:blip r:embed="rId2" cstate="print"/>
          <a:srcRect b="39770"/>
          <a:stretch>
            <a:fillRect/>
          </a:stretch>
        </p:blipFill>
        <p:spPr>
          <a:xfrm>
            <a:off x="377" y="1566826"/>
            <a:ext cx="9143245" cy="2243174"/>
          </a:xfrm>
          <a:prstGeom prst="rect">
            <a:avLst/>
          </a:prstGeom>
        </p:spPr>
      </p:pic>
      <p:sp>
        <p:nvSpPr>
          <p:cNvPr id="2" name="Title 1"/>
          <p:cNvSpPr>
            <a:spLocks noGrp="1"/>
          </p:cNvSpPr>
          <p:nvPr>
            <p:ph type="ctrTitle"/>
          </p:nvPr>
        </p:nvSpPr>
        <p:spPr>
          <a:xfrm>
            <a:off x="685800" y="1134035"/>
            <a:ext cx="7772400" cy="1470025"/>
          </a:xfrm>
        </p:spPr>
        <p:txBody>
          <a:bodyPr anchor="b" anchorCtr="0">
            <a:noAutofit/>
          </a:bodyPr>
          <a:lstStyle>
            <a:lvl1pPr>
              <a:defRPr sz="6000"/>
            </a:lvl1pPr>
          </a:lstStyle>
          <a:p>
            <a:r>
              <a:rPr lang="ru-RU" smtClean="0"/>
              <a:t>Образец заголовка</a:t>
            </a:r>
            <a:endParaRPr/>
          </a:p>
        </p:txBody>
      </p:sp>
      <p:sp>
        <p:nvSpPr>
          <p:cNvPr id="3" name="Subtitle 2"/>
          <p:cNvSpPr>
            <a:spLocks noGrp="1"/>
          </p:cNvSpPr>
          <p:nvPr>
            <p:ph type="subTitle" idx="1"/>
          </p:nvPr>
        </p:nvSpPr>
        <p:spPr>
          <a:xfrm>
            <a:off x="685800" y="4114800"/>
            <a:ext cx="5257800" cy="1371600"/>
          </a:xfrm>
        </p:spPr>
        <p:txBody>
          <a:bodyPr anchor="t" anchorCtr="0">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a:p>
        </p:txBody>
      </p:sp>
      <p:sp>
        <p:nvSpPr>
          <p:cNvPr id="4" name="Date Placeholder 3"/>
          <p:cNvSpPr>
            <a:spLocks noGrp="1"/>
          </p:cNvSpPr>
          <p:nvPr>
            <p:ph type="dt" sz="half" idx="10"/>
          </p:nvPr>
        </p:nvSpPr>
        <p:spPr>
          <a:xfrm>
            <a:off x="6324600" y="6288741"/>
            <a:ext cx="1981200" cy="365125"/>
          </a:xfrm>
        </p:spPr>
        <p:txBody>
          <a:bodyPr/>
          <a:lstStyle>
            <a:lvl1pPr algn="r">
              <a:defRPr/>
            </a:lvl1pPr>
          </a:lstStyle>
          <a:p>
            <a:fld id="{3149838B-C70E-4D04-B9F4-DE3BBB6D1376}" type="datetimeFigureOut">
              <a:rPr lang="ru-RU" smtClean="0"/>
              <a:pPr/>
              <a:t>01.09.2015</a:t>
            </a:fld>
            <a:endParaRPr lang="ru-RU"/>
          </a:p>
        </p:txBody>
      </p:sp>
      <p:sp>
        <p:nvSpPr>
          <p:cNvPr id="5" name="Footer Placeholder 4"/>
          <p:cNvSpPr>
            <a:spLocks noGrp="1"/>
          </p:cNvSpPr>
          <p:nvPr>
            <p:ph type="ftr" sz="quarter" idx="11"/>
          </p:nvPr>
        </p:nvSpPr>
        <p:spPr>
          <a:xfrm>
            <a:off x="685800" y="6288741"/>
            <a:ext cx="2895600" cy="365125"/>
          </a:xfrm>
        </p:spPr>
        <p:txBody>
          <a:bodyPr/>
          <a:lstStyle>
            <a:lvl1pPr algn="l">
              <a:defRPr/>
            </a:lvl1pPr>
          </a:lstStyle>
          <a:p>
            <a:endParaRPr lang="ru-RU"/>
          </a:p>
        </p:txBody>
      </p:sp>
      <p:sp>
        <p:nvSpPr>
          <p:cNvPr id="6" name="Slide Number Placeholder 5"/>
          <p:cNvSpPr>
            <a:spLocks noGrp="1"/>
          </p:cNvSpPr>
          <p:nvPr>
            <p:ph type="sldNum" sz="quarter" idx="12"/>
          </p:nvPr>
        </p:nvSpPr>
        <p:spPr>
          <a:xfrm>
            <a:off x="8382000" y="6288741"/>
            <a:ext cx="685800" cy="365125"/>
          </a:xfrm>
        </p:spPr>
        <p:txBody>
          <a:bodyPr/>
          <a:lstStyle>
            <a:lvl1pPr>
              <a:defRPr sz="1100" b="1" kern="1200">
                <a:solidFill>
                  <a:schemeClr val="tx1">
                    <a:tint val="75000"/>
                  </a:schemeClr>
                </a:solidFill>
                <a:latin typeface="+mn-lt"/>
                <a:ea typeface="+mn-ea"/>
                <a:cs typeface="+mn-cs"/>
              </a:defRPr>
            </a:lvl1pPr>
          </a:lstStyle>
          <a:p>
            <a:fld id="{CF3F945B-E4F7-40AC-B49C-A15E9D225A65}" type="slidenum">
              <a:rPr lang="ru-RU" smtClean="0"/>
              <a:pPr/>
              <a:t>‹#›</a:t>
            </a:fld>
            <a:endParaRPr lang="ru-RU"/>
          </a:p>
        </p:txBody>
      </p:sp>
      <p:pic>
        <p:nvPicPr>
          <p:cNvPr id="10" name="Picture 9" descr="Fresh title.png"/>
          <p:cNvPicPr>
            <a:picLocks noChangeAspect="1"/>
          </p:cNvPicPr>
          <p:nvPr/>
        </p:nvPicPr>
        <p:blipFill>
          <a:blip r:embed="rId2" cstate="print"/>
          <a:srcRect t="33632" b="59388"/>
          <a:stretch>
            <a:fillRect/>
          </a:stretch>
        </p:blipFill>
        <p:spPr>
          <a:xfrm>
            <a:off x="0" y="6598024"/>
            <a:ext cx="9143245" cy="259976"/>
          </a:xfrm>
          <a:prstGeom prst="rect">
            <a:avLst/>
          </a:prstGeom>
        </p:spPr>
      </p:pic>
    </p:spTree>
  </p:cSld>
  <p:clrMapOvr>
    <a:masterClrMapping/>
  </p:clrMapOvr>
  <p:transition>
    <p:zoom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4" name="Date Placeholder 3"/>
          <p:cNvSpPr>
            <a:spLocks noGrp="1"/>
          </p:cNvSpPr>
          <p:nvPr>
            <p:ph type="dt" sz="half" idx="10"/>
          </p:nvPr>
        </p:nvSpPr>
        <p:spPr/>
        <p:txBody>
          <a:bodyPr/>
          <a:lstStyle/>
          <a:p>
            <a:fld id="{3149838B-C70E-4D04-B9F4-DE3BBB6D1376}" type="datetimeFigureOut">
              <a:rPr lang="ru-RU" smtClean="0"/>
              <a:pPr/>
              <a:t>01.09.2015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3F945B-E4F7-40AC-B49C-A15E9D225A65}" type="slidenum">
              <a:rPr lang="ru-RU" smtClean="0"/>
              <a:pPr/>
              <a:t>‹#›</a:t>
            </a:fld>
            <a:endParaRPr lang="ru-RU"/>
          </a:p>
        </p:txBody>
      </p:sp>
    </p:spTree>
  </p:cSld>
  <p:clrMapOvr>
    <a:masterClrMapping/>
  </p:clrMapOvr>
  <p:transition>
    <p:zoom dir="in"/>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600200"/>
            <a:ext cx="1752600" cy="4525963"/>
          </a:xfrm>
        </p:spPr>
        <p:txBody>
          <a:bodyPr vert="eaVert"/>
          <a:lstStyle/>
          <a:p>
            <a:r>
              <a:rPr lang="ru-RU" smtClean="0"/>
              <a:t>Образец заголовка</a:t>
            </a:r>
            <a:endParaRPr/>
          </a:p>
        </p:txBody>
      </p:sp>
      <p:sp>
        <p:nvSpPr>
          <p:cNvPr id="3" name="Vertical Text Placeholder 2"/>
          <p:cNvSpPr>
            <a:spLocks noGrp="1"/>
          </p:cNvSpPr>
          <p:nvPr>
            <p:ph type="body" orient="vert" idx="1"/>
          </p:nvPr>
        </p:nvSpPr>
        <p:spPr>
          <a:xfrm>
            <a:off x="990600" y="1600200"/>
            <a:ext cx="5257800" cy="45259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4" name="Date Placeholder 3"/>
          <p:cNvSpPr>
            <a:spLocks noGrp="1"/>
          </p:cNvSpPr>
          <p:nvPr>
            <p:ph type="dt" sz="half" idx="10"/>
          </p:nvPr>
        </p:nvSpPr>
        <p:spPr/>
        <p:txBody>
          <a:bodyPr/>
          <a:lstStyle/>
          <a:p>
            <a:fld id="{3149838B-C70E-4D04-B9F4-DE3BBB6D1376}" type="datetimeFigureOut">
              <a:rPr lang="ru-RU" smtClean="0"/>
              <a:pPr/>
              <a:t>01.09.2015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3F945B-E4F7-40AC-B49C-A15E9D225A65}" type="slidenum">
              <a:rPr lang="ru-RU" smtClean="0"/>
              <a:pPr/>
              <a:t>‹#›</a:t>
            </a:fld>
            <a:endParaRPr lang="ru-RU"/>
          </a:p>
        </p:txBody>
      </p:sp>
    </p:spTree>
  </p:cSld>
  <p:clrMapOvr>
    <a:masterClrMapping/>
  </p:clrMapOvr>
  <p:transition>
    <p:zoom dir="in"/>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4" name="Date Placeholder 3"/>
          <p:cNvSpPr>
            <a:spLocks noGrp="1"/>
          </p:cNvSpPr>
          <p:nvPr>
            <p:ph type="dt" sz="half" idx="10"/>
          </p:nvPr>
        </p:nvSpPr>
        <p:spPr/>
        <p:txBody>
          <a:bodyPr/>
          <a:lstStyle/>
          <a:p>
            <a:fld id="{3149838B-C70E-4D04-B9F4-DE3BBB6D1376}" type="datetimeFigureOut">
              <a:rPr lang="ru-RU" smtClean="0"/>
              <a:pPr/>
              <a:t>01.09.2015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3F945B-E4F7-40AC-B49C-A15E9D225A65}" type="slidenum">
              <a:rPr lang="ru-RU" smtClean="0"/>
              <a:pPr/>
              <a:t>‹#›</a:t>
            </a:fld>
            <a:endParaRPr lang="ru-RU"/>
          </a:p>
        </p:txBody>
      </p:sp>
    </p:spTree>
  </p:cSld>
  <p:clrMapOvr>
    <a:masterClrMapping/>
  </p:clrMapOvr>
  <p:transition>
    <p:zoom dir="in"/>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9" name="Picture 8" descr="Fresh section.png"/>
          <p:cNvPicPr>
            <a:picLocks noChangeAspect="1"/>
          </p:cNvPicPr>
          <p:nvPr/>
        </p:nvPicPr>
        <p:blipFill>
          <a:blip r:embed="rId2" cstate="print"/>
          <a:stretch>
            <a:fillRect/>
          </a:stretch>
        </p:blipFill>
        <p:spPr>
          <a:xfrm>
            <a:off x="755" y="3767583"/>
            <a:ext cx="9143245" cy="3090417"/>
          </a:xfrm>
          <a:prstGeom prst="rect">
            <a:avLst/>
          </a:prstGeom>
        </p:spPr>
      </p:pic>
      <p:sp>
        <p:nvSpPr>
          <p:cNvPr id="2" name="Title 1"/>
          <p:cNvSpPr>
            <a:spLocks noGrp="1"/>
          </p:cNvSpPr>
          <p:nvPr>
            <p:ph type="title"/>
          </p:nvPr>
        </p:nvSpPr>
        <p:spPr>
          <a:xfrm>
            <a:off x="672353" y="2819400"/>
            <a:ext cx="7772400" cy="1828800"/>
          </a:xfrm>
        </p:spPr>
        <p:txBody>
          <a:bodyPr vert="horz" lIns="91440" tIns="45720" rIns="91440" bIns="45720" rtlCol="0" anchor="b" anchorCtr="0">
            <a:noAutofit/>
          </a:bodyPr>
          <a:lstStyle>
            <a:lvl1pPr algn="l" defTabSz="914400" rtl="0" eaLnBrk="1" latinLnBrk="0" hangingPunct="1">
              <a:spcBef>
                <a:spcPct val="0"/>
              </a:spcBef>
              <a:buNone/>
              <a:defRPr sz="60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ru-RU" smtClean="0"/>
              <a:t>Образец заголовка</a:t>
            </a:r>
            <a:endParaRPr/>
          </a:p>
        </p:txBody>
      </p:sp>
      <p:sp>
        <p:nvSpPr>
          <p:cNvPr id="3" name="Text Placeholder 2"/>
          <p:cNvSpPr>
            <a:spLocks noGrp="1"/>
          </p:cNvSpPr>
          <p:nvPr>
            <p:ph type="body" idx="1"/>
          </p:nvPr>
        </p:nvSpPr>
        <p:spPr>
          <a:xfrm>
            <a:off x="672353" y="5257800"/>
            <a:ext cx="7772400" cy="685800"/>
          </a:xfrm>
        </p:spPr>
        <p:txBody>
          <a:bodyPr vert="horz" lIns="91440" tIns="45720" rIns="91440" bIns="45720" rtlCol="0" anchor="t" anchorCtr="0">
            <a:normAutofit/>
          </a:bodyPr>
          <a:lstStyle>
            <a:lvl1pPr marL="0" indent="0" algn="l" defTabSz="914400" rtl="0" eaLnBrk="1" latinLnBrk="0" hangingPunct="1">
              <a:spcBef>
                <a:spcPts val="0"/>
              </a:spcBef>
              <a:buFont typeface="Wingdings" pitchFamily="2" charset="2"/>
              <a:buNone/>
              <a:defRPr sz="1600" b="0" kern="1200">
                <a:solidFill>
                  <a:schemeClr val="tx1"/>
                </a:soli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672353" y="6553200"/>
            <a:ext cx="1981200" cy="231013"/>
          </a:xfrm>
        </p:spPr>
        <p:txBody>
          <a:bodyPr/>
          <a:lstStyle/>
          <a:p>
            <a:fld id="{3149838B-C70E-4D04-B9F4-DE3BBB6D1376}" type="datetimeFigureOut">
              <a:rPr lang="ru-RU" smtClean="0"/>
              <a:pPr/>
              <a:t>01.09.2015</a:t>
            </a:fld>
            <a:endParaRPr lang="ru-RU"/>
          </a:p>
        </p:txBody>
      </p:sp>
      <p:sp>
        <p:nvSpPr>
          <p:cNvPr id="5" name="Footer Placeholder 4"/>
          <p:cNvSpPr>
            <a:spLocks noGrp="1"/>
          </p:cNvSpPr>
          <p:nvPr>
            <p:ph type="ftr" sz="quarter" idx="11"/>
          </p:nvPr>
        </p:nvSpPr>
        <p:spPr>
          <a:xfrm>
            <a:off x="3621024" y="6553200"/>
            <a:ext cx="2895600" cy="231013"/>
          </a:xfrm>
        </p:spPr>
        <p:txBody>
          <a:bodyPr/>
          <a:lstStyle>
            <a:lvl1pPr algn="ctr">
              <a:defRPr/>
            </a:lvl1pPr>
          </a:lstStyle>
          <a:p>
            <a:endParaRPr lang="ru-RU"/>
          </a:p>
        </p:txBody>
      </p:sp>
      <p:sp>
        <p:nvSpPr>
          <p:cNvPr id="6" name="Slide Number Placeholder 5"/>
          <p:cNvSpPr>
            <a:spLocks noGrp="1"/>
          </p:cNvSpPr>
          <p:nvPr>
            <p:ph type="sldNum" sz="quarter" idx="12"/>
          </p:nvPr>
        </p:nvSpPr>
        <p:spPr>
          <a:xfrm>
            <a:off x="7758953" y="6553200"/>
            <a:ext cx="685800" cy="231013"/>
          </a:xfrm>
        </p:spPr>
        <p:txBody>
          <a:bodyPr/>
          <a:lstStyle/>
          <a:p>
            <a:fld id="{CF3F945B-E4F7-40AC-B49C-A15E9D225A65}" type="slidenum">
              <a:rPr lang="ru-RU" smtClean="0"/>
              <a:pPr/>
              <a:t>‹#›</a:t>
            </a:fld>
            <a:endParaRPr lang="ru-RU"/>
          </a:p>
        </p:txBody>
      </p:sp>
    </p:spTree>
  </p:cSld>
  <p:clrMapOvr>
    <a:masterClrMapping/>
  </p:clrMapOvr>
  <p:transition>
    <p:zoom dir="in"/>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a:p>
        </p:txBody>
      </p:sp>
      <p:sp>
        <p:nvSpPr>
          <p:cNvPr id="3" name="Content Placeholder 2"/>
          <p:cNvSpPr>
            <a:spLocks noGrp="1"/>
          </p:cNvSpPr>
          <p:nvPr>
            <p:ph sz="half" idx="1"/>
          </p:nvPr>
        </p:nvSpPr>
        <p:spPr>
          <a:xfrm>
            <a:off x="963706" y="2070100"/>
            <a:ext cx="3429000" cy="37385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4" name="Content Placeholder 3"/>
          <p:cNvSpPr>
            <a:spLocks noGrp="1"/>
          </p:cNvSpPr>
          <p:nvPr>
            <p:ph sz="half" idx="2"/>
          </p:nvPr>
        </p:nvSpPr>
        <p:spPr>
          <a:xfrm>
            <a:off x="4760259" y="2070100"/>
            <a:ext cx="3429000" cy="37385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5" name="Date Placeholder 4"/>
          <p:cNvSpPr>
            <a:spLocks noGrp="1"/>
          </p:cNvSpPr>
          <p:nvPr>
            <p:ph type="dt" sz="half" idx="10"/>
          </p:nvPr>
        </p:nvSpPr>
        <p:spPr/>
        <p:txBody>
          <a:bodyPr/>
          <a:lstStyle/>
          <a:p>
            <a:fld id="{3149838B-C70E-4D04-B9F4-DE3BBB6D1376}" type="datetimeFigureOut">
              <a:rPr lang="ru-RU" smtClean="0"/>
              <a:pPr/>
              <a:t>01.09.2015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F3F945B-E4F7-40AC-B49C-A15E9D225A65}" type="slidenum">
              <a:rPr lang="ru-RU" smtClean="0"/>
              <a:pPr/>
              <a:t>‹#›</a:t>
            </a:fld>
            <a:endParaRPr lang="ru-RU"/>
          </a:p>
        </p:txBody>
      </p:sp>
    </p:spTree>
  </p:cSld>
  <p:clrMapOvr>
    <a:masterClrMapping/>
  </p:clrMapOvr>
  <p:transition>
    <p:zoom dir="in"/>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p:nvPr/>
        </p:nvSpPr>
        <p:spPr>
          <a:xfrm>
            <a:off x="4675094" y="1842247"/>
            <a:ext cx="3505200" cy="3962400"/>
          </a:xfrm>
          <a:prstGeom prst="rect">
            <a:avLst/>
          </a:prstGeom>
          <a:solidFill>
            <a:srgbClr val="FFFF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Text Placeholder 4"/>
          <p:cNvSpPr>
            <a:spLocks noGrp="1"/>
          </p:cNvSpPr>
          <p:nvPr>
            <p:ph type="body" sz="quarter" idx="3"/>
          </p:nvPr>
        </p:nvSpPr>
        <p:spPr>
          <a:xfrm>
            <a:off x="4715435" y="1809750"/>
            <a:ext cx="3429000" cy="639762"/>
          </a:xfrm>
          <a:noFill/>
        </p:spPr>
        <p:txBody>
          <a:bodyPr vert="horz" lIns="91440" tIns="91440" rIns="91440" bIns="91440" rtlCol="0" anchor="ctr" anchorCtr="0">
            <a:noAutofit/>
          </a:bodyPr>
          <a:lstStyle>
            <a:lvl1pPr marL="0" indent="0" algn="l" defTabSz="914400" rtl="0" eaLnBrk="1" latinLnBrk="0" hangingPunct="1">
              <a:spcBef>
                <a:spcPct val="0"/>
              </a:spcBef>
              <a:buNone/>
              <a:defRPr sz="2200" b="1" kern="1200">
                <a:solidFill>
                  <a:schemeClr val="tx1">
                    <a:alpha val="90000"/>
                  </a:schemeClr>
                </a:solidFill>
                <a:effectLst>
                  <a:innerShdw blurRad="38100">
                    <a:schemeClr val="tx1">
                      <a:lumMod val="85000"/>
                    </a:schemeClr>
                  </a:innerShdw>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Rectangle 9"/>
          <p:cNvSpPr/>
          <p:nvPr/>
        </p:nvSpPr>
        <p:spPr>
          <a:xfrm>
            <a:off x="990600" y="1842247"/>
            <a:ext cx="3505200" cy="3962400"/>
          </a:xfrm>
          <a:prstGeom prst="rect">
            <a:avLst/>
          </a:prstGeom>
          <a:solidFill>
            <a:srgbClr val="FFFF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lvl1pPr>
              <a:defRPr/>
            </a:lvl1pPr>
          </a:lstStyle>
          <a:p>
            <a:r>
              <a:rPr lang="ru-RU" smtClean="0"/>
              <a:t>Образец заголовка</a:t>
            </a:r>
            <a:endParaRPr/>
          </a:p>
        </p:txBody>
      </p:sp>
      <p:sp>
        <p:nvSpPr>
          <p:cNvPr id="3" name="Text Placeholder 2"/>
          <p:cNvSpPr>
            <a:spLocks noGrp="1"/>
          </p:cNvSpPr>
          <p:nvPr>
            <p:ph type="body" idx="1"/>
          </p:nvPr>
        </p:nvSpPr>
        <p:spPr>
          <a:xfrm>
            <a:off x="1017494" y="1809750"/>
            <a:ext cx="3429000" cy="639762"/>
          </a:xfrm>
          <a:noFill/>
        </p:spPr>
        <p:txBody>
          <a:bodyPr vert="horz" lIns="91440" tIns="91440" rIns="91440" bIns="91440" rtlCol="0" anchor="ctr" anchorCtr="0">
            <a:noAutofit/>
          </a:bodyPr>
          <a:lstStyle>
            <a:lvl1pPr marL="0" indent="0" algn="l" defTabSz="914400" rtl="0" eaLnBrk="1" latinLnBrk="0" hangingPunct="1">
              <a:spcBef>
                <a:spcPct val="0"/>
              </a:spcBef>
              <a:buNone/>
              <a:defRPr sz="2200" b="1" kern="1200">
                <a:solidFill>
                  <a:schemeClr val="tx1">
                    <a:alpha val="90000"/>
                  </a:schemeClr>
                </a:solidFill>
                <a:effectLst>
                  <a:innerShdw blurRad="38100">
                    <a:schemeClr val="tx1">
                      <a:lumMod val="85000"/>
                    </a:schemeClr>
                  </a:innerShdw>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0"/>
              </a:spcBef>
              <a:buFont typeface="Wingdings" pitchFamily="2" charset="2"/>
              <a:buNone/>
            </a:pPr>
            <a:r>
              <a:rPr lang="ru-RU" smtClean="0"/>
              <a:t>Образец текста</a:t>
            </a:r>
          </a:p>
        </p:txBody>
      </p:sp>
      <p:sp>
        <p:nvSpPr>
          <p:cNvPr id="4" name="Content Placeholder 3"/>
          <p:cNvSpPr>
            <a:spLocks noGrp="1"/>
          </p:cNvSpPr>
          <p:nvPr>
            <p:ph sz="half" idx="2"/>
          </p:nvPr>
        </p:nvSpPr>
        <p:spPr>
          <a:xfrm>
            <a:off x="1017494" y="2590800"/>
            <a:ext cx="3429000" cy="321786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6" name="Content Placeholder 5"/>
          <p:cNvSpPr>
            <a:spLocks noGrp="1"/>
          </p:cNvSpPr>
          <p:nvPr>
            <p:ph sz="quarter" idx="4"/>
          </p:nvPr>
        </p:nvSpPr>
        <p:spPr>
          <a:xfrm>
            <a:off x="4715435" y="2590800"/>
            <a:ext cx="3429000" cy="321786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7" name="Date Placeholder 6"/>
          <p:cNvSpPr>
            <a:spLocks noGrp="1"/>
          </p:cNvSpPr>
          <p:nvPr>
            <p:ph type="dt" sz="half" idx="10"/>
          </p:nvPr>
        </p:nvSpPr>
        <p:spPr/>
        <p:txBody>
          <a:bodyPr/>
          <a:lstStyle/>
          <a:p>
            <a:fld id="{3149838B-C70E-4D04-B9F4-DE3BBB6D1376}" type="datetimeFigureOut">
              <a:rPr lang="ru-RU" smtClean="0"/>
              <a:pPr/>
              <a:t>01.09.2015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F3F945B-E4F7-40AC-B49C-A15E9D225A65}" type="slidenum">
              <a:rPr lang="ru-RU" smtClean="0"/>
              <a:pPr/>
              <a:t>‹#›</a:t>
            </a:fld>
            <a:endParaRPr lang="ru-RU"/>
          </a:p>
        </p:txBody>
      </p:sp>
    </p:spTree>
  </p:cSld>
  <p:clrMapOvr>
    <a:masterClrMapping/>
  </p:clrMapOvr>
  <p:transition>
    <p:zoom dir="in"/>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a:p>
        </p:txBody>
      </p:sp>
      <p:sp>
        <p:nvSpPr>
          <p:cNvPr id="3" name="Date Placeholder 2"/>
          <p:cNvSpPr>
            <a:spLocks noGrp="1"/>
          </p:cNvSpPr>
          <p:nvPr>
            <p:ph type="dt" sz="half" idx="10"/>
          </p:nvPr>
        </p:nvSpPr>
        <p:spPr/>
        <p:txBody>
          <a:bodyPr/>
          <a:lstStyle/>
          <a:p>
            <a:fld id="{3149838B-C70E-4D04-B9F4-DE3BBB6D1376}" type="datetimeFigureOut">
              <a:rPr lang="ru-RU" smtClean="0"/>
              <a:pPr/>
              <a:t>01.09.2015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F3F945B-E4F7-40AC-B49C-A15E9D225A65}" type="slidenum">
              <a:rPr lang="ru-RU" smtClean="0"/>
              <a:pPr/>
              <a:t>‹#›</a:t>
            </a:fld>
            <a:endParaRPr lang="ru-RU"/>
          </a:p>
        </p:txBody>
      </p:sp>
    </p:spTree>
  </p:cSld>
  <p:clrMapOvr>
    <a:masterClrMapping/>
  </p:clrMapOvr>
  <p:transition>
    <p:zoom dir="in"/>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9838B-C70E-4D04-B9F4-DE3BBB6D1376}" type="datetimeFigureOut">
              <a:rPr lang="ru-RU" smtClean="0"/>
              <a:pPr/>
              <a:t>01.09.2015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F3F945B-E4F7-40AC-B49C-A15E9D225A65}" type="slidenum">
              <a:rPr lang="ru-RU" smtClean="0"/>
              <a:pPr/>
              <a:t>‹#›</a:t>
            </a:fld>
            <a:endParaRPr lang="ru-RU"/>
          </a:p>
        </p:txBody>
      </p:sp>
    </p:spTree>
  </p:cSld>
  <p:clrMapOvr>
    <a:masterClrMapping/>
  </p:clrMapOvr>
  <p:transition>
    <p:zoom dir="in"/>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52500" y="4498848"/>
            <a:ext cx="7223760" cy="868680"/>
          </a:xfrm>
        </p:spPr>
        <p:txBody>
          <a:bodyPr vert="horz" lIns="91440" tIns="45720" rIns="91440" bIns="45720" rtlCol="0" anchor="b" anchorCtr="0">
            <a:noAutofit/>
          </a:bodyPr>
          <a:lstStyle>
            <a:lvl1pPr algn="l" defTabSz="914400" rtl="0" eaLnBrk="1" latinLnBrk="0" hangingPunct="1">
              <a:spcBef>
                <a:spcPct val="0"/>
              </a:spcBef>
              <a:buNone/>
              <a:defRPr sz="44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ru-RU" smtClean="0"/>
              <a:t>Образец заголовка</a:t>
            </a:r>
            <a:endParaRPr/>
          </a:p>
        </p:txBody>
      </p:sp>
      <p:sp>
        <p:nvSpPr>
          <p:cNvPr id="3" name="Content Placeholder 2"/>
          <p:cNvSpPr>
            <a:spLocks noGrp="1"/>
          </p:cNvSpPr>
          <p:nvPr>
            <p:ph idx="1"/>
          </p:nvPr>
        </p:nvSpPr>
        <p:spPr>
          <a:xfrm>
            <a:off x="952500" y="1673352"/>
            <a:ext cx="7223760" cy="2587752"/>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4" name="Text Placeholder 3"/>
          <p:cNvSpPr>
            <a:spLocks noGrp="1"/>
          </p:cNvSpPr>
          <p:nvPr>
            <p:ph type="body" sz="half" idx="2"/>
          </p:nvPr>
        </p:nvSpPr>
        <p:spPr>
          <a:xfrm>
            <a:off x="952500" y="5367528"/>
            <a:ext cx="7223760" cy="804672"/>
          </a:xfrm>
        </p:spPr>
        <p:txBody>
          <a:bodyPr vert="horz" lIns="91440" tIns="45720" rIns="91440" bIns="45720" rtlCol="0">
            <a:normAutofit/>
          </a:bodyPr>
          <a:lstStyle>
            <a:lvl1pPr marL="0" indent="0">
              <a:buNone/>
              <a:defRPr sz="1600" b="0" kern="1200">
                <a:solidFill>
                  <a:schemeClr val="tx1"/>
                </a:soli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800"/>
              </a:spcBef>
              <a:buFont typeface="Wingdings" pitchFamily="2" charset="2"/>
              <a:buNone/>
            </a:pPr>
            <a:r>
              <a:rPr lang="ru-RU" smtClean="0"/>
              <a:t>Образец текста</a:t>
            </a:r>
          </a:p>
        </p:txBody>
      </p:sp>
      <p:sp>
        <p:nvSpPr>
          <p:cNvPr id="5" name="Date Placeholder 4"/>
          <p:cNvSpPr>
            <a:spLocks noGrp="1"/>
          </p:cNvSpPr>
          <p:nvPr>
            <p:ph type="dt" sz="half" idx="10"/>
          </p:nvPr>
        </p:nvSpPr>
        <p:spPr>
          <a:xfrm>
            <a:off x="952500" y="6553200"/>
            <a:ext cx="1828800" cy="228600"/>
          </a:xfrm>
        </p:spPr>
        <p:txBody>
          <a:bodyPr/>
          <a:lstStyle/>
          <a:p>
            <a:fld id="{3149838B-C70E-4D04-B9F4-DE3BBB6D1376}" type="datetimeFigureOut">
              <a:rPr lang="ru-RU" smtClean="0"/>
              <a:pPr/>
              <a:t>01.09.2015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F3F945B-E4F7-40AC-B49C-A15E9D225A65}" type="slidenum">
              <a:rPr lang="ru-RU" smtClean="0"/>
              <a:pPr/>
              <a:t>‹#›</a:t>
            </a:fld>
            <a:endParaRPr lang="ru-RU"/>
          </a:p>
        </p:txBody>
      </p:sp>
    </p:spTree>
  </p:cSld>
  <p:clrMapOvr>
    <a:masterClrMapping/>
  </p:clrMapOvr>
  <p:transition>
    <p:zoom dir="in"/>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52500" y="4495800"/>
            <a:ext cx="7219950" cy="871538"/>
          </a:xfrm>
        </p:spPr>
        <p:txBody>
          <a:bodyPr vert="horz" lIns="91440" tIns="45720" rIns="91440" bIns="45720" rtlCol="0" anchor="b" anchorCtr="0">
            <a:noAutofit/>
          </a:bodyPr>
          <a:lstStyle>
            <a:lvl1pPr algn="l" defTabSz="914400" rtl="0" eaLnBrk="1" latinLnBrk="0" hangingPunct="1">
              <a:spcBef>
                <a:spcPct val="0"/>
              </a:spcBef>
              <a:buNone/>
              <a:defRPr sz="44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ru-RU" smtClean="0"/>
              <a:t>Образец заголовка</a:t>
            </a:r>
            <a:endParaRPr/>
          </a:p>
        </p:txBody>
      </p:sp>
      <p:sp>
        <p:nvSpPr>
          <p:cNvPr id="3" name="Picture Placeholder 2"/>
          <p:cNvSpPr>
            <a:spLocks noGrp="1"/>
          </p:cNvSpPr>
          <p:nvPr>
            <p:ph type="pic" idx="1"/>
          </p:nvPr>
        </p:nvSpPr>
        <p:spPr>
          <a:xfrm>
            <a:off x="952500" y="1676400"/>
            <a:ext cx="7219950" cy="2590800"/>
          </a:xfrm>
          <a:ln w="127000">
            <a:solidFill>
              <a:srgbClr val="FFFFFF">
                <a:alpha val="10000"/>
              </a:srgbClr>
            </a:solidFill>
            <a:miter lim="800000"/>
          </a:ln>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a:p>
        </p:txBody>
      </p:sp>
      <p:sp>
        <p:nvSpPr>
          <p:cNvPr id="4" name="Text Placeholder 3"/>
          <p:cNvSpPr>
            <a:spLocks noGrp="1"/>
          </p:cNvSpPr>
          <p:nvPr>
            <p:ph type="body" sz="half" idx="2"/>
          </p:nvPr>
        </p:nvSpPr>
        <p:spPr>
          <a:xfrm>
            <a:off x="952500" y="5367338"/>
            <a:ext cx="722376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952500" y="6553200"/>
            <a:ext cx="1828800" cy="228600"/>
          </a:xfrm>
        </p:spPr>
        <p:txBody>
          <a:bodyPr/>
          <a:lstStyle/>
          <a:p>
            <a:fld id="{3149838B-C70E-4D04-B9F4-DE3BBB6D1376}" type="datetimeFigureOut">
              <a:rPr lang="ru-RU" smtClean="0"/>
              <a:pPr/>
              <a:t>01.09.2015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F3F945B-E4F7-40AC-B49C-A15E9D225A65}" type="slidenum">
              <a:rPr lang="ru-RU" smtClean="0"/>
              <a:pPr/>
              <a:t>‹#›</a:t>
            </a:fld>
            <a:endParaRPr lang="ru-RU"/>
          </a:p>
        </p:txBody>
      </p:sp>
    </p:spTree>
  </p:cSld>
  <p:clrMapOvr>
    <a:masterClrMapping/>
  </p:clrMapOvr>
  <p:transition>
    <p:zoom dir="in"/>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descr="Fresh Master.png"/>
          <p:cNvPicPr>
            <a:picLocks noChangeAspect="1"/>
          </p:cNvPicPr>
          <p:nvPr/>
        </p:nvPicPr>
        <p:blipFill>
          <a:blip r:embed="rId13" cstate="print"/>
          <a:stretch>
            <a:fillRect/>
          </a:stretch>
        </p:blipFill>
        <p:spPr>
          <a:xfrm>
            <a:off x="377" y="283"/>
            <a:ext cx="9143245" cy="6857434"/>
          </a:xfrm>
          <a:prstGeom prst="rect">
            <a:avLst/>
          </a:prstGeom>
        </p:spPr>
      </p:pic>
      <p:sp>
        <p:nvSpPr>
          <p:cNvPr id="2" name="Title Placeholder 1"/>
          <p:cNvSpPr>
            <a:spLocks noGrp="1"/>
          </p:cNvSpPr>
          <p:nvPr>
            <p:ph type="title"/>
          </p:nvPr>
        </p:nvSpPr>
        <p:spPr>
          <a:xfrm>
            <a:off x="672353" y="188259"/>
            <a:ext cx="7799294" cy="1461247"/>
          </a:xfrm>
          <a:prstGeom prst="rect">
            <a:avLst/>
          </a:prstGeom>
        </p:spPr>
        <p:txBody>
          <a:bodyPr vert="horz" lIns="91440" tIns="45720" rIns="91440" bIns="45720" rtlCol="0" anchor="b" anchorCtr="0">
            <a:noAutofit/>
          </a:bodyPr>
          <a:lstStyle/>
          <a:p>
            <a:r>
              <a:rPr lang="ru-RU" smtClean="0"/>
              <a:t>Образец заголовка</a:t>
            </a:r>
            <a:endParaRPr/>
          </a:p>
        </p:txBody>
      </p:sp>
      <p:sp>
        <p:nvSpPr>
          <p:cNvPr id="3" name="Text Placeholder 2"/>
          <p:cNvSpPr>
            <a:spLocks noGrp="1"/>
          </p:cNvSpPr>
          <p:nvPr>
            <p:ph type="body" idx="1"/>
          </p:nvPr>
        </p:nvSpPr>
        <p:spPr>
          <a:xfrm>
            <a:off x="952500" y="2057401"/>
            <a:ext cx="7239000" cy="3733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4" name="Date Placeholder 3"/>
          <p:cNvSpPr>
            <a:spLocks noGrp="1"/>
          </p:cNvSpPr>
          <p:nvPr>
            <p:ph type="dt" sz="half" idx="2"/>
          </p:nvPr>
        </p:nvSpPr>
        <p:spPr>
          <a:xfrm>
            <a:off x="952500" y="6553200"/>
            <a:ext cx="1828800" cy="228600"/>
          </a:xfrm>
          <a:prstGeom prst="rect">
            <a:avLst/>
          </a:prstGeom>
        </p:spPr>
        <p:txBody>
          <a:bodyPr vert="horz" lIns="91440" tIns="45720" rIns="91440" bIns="45720" rtlCol="0" anchor="ctr"/>
          <a:lstStyle>
            <a:lvl1pPr algn="l">
              <a:defRPr sz="1100" b="1">
                <a:solidFill>
                  <a:schemeClr val="tx1">
                    <a:tint val="75000"/>
                  </a:schemeClr>
                </a:solidFill>
              </a:defRPr>
            </a:lvl1pPr>
          </a:lstStyle>
          <a:p>
            <a:fld id="{3149838B-C70E-4D04-B9F4-DE3BBB6D1376}" type="datetimeFigureOut">
              <a:rPr lang="ru-RU" smtClean="0"/>
              <a:pPr/>
              <a:t>01.09.2015</a:t>
            </a:fld>
            <a:endParaRPr lang="ru-RU"/>
          </a:p>
        </p:txBody>
      </p:sp>
      <p:sp>
        <p:nvSpPr>
          <p:cNvPr id="5" name="Footer Placeholder 4"/>
          <p:cNvSpPr>
            <a:spLocks noGrp="1"/>
          </p:cNvSpPr>
          <p:nvPr>
            <p:ph type="ftr" sz="quarter" idx="3"/>
          </p:nvPr>
        </p:nvSpPr>
        <p:spPr>
          <a:xfrm>
            <a:off x="3124200" y="6553200"/>
            <a:ext cx="2895600" cy="228600"/>
          </a:xfrm>
          <a:prstGeom prst="rect">
            <a:avLst/>
          </a:prstGeom>
        </p:spPr>
        <p:txBody>
          <a:bodyPr vert="horz" lIns="91440" tIns="45720" rIns="91440" bIns="45720" rtlCol="0" anchor="ctr"/>
          <a:lstStyle>
            <a:lvl1pPr algn="ctr">
              <a:defRPr sz="1100" b="1">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7277100" y="6553200"/>
            <a:ext cx="914400" cy="228600"/>
          </a:xfrm>
          <a:prstGeom prst="rect">
            <a:avLst/>
          </a:prstGeom>
        </p:spPr>
        <p:txBody>
          <a:bodyPr vert="horz" lIns="91440" tIns="45720" rIns="91440" bIns="45720" rtlCol="0" anchor="ctr"/>
          <a:lstStyle>
            <a:lvl1pPr algn="r">
              <a:defRPr sz="1100" b="1">
                <a:solidFill>
                  <a:schemeClr val="tx1">
                    <a:tint val="75000"/>
                  </a:schemeClr>
                </a:solidFill>
              </a:defRPr>
            </a:lvl1pPr>
          </a:lstStyle>
          <a:p>
            <a:fld id="{CF3F945B-E4F7-40AC-B49C-A15E9D225A65}"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zoom dir="in"/>
  </p:transition>
  <p:timing>
    <p:tnLst>
      <p:par>
        <p:cTn id="1" dur="indefinite" restart="never" nodeType="tmRoot"/>
      </p:par>
    </p:tnLst>
  </p:timing>
  <p:txStyles>
    <p:titleStyle>
      <a:lvl1pPr algn="l" defTabSz="914400" rtl="0" eaLnBrk="1" latinLnBrk="0" hangingPunct="1">
        <a:spcBef>
          <a:spcPct val="0"/>
        </a:spcBef>
        <a:buNone/>
        <a:defRPr sz="5400" b="1" kern="1200">
          <a:solidFill>
            <a:schemeClr val="tx1">
              <a:alpha val="90000"/>
            </a:schemeClr>
          </a:solidFill>
          <a:effectLst>
            <a:innerShdw blurRad="38100">
              <a:schemeClr val="tx1">
                <a:lumMod val="85000"/>
              </a:schemeClr>
            </a:innerShdw>
          </a:effectLst>
          <a:latin typeface="+mj-lt"/>
          <a:ea typeface="+mj-ea"/>
          <a:cs typeface="+mj-cs"/>
        </a:defRPr>
      </a:lvl1pPr>
    </p:titleStyle>
    <p:bodyStyle>
      <a:lvl1pPr marL="342900" indent="-342900" algn="l" defTabSz="914400" rtl="0" eaLnBrk="1" latinLnBrk="0" hangingPunct="1">
        <a:spcBef>
          <a:spcPts val="1800"/>
        </a:spcBef>
        <a:buFont typeface="Wingdings" pitchFamily="2" charset="2"/>
        <a:buChar char=""/>
        <a:defRPr sz="2000" b="0" kern="1200">
          <a:solidFill>
            <a:schemeClr val="tx1"/>
          </a:solidFill>
          <a:effectLst/>
          <a:latin typeface="+mn-lt"/>
          <a:ea typeface="+mn-ea"/>
          <a:cs typeface="+mn-cs"/>
        </a:defRPr>
      </a:lvl1pPr>
      <a:lvl2pPr marL="742950" indent="-285750" algn="l" defTabSz="914400" rtl="0" eaLnBrk="1" latinLnBrk="0" hangingPunct="1">
        <a:spcBef>
          <a:spcPts val="1800"/>
        </a:spcBef>
        <a:buFont typeface="Wingdings" pitchFamily="2" charset="2"/>
        <a:buChar char=""/>
        <a:defRPr sz="1800" b="0" kern="1200">
          <a:solidFill>
            <a:schemeClr val="tx1"/>
          </a:solidFill>
          <a:effectLst/>
          <a:latin typeface="+mn-lt"/>
          <a:ea typeface="+mn-ea"/>
          <a:cs typeface="+mn-cs"/>
        </a:defRPr>
      </a:lvl2pPr>
      <a:lvl3pPr marL="1143000" indent="-228600" algn="l" defTabSz="914400" rtl="0" eaLnBrk="1" latinLnBrk="0" hangingPunct="1">
        <a:spcBef>
          <a:spcPts val="1800"/>
        </a:spcBef>
        <a:buFont typeface="Wingdings" pitchFamily="2" charset="2"/>
        <a:buChar char=""/>
        <a:defRPr sz="1600" b="0" kern="1200">
          <a:solidFill>
            <a:schemeClr val="tx1"/>
          </a:solidFill>
          <a:effectLst/>
          <a:latin typeface="+mn-lt"/>
          <a:ea typeface="+mn-ea"/>
          <a:cs typeface="+mn-cs"/>
        </a:defRPr>
      </a:lvl3pPr>
      <a:lvl4pPr marL="1600200" indent="-228600" algn="l" defTabSz="914400" rtl="0" eaLnBrk="1" latinLnBrk="0" hangingPunct="1">
        <a:spcBef>
          <a:spcPts val="1800"/>
        </a:spcBef>
        <a:buFont typeface="Wingdings" pitchFamily="2" charset="2"/>
        <a:buChar char=""/>
        <a:defRPr sz="1600" b="0" kern="1200">
          <a:solidFill>
            <a:schemeClr val="tx1"/>
          </a:solidFill>
          <a:effectLst/>
          <a:latin typeface="+mn-lt"/>
          <a:ea typeface="+mn-ea"/>
          <a:cs typeface="+mn-cs"/>
        </a:defRPr>
      </a:lvl4pPr>
      <a:lvl5pPr marL="2057400" indent="-228600" algn="l" defTabSz="914400" rtl="0" eaLnBrk="1" latinLnBrk="0" hangingPunct="1">
        <a:spcBef>
          <a:spcPts val="1800"/>
        </a:spcBef>
        <a:buFont typeface="Wingdings" pitchFamily="2" charset="2"/>
        <a:buChar char="R"/>
        <a:defRPr sz="1600" b="0" kern="1200">
          <a:solidFill>
            <a:schemeClr val="tx1"/>
          </a:solidFill>
          <a:effectLst/>
          <a:latin typeface="+mn-lt"/>
          <a:ea typeface="+mn-ea"/>
          <a:cs typeface="+mn-cs"/>
        </a:defRPr>
      </a:lvl5pPr>
      <a:lvl6pPr marL="25146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6pPr>
      <a:lvl7pPr marL="29718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7pPr>
      <a:lvl8pPr marL="34290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8pPr>
      <a:lvl9pPr marL="38862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45318" y="1628800"/>
            <a:ext cx="7743852" cy="1371600"/>
          </a:xfrm>
        </p:spPr>
        <p:txBody>
          <a:bodyPr>
            <a:noAutofit/>
          </a:bodyPr>
          <a:lstStyle/>
          <a:p>
            <a:pPr algn="ctr"/>
            <a:r>
              <a:rPr lang="ru-RU" sz="5400" b="1" i="1" dirty="0" smtClean="0">
                <a:solidFill>
                  <a:schemeClr val="bg1"/>
                </a:solidFill>
              </a:rPr>
              <a:t>Двойная запись на счетах, ее значение</a:t>
            </a:r>
            <a:endParaRPr lang="ru-RU" sz="5400" b="1" i="1" dirty="0"/>
          </a:p>
        </p:txBody>
      </p:sp>
      <p:sp>
        <p:nvSpPr>
          <p:cNvPr id="4" name="Прямоугольник 3"/>
          <p:cNvSpPr>
            <a:spLocks noChangeArrowheads="1"/>
          </p:cNvSpPr>
          <p:nvPr/>
        </p:nvSpPr>
        <p:spPr bwMode="auto">
          <a:xfrm>
            <a:off x="395288" y="188913"/>
            <a:ext cx="8443912"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r>
              <a:rPr lang="ru-RU" altLang="ru-RU" sz="1800" dirty="0">
                <a:solidFill>
                  <a:schemeClr val="bg1"/>
                </a:solidFill>
                <a:latin typeface="Century Schoolbook" pitchFamily="18" charset="0"/>
              </a:rPr>
              <a:t>Государственное бюджетное профессиональное образовательное </a:t>
            </a:r>
          </a:p>
          <a:p>
            <a:pPr algn="ctr" eaLnBrk="1" hangingPunct="1">
              <a:spcBef>
                <a:spcPct val="0"/>
              </a:spcBef>
              <a:buFontTx/>
              <a:buNone/>
            </a:pPr>
            <a:r>
              <a:rPr lang="ru-RU" altLang="ru-RU" sz="1800" dirty="0">
                <a:solidFill>
                  <a:schemeClr val="bg1"/>
                </a:solidFill>
                <a:latin typeface="Century Schoolbook" pitchFamily="18" charset="0"/>
              </a:rPr>
              <a:t>учреждение Свердловской области </a:t>
            </a:r>
          </a:p>
          <a:p>
            <a:pPr algn="ctr" eaLnBrk="1" hangingPunct="1">
              <a:spcBef>
                <a:spcPct val="0"/>
              </a:spcBef>
              <a:buFontTx/>
              <a:buNone/>
            </a:pPr>
            <a:r>
              <a:rPr lang="ru-RU" altLang="ru-RU" sz="1800" dirty="0">
                <a:solidFill>
                  <a:schemeClr val="bg1"/>
                </a:solidFill>
                <a:latin typeface="Century Schoolbook" pitchFamily="18" charset="0"/>
              </a:rPr>
              <a:t>«</a:t>
            </a:r>
            <a:r>
              <a:rPr lang="ru-RU" altLang="ru-RU" sz="1800" dirty="0" err="1">
                <a:solidFill>
                  <a:schemeClr val="bg1"/>
                </a:solidFill>
                <a:latin typeface="Century Schoolbook" pitchFamily="18" charset="0"/>
              </a:rPr>
              <a:t>Талицкий</a:t>
            </a:r>
            <a:r>
              <a:rPr lang="ru-RU" altLang="ru-RU" sz="1800" dirty="0">
                <a:solidFill>
                  <a:schemeClr val="bg1"/>
                </a:solidFill>
                <a:latin typeface="Century Schoolbook" pitchFamily="18" charset="0"/>
              </a:rPr>
              <a:t> лесотехнический колледж </a:t>
            </a:r>
            <a:r>
              <a:rPr lang="ru-RU" altLang="ru-RU" sz="1800" dirty="0" err="1">
                <a:solidFill>
                  <a:schemeClr val="bg1"/>
                </a:solidFill>
                <a:latin typeface="Century Schoolbook" pitchFamily="18" charset="0"/>
              </a:rPr>
              <a:t>им.Н.И.Кузнецова</a:t>
            </a:r>
            <a:r>
              <a:rPr lang="ru-RU" altLang="ru-RU" sz="1800" dirty="0">
                <a:solidFill>
                  <a:schemeClr val="bg1"/>
                </a:solidFill>
                <a:latin typeface="Century Schoolbook" pitchFamily="18" charset="0"/>
              </a:rPr>
              <a:t>»</a:t>
            </a:r>
          </a:p>
        </p:txBody>
      </p:sp>
      <p:sp>
        <p:nvSpPr>
          <p:cNvPr id="6" name="Прямоугольник 5"/>
          <p:cNvSpPr>
            <a:spLocks noChangeArrowheads="1"/>
          </p:cNvSpPr>
          <p:nvPr/>
        </p:nvSpPr>
        <p:spPr bwMode="auto">
          <a:xfrm>
            <a:off x="1187624" y="4653136"/>
            <a:ext cx="7315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r>
              <a:rPr lang="ru-RU" altLang="ru-RU" sz="1800" dirty="0">
                <a:solidFill>
                  <a:schemeClr val="bg1"/>
                </a:solidFill>
                <a:latin typeface="Arial" charset="0"/>
              </a:rPr>
              <a:t>Автор: 	</a:t>
            </a:r>
            <a:r>
              <a:rPr lang="ru-RU" altLang="ru-RU" sz="1800" dirty="0" err="1">
                <a:solidFill>
                  <a:schemeClr val="bg1"/>
                </a:solidFill>
                <a:latin typeface="Arial" charset="0"/>
              </a:rPr>
              <a:t>Добышева</a:t>
            </a:r>
            <a:r>
              <a:rPr lang="ru-RU" altLang="ru-RU" sz="1800" dirty="0">
                <a:solidFill>
                  <a:schemeClr val="bg1"/>
                </a:solidFill>
                <a:latin typeface="Arial" charset="0"/>
              </a:rPr>
              <a:t> Оксана Владимировна, преподаватель </a:t>
            </a:r>
          </a:p>
        </p:txBody>
      </p:sp>
      <p:sp>
        <p:nvSpPr>
          <p:cNvPr id="7" name="Прямоугольник 1"/>
          <p:cNvSpPr>
            <a:spLocks noChangeArrowheads="1"/>
          </p:cNvSpPr>
          <p:nvPr/>
        </p:nvSpPr>
        <p:spPr bwMode="auto">
          <a:xfrm>
            <a:off x="4344514" y="5661248"/>
            <a:ext cx="901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0"/>
              </a:spcAft>
              <a:defRPr/>
            </a:pPr>
            <a:r>
              <a:rPr lang="ru-RU" altLang="ru-RU" sz="1400" kern="0" dirty="0" smtClean="0">
                <a:solidFill>
                  <a:schemeClr val="bg1"/>
                </a:solidFill>
              </a:rPr>
              <a:t>2015 год</a:t>
            </a:r>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lgn="ctr">
              <a:buNone/>
            </a:pPr>
            <a:r>
              <a:rPr lang="ru-RU" sz="3600" b="1" i="1" dirty="0" smtClean="0">
                <a:solidFill>
                  <a:schemeClr val="bg1"/>
                </a:solidFill>
              </a:rPr>
              <a:t>Например: если в аренду взяты основные средства на сумму 200000 руб., то они учитываются за балансом и отражаются:</a:t>
            </a:r>
            <a:endParaRPr lang="ru-RU" sz="3600" b="1" dirty="0" smtClean="0">
              <a:solidFill>
                <a:schemeClr val="bg1"/>
              </a:solidFill>
            </a:endParaRPr>
          </a:p>
          <a:p>
            <a:pPr>
              <a:buNone/>
            </a:pPr>
            <a:r>
              <a:rPr lang="ru-RU" sz="2800" b="1" i="1" dirty="0" smtClean="0">
                <a:solidFill>
                  <a:schemeClr val="bg1"/>
                </a:solidFill>
              </a:rPr>
              <a:t>Дт (арендованные основные средства) - 200000 руб.</a:t>
            </a:r>
            <a:endParaRPr lang="ru-RU" sz="2800" b="1" dirty="0" smtClean="0">
              <a:solidFill>
                <a:schemeClr val="bg1"/>
              </a:solidFill>
            </a:endParaRPr>
          </a:p>
          <a:p>
            <a:pPr>
              <a:buNone/>
            </a:pPr>
            <a:r>
              <a:rPr lang="ru-RU" sz="2800" b="1" i="1" dirty="0" smtClean="0">
                <a:solidFill>
                  <a:schemeClr val="bg1"/>
                </a:solidFill>
              </a:rPr>
              <a:t>При возвращении основных средств арендатор делает запись в своем учете:</a:t>
            </a:r>
            <a:endParaRPr lang="ru-RU" sz="2800" b="1" dirty="0" smtClean="0">
              <a:solidFill>
                <a:schemeClr val="bg1"/>
              </a:solidFill>
            </a:endParaRPr>
          </a:p>
          <a:p>
            <a:pPr>
              <a:buNone/>
            </a:pPr>
            <a:r>
              <a:rPr lang="ru-RU" sz="2800" b="1" i="1" dirty="0" err="1" smtClean="0">
                <a:solidFill>
                  <a:schemeClr val="bg1"/>
                </a:solidFill>
              </a:rPr>
              <a:t>Кт</a:t>
            </a:r>
            <a:r>
              <a:rPr lang="ru-RU" sz="2800" b="1" i="1" dirty="0" smtClean="0">
                <a:solidFill>
                  <a:schemeClr val="bg1"/>
                </a:solidFill>
              </a:rPr>
              <a:t> (арендованные основные средства)–200000 руб.</a:t>
            </a:r>
            <a:endParaRPr lang="ru-RU" sz="2800" b="1" dirty="0" smtClean="0">
              <a:solidFill>
                <a:schemeClr val="bg1"/>
              </a:solidFill>
            </a:endParaRPr>
          </a:p>
          <a:p>
            <a:endParaRPr lang="ru-RU"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4653136"/>
            <a:ext cx="476250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par>
                          <p:cTn id="22" fill="hold">
                            <p:stCondLst>
                              <p:cond delay="3000"/>
                            </p:stCondLst>
                            <p:childTnLst>
                              <p:par>
                                <p:cTn id="23" presetID="55"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2353" y="188259"/>
            <a:ext cx="7799294" cy="1026163"/>
          </a:xfrm>
        </p:spPr>
        <p:txBody>
          <a:bodyPr/>
          <a:lstStyle/>
          <a:p>
            <a:pPr algn="ctr"/>
            <a:r>
              <a:rPr lang="ru-RU" dirty="0" smtClean="0">
                <a:solidFill>
                  <a:schemeClr val="bg1"/>
                </a:solidFill>
              </a:rPr>
              <a:t>ЗАДАЧА</a:t>
            </a:r>
            <a:endParaRPr lang="ru-RU" dirty="0">
              <a:solidFill>
                <a:schemeClr val="bg1"/>
              </a:solidFill>
            </a:endParaRPr>
          </a:p>
        </p:txBody>
      </p:sp>
      <p:sp>
        <p:nvSpPr>
          <p:cNvPr id="3" name="Содержимое 2"/>
          <p:cNvSpPr>
            <a:spLocks noGrp="1"/>
          </p:cNvSpPr>
          <p:nvPr>
            <p:ph idx="1"/>
          </p:nvPr>
        </p:nvSpPr>
        <p:spPr>
          <a:xfrm>
            <a:off x="0" y="1196752"/>
            <a:ext cx="9144000" cy="5661248"/>
          </a:xfrm>
        </p:spPr>
        <p:txBody>
          <a:bodyPr>
            <a:normAutofit fontScale="92500" lnSpcReduction="10000"/>
          </a:bodyPr>
          <a:lstStyle/>
          <a:p>
            <a:pPr algn="ctr">
              <a:buNone/>
            </a:pPr>
            <a:r>
              <a:rPr lang="ru-RU" sz="4000" b="1" dirty="0" smtClean="0">
                <a:solidFill>
                  <a:schemeClr val="bg1"/>
                </a:solidFill>
              </a:rPr>
              <a:t>На основании данных составить корреспонденцию счетов:</a:t>
            </a:r>
          </a:p>
          <a:p>
            <a:pPr marL="0" lvl="0" indent="0">
              <a:buNone/>
            </a:pPr>
            <a:r>
              <a:rPr lang="ru-RU" sz="4000" dirty="0" smtClean="0">
                <a:solidFill>
                  <a:schemeClr val="bg1"/>
                </a:solidFill>
              </a:rPr>
              <a:t>1. Поступили деньги в кассу с расчетного счета в сумме 18000 руб.</a:t>
            </a:r>
          </a:p>
          <a:p>
            <a:pPr marL="0" lvl="0" indent="0">
              <a:buNone/>
            </a:pPr>
            <a:r>
              <a:rPr lang="ru-RU" sz="4000" dirty="0" smtClean="0">
                <a:solidFill>
                  <a:schemeClr val="bg1"/>
                </a:solidFill>
              </a:rPr>
              <a:t>2. В кассу внесен остаток подотчетных сумм – 20 руб.</a:t>
            </a:r>
          </a:p>
          <a:p>
            <a:pPr marL="0" lvl="0" indent="0">
              <a:buNone/>
            </a:pPr>
            <a:r>
              <a:rPr lang="ru-RU" sz="4000" dirty="0" smtClean="0">
                <a:solidFill>
                  <a:schemeClr val="bg1"/>
                </a:solidFill>
              </a:rPr>
              <a:t>3. При распределении прибыли часть ее зачислена в резервный капитал в сумме 2000 руб.</a:t>
            </a:r>
          </a:p>
          <a:p>
            <a:pPr algn="ctr">
              <a:buNone/>
            </a:pPr>
            <a:endParaRPr lang="ru-RU" sz="4000" b="1" dirty="0" smtClean="0">
              <a:solidFill>
                <a:schemeClr val="bg1"/>
              </a:solidFill>
            </a:endParaRPr>
          </a:p>
          <a:p>
            <a:endParaRPr lang="ru-RU"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par>
                          <p:cTn id="22" fill="hold">
                            <p:stCondLst>
                              <p:cond delay="3000"/>
                            </p:stCondLst>
                            <p:childTnLst>
                              <p:par>
                                <p:cTn id="23" presetID="55"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par>
                          <p:cTn id="28" fill="hold">
                            <p:stCondLst>
                              <p:cond delay="4000"/>
                            </p:stCondLst>
                            <p:childTnLst>
                              <p:par>
                                <p:cTn id="29" presetID="55" presetClass="entr" presetSubtype="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a:bodyPr>
          <a:lstStyle/>
          <a:p>
            <a:pPr marL="0" lvl="0" indent="0">
              <a:buNone/>
            </a:pPr>
            <a:r>
              <a:rPr lang="ru-RU" sz="3600" dirty="0" smtClean="0">
                <a:solidFill>
                  <a:schemeClr val="bg1"/>
                </a:solidFill>
              </a:rPr>
              <a:t>4. За счет краткосрочных кредитов банка оплачена кредиторская задолженность поставщику в сумме 45000 руб.</a:t>
            </a:r>
          </a:p>
          <a:p>
            <a:pPr marL="0" lvl="0" indent="0">
              <a:buNone/>
            </a:pPr>
            <a:r>
              <a:rPr lang="ru-RU" sz="3600" dirty="0" smtClean="0">
                <a:solidFill>
                  <a:schemeClr val="bg1"/>
                </a:solidFill>
              </a:rPr>
              <a:t>5. На расчетный счет зачислена краткосрочная банковская ссуда в сумме 10000 руб.</a:t>
            </a:r>
          </a:p>
          <a:p>
            <a:pPr marL="0" lvl="0" indent="0">
              <a:buNone/>
            </a:pPr>
            <a:r>
              <a:rPr lang="ru-RU" sz="3600" dirty="0" smtClean="0">
                <a:solidFill>
                  <a:schemeClr val="bg1"/>
                </a:solidFill>
              </a:rPr>
              <a:t>6. Поступили товары от поставщиков на сумму 27000 руб.</a:t>
            </a:r>
          </a:p>
          <a:p>
            <a:pPr marL="0" lvl="0" indent="0">
              <a:buNone/>
            </a:pPr>
            <a:r>
              <a:rPr lang="ru-RU" sz="3600" dirty="0" smtClean="0">
                <a:solidFill>
                  <a:schemeClr val="bg1"/>
                </a:solidFill>
              </a:rPr>
              <a:t>7. Оплачено поставщикам с расчетного счета за поступившие товары – 27000 руб.</a:t>
            </a:r>
            <a:endParaRPr lang="ru-RU" sz="3600" dirty="0">
              <a:solidFill>
                <a:schemeClr val="bg1"/>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par>
                          <p:cTn id="22" fill="hold">
                            <p:stCondLst>
                              <p:cond delay="3000"/>
                            </p:stCondLst>
                            <p:childTnLst>
                              <p:par>
                                <p:cTn id="23" presetID="55"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a:bodyPr>
          <a:lstStyle/>
          <a:p>
            <a:pPr marL="0" lvl="0" indent="0">
              <a:buNone/>
            </a:pPr>
            <a:r>
              <a:rPr lang="ru-RU" sz="3600" dirty="0" smtClean="0">
                <a:solidFill>
                  <a:schemeClr val="bg1"/>
                </a:solidFill>
              </a:rPr>
              <a:t>8. Из кассы выплачена задолженность рабочим и служащим по заработной плате в сумме 15000 руб.</a:t>
            </a:r>
          </a:p>
          <a:p>
            <a:pPr marL="0" lvl="0" indent="0">
              <a:buNone/>
            </a:pPr>
            <a:r>
              <a:rPr lang="ru-RU" sz="3600" dirty="0" smtClean="0">
                <a:solidFill>
                  <a:schemeClr val="bg1"/>
                </a:solidFill>
              </a:rPr>
              <a:t>9. Из кассы выданы деньги под отчет на командировку в сумме 1000 руб. и заработную плату работникам предприятия в сумме 2000 руб.</a:t>
            </a:r>
          </a:p>
          <a:p>
            <a:pPr marL="0" indent="0">
              <a:buNone/>
            </a:pPr>
            <a:r>
              <a:rPr lang="ru-RU" sz="3600" dirty="0" smtClean="0">
                <a:solidFill>
                  <a:schemeClr val="bg1"/>
                </a:solidFill>
              </a:rPr>
              <a:t>10. На расчетный счет поступили излишне перечисленные ранее платежи: из бюджета – 3000 руб., из пенсионного фонда – 1500 руб.</a:t>
            </a:r>
            <a:endParaRPr lang="ru-RU" sz="3600" dirty="0">
              <a:solidFill>
                <a:schemeClr val="bg1"/>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2353" y="188259"/>
            <a:ext cx="7799294" cy="740411"/>
          </a:xfrm>
        </p:spPr>
        <p:txBody>
          <a:bodyPr/>
          <a:lstStyle/>
          <a:p>
            <a:pPr algn="ctr"/>
            <a:r>
              <a:rPr lang="ru-RU" i="1" dirty="0" smtClean="0">
                <a:solidFill>
                  <a:schemeClr val="bg1"/>
                </a:solidFill>
              </a:rPr>
              <a:t>Решение:</a:t>
            </a:r>
            <a:endParaRPr lang="ru-RU" dirty="0">
              <a:solidFill>
                <a:schemeClr val="bg1"/>
              </a:solidFill>
            </a:endParaRPr>
          </a:p>
        </p:txBody>
      </p:sp>
      <p:sp>
        <p:nvSpPr>
          <p:cNvPr id="3" name="Содержимое 2"/>
          <p:cNvSpPr>
            <a:spLocks noGrp="1"/>
          </p:cNvSpPr>
          <p:nvPr>
            <p:ph idx="1"/>
          </p:nvPr>
        </p:nvSpPr>
        <p:spPr>
          <a:xfrm>
            <a:off x="395536" y="1142984"/>
            <a:ext cx="8391306" cy="5572164"/>
          </a:xfrm>
        </p:spPr>
        <p:txBody>
          <a:bodyPr>
            <a:normAutofit fontScale="92500" lnSpcReduction="20000"/>
          </a:bodyPr>
          <a:lstStyle/>
          <a:p>
            <a:pPr marL="0" indent="0">
              <a:buNone/>
            </a:pPr>
            <a:r>
              <a:rPr lang="ru-RU" b="1" dirty="0" smtClean="0">
                <a:solidFill>
                  <a:schemeClr val="bg1"/>
                </a:solidFill>
              </a:rPr>
              <a:t>1) Дт 50       Кт 51 – 18000 руб.</a:t>
            </a:r>
          </a:p>
          <a:p>
            <a:pPr marL="0" indent="0">
              <a:buNone/>
            </a:pPr>
            <a:r>
              <a:rPr lang="ru-RU" b="1" dirty="0" smtClean="0">
                <a:solidFill>
                  <a:schemeClr val="bg1"/>
                </a:solidFill>
              </a:rPr>
              <a:t>2) Дт 50       Кт 71 – 20 руб.</a:t>
            </a:r>
          </a:p>
          <a:p>
            <a:pPr marL="0" indent="0">
              <a:buNone/>
            </a:pPr>
            <a:r>
              <a:rPr lang="ru-RU" b="1" dirty="0" smtClean="0">
                <a:solidFill>
                  <a:schemeClr val="bg1"/>
                </a:solidFill>
              </a:rPr>
              <a:t>3) Дт84-1     Кт 82 – 2000 руб.</a:t>
            </a:r>
          </a:p>
          <a:p>
            <a:pPr marL="0" indent="0">
              <a:buNone/>
            </a:pPr>
            <a:r>
              <a:rPr lang="ru-RU" b="1" dirty="0" smtClean="0">
                <a:solidFill>
                  <a:schemeClr val="bg1"/>
                </a:solidFill>
              </a:rPr>
              <a:t>4) Дт 60       Кт 66 – 45000 руб.</a:t>
            </a:r>
          </a:p>
          <a:p>
            <a:pPr marL="0" indent="0">
              <a:buNone/>
            </a:pPr>
            <a:r>
              <a:rPr lang="ru-RU" b="1" dirty="0" smtClean="0">
                <a:solidFill>
                  <a:schemeClr val="bg1"/>
                </a:solidFill>
              </a:rPr>
              <a:t>5) Дт 51       Кт 66 – 10000 руб.</a:t>
            </a:r>
          </a:p>
          <a:p>
            <a:pPr marL="0" indent="0">
              <a:buNone/>
            </a:pPr>
            <a:r>
              <a:rPr lang="ru-RU" b="1" dirty="0" smtClean="0">
                <a:solidFill>
                  <a:schemeClr val="bg1"/>
                </a:solidFill>
              </a:rPr>
              <a:t>6) Дт 41       Кт 60 – 27000 руб.</a:t>
            </a:r>
          </a:p>
          <a:p>
            <a:pPr marL="0" indent="0">
              <a:buNone/>
            </a:pPr>
            <a:r>
              <a:rPr lang="ru-RU" b="1" dirty="0" smtClean="0">
                <a:solidFill>
                  <a:schemeClr val="bg1"/>
                </a:solidFill>
              </a:rPr>
              <a:t>7) Дт 60       Кт 51 – 27000 руб.</a:t>
            </a:r>
          </a:p>
          <a:p>
            <a:pPr marL="0" indent="0">
              <a:buNone/>
            </a:pPr>
            <a:r>
              <a:rPr lang="ru-RU" b="1" dirty="0" smtClean="0">
                <a:solidFill>
                  <a:schemeClr val="bg1"/>
                </a:solidFill>
              </a:rPr>
              <a:t>8) Дт 70       Кт 50 – 15000 руб.</a:t>
            </a:r>
          </a:p>
          <a:p>
            <a:pPr marL="0" indent="0">
              <a:buNone/>
            </a:pPr>
            <a:r>
              <a:rPr lang="ru-RU" b="1" dirty="0" smtClean="0">
                <a:solidFill>
                  <a:schemeClr val="bg1"/>
                </a:solidFill>
              </a:rPr>
              <a:t>9) Дт 71       Кт 50 – 1000 руб.</a:t>
            </a:r>
          </a:p>
          <a:p>
            <a:pPr>
              <a:buNone/>
            </a:pPr>
            <a:r>
              <a:rPr lang="ru-RU" b="1" dirty="0" smtClean="0">
                <a:solidFill>
                  <a:schemeClr val="bg1"/>
                </a:solidFill>
              </a:rPr>
              <a:t>    </a:t>
            </a:r>
            <a:r>
              <a:rPr lang="ru-RU" b="1" dirty="0" err="1" smtClean="0">
                <a:solidFill>
                  <a:schemeClr val="bg1"/>
                </a:solidFill>
              </a:rPr>
              <a:t>Дт</a:t>
            </a:r>
            <a:r>
              <a:rPr lang="ru-RU" b="1" dirty="0" smtClean="0">
                <a:solidFill>
                  <a:schemeClr val="bg1"/>
                </a:solidFill>
              </a:rPr>
              <a:t> 70       Кт 50 – 2000 руб.</a:t>
            </a:r>
          </a:p>
          <a:p>
            <a:pPr marL="0" indent="0">
              <a:buNone/>
            </a:pPr>
            <a:r>
              <a:rPr lang="ru-RU" b="1" dirty="0" smtClean="0">
                <a:solidFill>
                  <a:schemeClr val="bg1"/>
                </a:solidFill>
              </a:rPr>
              <a:t>10) Дт 51       Кт 68 – 3000 руб.</a:t>
            </a:r>
          </a:p>
          <a:p>
            <a:pPr>
              <a:buNone/>
            </a:pPr>
            <a:r>
              <a:rPr lang="ru-RU" b="1" dirty="0" smtClean="0">
                <a:solidFill>
                  <a:schemeClr val="bg1"/>
                </a:solidFill>
              </a:rPr>
              <a:t>       </a:t>
            </a:r>
            <a:r>
              <a:rPr lang="ru-RU" b="1" dirty="0" err="1" smtClean="0">
                <a:solidFill>
                  <a:schemeClr val="bg1"/>
                </a:solidFill>
              </a:rPr>
              <a:t>Дт</a:t>
            </a:r>
            <a:r>
              <a:rPr lang="ru-RU" b="1" dirty="0" smtClean="0">
                <a:solidFill>
                  <a:schemeClr val="bg1"/>
                </a:solidFill>
              </a:rPr>
              <a:t> 51       Кт 69 – 1500 руб.</a:t>
            </a:r>
          </a:p>
          <a:p>
            <a:endParaRPr lang="ru-RU"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1667852"/>
            <a:ext cx="4762500" cy="357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par>
                          <p:cTn id="22" fill="hold">
                            <p:stCondLst>
                              <p:cond delay="3000"/>
                            </p:stCondLst>
                            <p:childTnLst>
                              <p:par>
                                <p:cTn id="23" presetID="55"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par>
                          <p:cTn id="28" fill="hold">
                            <p:stCondLst>
                              <p:cond delay="4000"/>
                            </p:stCondLst>
                            <p:childTnLst>
                              <p:par>
                                <p:cTn id="29" presetID="55" presetClass="entr" presetSubtype="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3" end="3"/>
                                            </p:txEl>
                                          </p:spTgt>
                                        </p:tgtEl>
                                      </p:cBhvr>
                                    </p:animEffect>
                                  </p:childTnLst>
                                </p:cTn>
                              </p:par>
                            </p:childTnLst>
                          </p:cTn>
                        </p:par>
                        <p:par>
                          <p:cTn id="34" fill="hold">
                            <p:stCondLst>
                              <p:cond delay="5000"/>
                            </p:stCondLst>
                            <p:childTnLst>
                              <p:par>
                                <p:cTn id="35" presetID="55" presetClass="entr" presetSubtype="0" fill="hold"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4" end="4"/>
                                            </p:txEl>
                                          </p:spTgt>
                                        </p:tgtEl>
                                      </p:cBhvr>
                                    </p:animEffect>
                                  </p:childTnLst>
                                </p:cTn>
                              </p:par>
                            </p:childTnLst>
                          </p:cTn>
                        </p:par>
                        <p:par>
                          <p:cTn id="40" fill="hold">
                            <p:stCondLst>
                              <p:cond delay="6000"/>
                            </p:stCondLst>
                            <p:childTnLst>
                              <p:par>
                                <p:cTn id="41" presetID="55" presetClass="entr" presetSubtype="0" fill="hold"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4"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5" end="5"/>
                                            </p:txEl>
                                          </p:spTgt>
                                        </p:tgtEl>
                                      </p:cBhvr>
                                    </p:animEffect>
                                  </p:childTnLst>
                                </p:cTn>
                              </p:par>
                            </p:childTnLst>
                          </p:cTn>
                        </p:par>
                        <p:par>
                          <p:cTn id="46" fill="hold">
                            <p:stCondLst>
                              <p:cond delay="7000"/>
                            </p:stCondLst>
                            <p:childTnLst>
                              <p:par>
                                <p:cTn id="47" presetID="55" presetClass="entr" presetSubtype="0" fill="hold"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6" end="6"/>
                                            </p:txEl>
                                          </p:spTgt>
                                        </p:tgtEl>
                                      </p:cBhvr>
                                    </p:animEffect>
                                  </p:childTnLst>
                                </p:cTn>
                              </p:par>
                            </p:childTnLst>
                          </p:cTn>
                        </p:par>
                        <p:par>
                          <p:cTn id="52" fill="hold">
                            <p:stCondLst>
                              <p:cond delay="8000"/>
                            </p:stCondLst>
                            <p:childTnLst>
                              <p:par>
                                <p:cTn id="53" presetID="55" presetClass="entr" presetSubtype="0" fill="hold" nodeType="after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6"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7" dur="1000"/>
                                        <p:tgtEl>
                                          <p:spTgt spid="3">
                                            <p:txEl>
                                              <p:pRg st="7" end="7"/>
                                            </p:txEl>
                                          </p:spTgt>
                                        </p:tgtEl>
                                      </p:cBhvr>
                                    </p:animEffect>
                                  </p:childTnLst>
                                </p:cTn>
                              </p:par>
                            </p:childTnLst>
                          </p:cTn>
                        </p:par>
                        <p:par>
                          <p:cTn id="58" fill="hold">
                            <p:stCondLst>
                              <p:cond delay="9000"/>
                            </p:stCondLst>
                            <p:childTnLst>
                              <p:par>
                                <p:cTn id="59" presetID="55" presetClass="entr" presetSubtype="0" fill="hold" nodeType="after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p:cTn id="61"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2"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3" dur="1000"/>
                                        <p:tgtEl>
                                          <p:spTgt spid="3">
                                            <p:txEl>
                                              <p:pRg st="8" end="8"/>
                                            </p:txEl>
                                          </p:spTgt>
                                        </p:tgtEl>
                                      </p:cBhvr>
                                    </p:animEffect>
                                  </p:childTnLst>
                                </p:cTn>
                              </p:par>
                            </p:childTnLst>
                          </p:cTn>
                        </p:par>
                        <p:par>
                          <p:cTn id="64" fill="hold">
                            <p:stCondLst>
                              <p:cond delay="10000"/>
                            </p:stCondLst>
                            <p:childTnLst>
                              <p:par>
                                <p:cTn id="65" presetID="55" presetClass="entr" presetSubtype="0" fill="hold" nodeType="after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p:cTn id="67"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8"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69" dur="1000"/>
                                        <p:tgtEl>
                                          <p:spTgt spid="3">
                                            <p:txEl>
                                              <p:pRg st="9" end="9"/>
                                            </p:txEl>
                                          </p:spTgt>
                                        </p:tgtEl>
                                      </p:cBhvr>
                                    </p:animEffect>
                                  </p:childTnLst>
                                </p:cTn>
                              </p:par>
                            </p:childTnLst>
                          </p:cTn>
                        </p:par>
                        <p:par>
                          <p:cTn id="70" fill="hold">
                            <p:stCondLst>
                              <p:cond delay="11000"/>
                            </p:stCondLst>
                            <p:childTnLst>
                              <p:par>
                                <p:cTn id="71" presetID="55" presetClass="entr" presetSubtype="0" fill="hold" nodeType="after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p:cTn id="73"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4"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5" dur="1000"/>
                                        <p:tgtEl>
                                          <p:spTgt spid="3">
                                            <p:txEl>
                                              <p:pRg st="10" end="10"/>
                                            </p:txEl>
                                          </p:spTgt>
                                        </p:tgtEl>
                                      </p:cBhvr>
                                    </p:animEffect>
                                  </p:childTnLst>
                                </p:cTn>
                              </p:par>
                            </p:childTnLst>
                          </p:cTn>
                        </p:par>
                        <p:par>
                          <p:cTn id="76" fill="hold">
                            <p:stCondLst>
                              <p:cond delay="12000"/>
                            </p:stCondLst>
                            <p:childTnLst>
                              <p:par>
                                <p:cTn id="77" presetID="55" presetClass="entr" presetSubtype="0" fill="hold" nodeType="after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p:cTn id="79" dur="1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0"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1"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88259"/>
            <a:ext cx="8786874" cy="740411"/>
          </a:xfrm>
        </p:spPr>
        <p:txBody>
          <a:bodyPr/>
          <a:lstStyle/>
          <a:p>
            <a:pPr algn="ctr"/>
            <a:r>
              <a:rPr lang="ru-RU" sz="3600" dirty="0" smtClean="0">
                <a:solidFill>
                  <a:schemeClr val="bg1"/>
                </a:solidFill>
              </a:rPr>
              <a:t>Операций на счетах 01, 10 и 80 не было.</a:t>
            </a:r>
            <a:endParaRPr lang="ru-RU" sz="3600" dirty="0">
              <a:solidFill>
                <a:schemeClr val="bg1"/>
              </a:solidFill>
            </a:endParaRPr>
          </a:p>
        </p:txBody>
      </p:sp>
      <p:sp>
        <p:nvSpPr>
          <p:cNvPr id="3" name="Содержимое 2"/>
          <p:cNvSpPr>
            <a:spLocks noGrp="1"/>
          </p:cNvSpPr>
          <p:nvPr>
            <p:ph idx="1"/>
          </p:nvPr>
        </p:nvSpPr>
        <p:spPr>
          <a:xfrm>
            <a:off x="0" y="1071546"/>
            <a:ext cx="9144000" cy="5786454"/>
          </a:xfrm>
        </p:spPr>
        <p:txBody>
          <a:bodyPr/>
          <a:lstStyle/>
          <a:p>
            <a:pPr>
              <a:buNone/>
            </a:pPr>
            <a:r>
              <a:rPr lang="ru-RU" dirty="0" smtClean="0">
                <a:solidFill>
                  <a:schemeClr val="bg1"/>
                </a:solidFill>
              </a:rPr>
              <a:t>Дт      №   01 Основные средства    Кт                Дт        №  10 Материалы             Кт</a:t>
            </a:r>
          </a:p>
          <a:p>
            <a:endParaRPr lang="ru-RU" dirty="0" smtClean="0"/>
          </a:p>
          <a:p>
            <a:endParaRPr lang="ru-RU" dirty="0"/>
          </a:p>
        </p:txBody>
      </p:sp>
      <p:graphicFrame>
        <p:nvGraphicFramePr>
          <p:cNvPr id="5" name="Таблица 4"/>
          <p:cNvGraphicFramePr>
            <a:graphicFrameLocks noGrp="1"/>
          </p:cNvGraphicFramePr>
          <p:nvPr/>
        </p:nvGraphicFramePr>
        <p:xfrm>
          <a:off x="1" y="1500174"/>
          <a:ext cx="9143999" cy="1524000"/>
        </p:xfrm>
        <a:graphic>
          <a:graphicData uri="http://schemas.openxmlformats.org/drawingml/2006/table">
            <a:tbl>
              <a:tblPr/>
              <a:tblGrid>
                <a:gridCol w="2221508"/>
                <a:gridCol w="2221508"/>
                <a:gridCol w="668123"/>
                <a:gridCol w="2016430"/>
                <a:gridCol w="2016430"/>
              </a:tblGrid>
              <a:tr h="415721">
                <a:tc>
                  <a:txBody>
                    <a:bodyPr/>
                    <a:lstStyle/>
                    <a:p>
                      <a:pPr algn="just">
                        <a:spcAft>
                          <a:spcPts val="0"/>
                        </a:spcAft>
                      </a:pPr>
                      <a:r>
                        <a:rPr lang="ru-RU" sz="2000" dirty="0">
                          <a:solidFill>
                            <a:schemeClr val="bg1"/>
                          </a:solidFill>
                          <a:latin typeface="Times New Roman"/>
                          <a:ea typeface="Times New Roman"/>
                        </a:rPr>
                        <a:t>Сальдо на 1.01.</a:t>
                      </a:r>
                    </a:p>
                    <a:p>
                      <a:pPr algn="just">
                        <a:spcAft>
                          <a:spcPts val="0"/>
                        </a:spcAft>
                      </a:pPr>
                      <a:r>
                        <a:rPr lang="ru-RU" sz="2000" dirty="0">
                          <a:solidFill>
                            <a:schemeClr val="bg1"/>
                          </a:solidFill>
                          <a:latin typeface="Times New Roman"/>
                          <a:ea typeface="Times New Roman"/>
                        </a:rPr>
                        <a:t>185000</a:t>
                      </a:r>
                    </a:p>
                  </a:txBody>
                  <a:tcPr marL="66812" marR="6681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solidFill>
                          <a:schemeClr val="bg1"/>
                        </a:solidFill>
                        <a:latin typeface="Times New Roman"/>
                        <a:ea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ru-RU" sz="2000">
                          <a:solidFill>
                            <a:schemeClr val="bg1"/>
                          </a:solidFill>
                          <a:latin typeface="Times New Roman"/>
                          <a:ea typeface="Times New Roman"/>
                        </a:rPr>
                        <a:t>Сальдо на 1.01.</a:t>
                      </a:r>
                    </a:p>
                    <a:p>
                      <a:pPr algn="just">
                        <a:spcAft>
                          <a:spcPts val="0"/>
                        </a:spcAft>
                      </a:pPr>
                      <a:r>
                        <a:rPr lang="ru-RU" sz="2000">
                          <a:solidFill>
                            <a:schemeClr val="bg1"/>
                          </a:solidFill>
                          <a:latin typeface="Times New Roman"/>
                          <a:ea typeface="Times New Roman"/>
                        </a:rPr>
                        <a:t>42000</a:t>
                      </a:r>
                    </a:p>
                  </a:txBody>
                  <a:tcPr marL="66812" marR="66812"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a:solidFill>
                          <a:schemeClr val="bg1"/>
                        </a:solidFill>
                        <a:latin typeface="Times New Roman"/>
                        <a:ea typeface="Times New Roman"/>
                      </a:endParaRPr>
                    </a:p>
                  </a:txBody>
                  <a:tcPr marL="66812" marR="6681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860">
                <a:tc>
                  <a:txBody>
                    <a:bodyPr/>
                    <a:lstStyle/>
                    <a:p>
                      <a:pPr algn="just">
                        <a:spcAft>
                          <a:spcPts val="0"/>
                        </a:spcAft>
                      </a:pPr>
                      <a:r>
                        <a:rPr lang="ru-RU" sz="2000" dirty="0">
                          <a:solidFill>
                            <a:schemeClr val="bg1"/>
                          </a:solidFill>
                          <a:latin typeface="Times New Roman"/>
                          <a:ea typeface="Times New Roman"/>
                        </a:rPr>
                        <a:t>Оборот -</a:t>
                      </a:r>
                    </a:p>
                  </a:txBody>
                  <a:tcPr marL="66812" marR="6681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a:solidFill>
                            <a:schemeClr val="bg1"/>
                          </a:solidFill>
                          <a:latin typeface="Times New Roman"/>
                          <a:ea typeface="Times New Roman"/>
                        </a:rPr>
                        <a:t>Оборот -</a:t>
                      </a:r>
                    </a:p>
                  </a:txBody>
                  <a:tcPr marL="66812" marR="66812"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2000" dirty="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ru-RU" sz="2000">
                          <a:solidFill>
                            <a:schemeClr val="bg1"/>
                          </a:solidFill>
                          <a:latin typeface="Times New Roman"/>
                          <a:ea typeface="Times New Roman"/>
                        </a:rPr>
                        <a:t>Оборот -</a:t>
                      </a:r>
                    </a:p>
                  </a:txBody>
                  <a:tcPr marL="66812" marR="66812"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a:solidFill>
                            <a:schemeClr val="bg1"/>
                          </a:solidFill>
                          <a:latin typeface="Times New Roman"/>
                          <a:ea typeface="Times New Roman"/>
                        </a:rPr>
                        <a:t>Оборот -</a:t>
                      </a:r>
                    </a:p>
                  </a:txBody>
                  <a:tcPr marL="66812" marR="6681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721">
                <a:tc>
                  <a:txBody>
                    <a:bodyPr/>
                    <a:lstStyle/>
                    <a:p>
                      <a:pPr algn="just">
                        <a:spcAft>
                          <a:spcPts val="0"/>
                        </a:spcAft>
                      </a:pPr>
                      <a:r>
                        <a:rPr lang="ru-RU" sz="2000" dirty="0">
                          <a:solidFill>
                            <a:schemeClr val="bg1"/>
                          </a:solidFill>
                          <a:latin typeface="Times New Roman"/>
                          <a:ea typeface="Times New Roman"/>
                        </a:rPr>
                        <a:t>Сальдо на 1.02.</a:t>
                      </a:r>
                    </a:p>
                    <a:p>
                      <a:pPr algn="just">
                        <a:spcAft>
                          <a:spcPts val="0"/>
                        </a:spcAft>
                      </a:pPr>
                      <a:r>
                        <a:rPr lang="ru-RU" sz="2000" dirty="0">
                          <a:solidFill>
                            <a:schemeClr val="bg1"/>
                          </a:solidFill>
                          <a:latin typeface="Times New Roman"/>
                          <a:ea typeface="Times New Roman"/>
                        </a:rPr>
                        <a:t>185000</a:t>
                      </a:r>
                    </a:p>
                  </a:txBody>
                  <a:tcPr marL="66812" marR="6681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endParaRPr lang="ru-RU" sz="2000">
                        <a:solidFill>
                          <a:schemeClr val="bg1"/>
                        </a:solidFill>
                        <a:latin typeface="Times New Roman"/>
                        <a:ea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ru-RU" sz="2000" dirty="0" smtClean="0">
                        <a:solidFill>
                          <a:schemeClr val="bg1"/>
                        </a:solidFill>
                        <a:latin typeface="Times New Roman"/>
                        <a:ea typeface="Times New Roman"/>
                      </a:endParaRPr>
                    </a:p>
                    <a:p>
                      <a:pPr algn="just">
                        <a:spcAft>
                          <a:spcPts val="0"/>
                        </a:spcAft>
                      </a:pPr>
                      <a:endParaRPr lang="ru-RU" sz="2000" dirty="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ru-RU" sz="2000">
                          <a:solidFill>
                            <a:schemeClr val="bg1"/>
                          </a:solidFill>
                          <a:latin typeface="Times New Roman"/>
                          <a:ea typeface="Times New Roman"/>
                        </a:rPr>
                        <a:t>Сальдо на 1.02.</a:t>
                      </a:r>
                    </a:p>
                    <a:p>
                      <a:pPr algn="just">
                        <a:spcAft>
                          <a:spcPts val="0"/>
                        </a:spcAft>
                      </a:pPr>
                      <a:r>
                        <a:rPr lang="ru-RU" sz="2000">
                          <a:solidFill>
                            <a:schemeClr val="bg1"/>
                          </a:solidFill>
                          <a:latin typeface="Times New Roman"/>
                          <a:ea typeface="Times New Roman"/>
                        </a:rPr>
                        <a:t>42000</a:t>
                      </a:r>
                    </a:p>
                  </a:txBody>
                  <a:tcPr marL="66812" marR="66812"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endParaRPr lang="ru-RU" sz="2000" dirty="0">
                        <a:solidFill>
                          <a:schemeClr val="bg1"/>
                        </a:solidFill>
                        <a:latin typeface="Times New Roman"/>
                        <a:ea typeface="Times New Roman"/>
                      </a:endParaRPr>
                    </a:p>
                  </a:txBody>
                  <a:tcPr marL="66812" marR="6681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2049" name="Rectangle 1"/>
          <p:cNvSpPr>
            <a:spLocks noChangeArrowheads="1"/>
          </p:cNvSpPr>
          <p:nvPr/>
        </p:nvSpPr>
        <p:spPr bwMode="auto">
          <a:xfrm>
            <a:off x="0" y="3357562"/>
            <a:ext cx="9224320"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Дт                     № 41 Товары                    Кт               Дт   № 71 </a:t>
            </a:r>
            <a:r>
              <a:rPr kumimoji="0" lang="ru-RU" sz="14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Расчеты с подотчетными лицами    </a:t>
            </a:r>
            <a:r>
              <a:rPr kumimoji="0" lang="ru-RU" sz="16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Кт</a:t>
            </a:r>
            <a:endParaRPr kumimoji="0" lang="ru-RU" sz="1600" b="0" i="0" u="none" strike="noStrike" cap="none" normalizeH="0" baseline="0" dirty="0" smtClean="0">
              <a:ln>
                <a:noFill/>
              </a:ln>
              <a:solidFill>
                <a:schemeClr val="bg1"/>
              </a:solidFill>
              <a:effectLst/>
              <a:latin typeface="Arial" pitchFamily="34" charset="0"/>
              <a:cs typeface="Arial" pitchFamily="34" charset="0"/>
            </a:endParaRPr>
          </a:p>
        </p:txBody>
      </p:sp>
      <p:graphicFrame>
        <p:nvGraphicFramePr>
          <p:cNvPr id="7" name="Таблица 6"/>
          <p:cNvGraphicFramePr>
            <a:graphicFrameLocks noGrp="1"/>
          </p:cNvGraphicFramePr>
          <p:nvPr/>
        </p:nvGraphicFramePr>
        <p:xfrm>
          <a:off x="-1" y="3714752"/>
          <a:ext cx="9144001" cy="2571768"/>
        </p:xfrm>
        <a:graphic>
          <a:graphicData uri="http://schemas.openxmlformats.org/drawingml/2006/table">
            <a:tbl>
              <a:tblPr/>
              <a:tblGrid>
                <a:gridCol w="2137992"/>
                <a:gridCol w="2137992"/>
                <a:gridCol w="668123"/>
                <a:gridCol w="2099947"/>
                <a:gridCol w="2099947"/>
              </a:tblGrid>
              <a:tr h="857256">
                <a:tc>
                  <a:txBody>
                    <a:bodyPr/>
                    <a:lstStyle/>
                    <a:p>
                      <a:pPr algn="just">
                        <a:spcAft>
                          <a:spcPts val="0"/>
                        </a:spcAft>
                        <a:tabLst>
                          <a:tab pos="2921000" algn="l"/>
                        </a:tabLst>
                      </a:pPr>
                      <a:r>
                        <a:rPr lang="ru-RU" sz="2000" dirty="0">
                          <a:solidFill>
                            <a:schemeClr val="bg1"/>
                          </a:solidFill>
                          <a:latin typeface="Times New Roman"/>
                          <a:ea typeface="Times New Roman"/>
                        </a:rPr>
                        <a:t>Сальдо на 1.01.</a:t>
                      </a:r>
                    </a:p>
                    <a:p>
                      <a:pPr algn="just">
                        <a:spcAft>
                          <a:spcPts val="0"/>
                        </a:spcAft>
                        <a:tabLst>
                          <a:tab pos="2921000" algn="l"/>
                        </a:tabLst>
                      </a:pPr>
                      <a:r>
                        <a:rPr lang="ru-RU" sz="2000" dirty="0">
                          <a:solidFill>
                            <a:schemeClr val="bg1"/>
                          </a:solidFill>
                          <a:latin typeface="Times New Roman"/>
                          <a:ea typeface="Times New Roman"/>
                        </a:rPr>
                        <a:t>332000</a:t>
                      </a:r>
                    </a:p>
                  </a:txBody>
                  <a:tcPr marL="66812" marR="6681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r>
                        <a:rPr lang="ru-RU" sz="2000" dirty="0">
                          <a:solidFill>
                            <a:schemeClr val="bg1"/>
                          </a:solidFill>
                          <a:latin typeface="Times New Roman"/>
                          <a:ea typeface="Times New Roman"/>
                        </a:rPr>
                        <a:t>Сальдо на 1.01.</a:t>
                      </a:r>
                    </a:p>
                    <a:p>
                      <a:pPr algn="just">
                        <a:spcAft>
                          <a:spcPts val="0"/>
                        </a:spcAft>
                        <a:tabLst>
                          <a:tab pos="2921000" algn="l"/>
                        </a:tabLst>
                      </a:pPr>
                      <a:r>
                        <a:rPr lang="ru-RU" sz="2000" dirty="0">
                          <a:solidFill>
                            <a:schemeClr val="bg1"/>
                          </a:solidFill>
                          <a:latin typeface="Times New Roman"/>
                          <a:ea typeface="Times New Roman"/>
                        </a:rPr>
                        <a:t>8000</a:t>
                      </a:r>
                    </a:p>
                  </a:txBody>
                  <a:tcPr marL="66812" marR="66812"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tabLst>
                          <a:tab pos="2921000" algn="l"/>
                        </a:tabLst>
                      </a:pPr>
                      <a:endParaRPr lang="ru-RU" sz="2000" dirty="0">
                        <a:solidFill>
                          <a:schemeClr val="bg1"/>
                        </a:solidFill>
                        <a:latin typeface="Times New Roman"/>
                        <a:ea typeface="Times New Roman"/>
                      </a:endParaRPr>
                    </a:p>
                    <a:p>
                      <a:pPr algn="just">
                        <a:spcAft>
                          <a:spcPts val="0"/>
                        </a:spcAft>
                        <a:tabLst>
                          <a:tab pos="2921000" algn="l"/>
                        </a:tabLst>
                      </a:pPr>
                      <a:endParaRPr lang="ru-RU" sz="2000" dirty="0" smtClean="0">
                        <a:solidFill>
                          <a:schemeClr val="bg1"/>
                        </a:solidFill>
                        <a:latin typeface="Times New Roman"/>
                        <a:ea typeface="Times New Roman"/>
                      </a:endParaRPr>
                    </a:p>
                    <a:p>
                      <a:pPr algn="just">
                        <a:spcAft>
                          <a:spcPts val="0"/>
                        </a:spcAft>
                        <a:tabLst>
                          <a:tab pos="2921000" algn="l"/>
                        </a:tabLst>
                      </a:pPr>
                      <a:endParaRPr lang="ru-RU" sz="2000" dirty="0" smtClean="0">
                        <a:solidFill>
                          <a:schemeClr val="bg1"/>
                        </a:solidFill>
                        <a:latin typeface="Times New Roman"/>
                        <a:ea typeface="Times New Roman"/>
                      </a:endParaRPr>
                    </a:p>
                    <a:p>
                      <a:pPr algn="just">
                        <a:spcAft>
                          <a:spcPts val="0"/>
                        </a:spcAft>
                        <a:tabLst>
                          <a:tab pos="2921000" algn="l"/>
                        </a:tabLst>
                      </a:pPr>
                      <a:r>
                        <a:rPr lang="ru-RU" sz="2000" dirty="0" smtClean="0">
                          <a:solidFill>
                            <a:schemeClr val="bg1"/>
                          </a:solidFill>
                          <a:latin typeface="Times New Roman"/>
                          <a:ea typeface="Times New Roman"/>
                        </a:rPr>
                        <a:t>20 </a:t>
                      </a:r>
                      <a:r>
                        <a:rPr lang="ru-RU" sz="2000" dirty="0">
                          <a:solidFill>
                            <a:schemeClr val="bg1"/>
                          </a:solidFill>
                          <a:latin typeface="Times New Roman"/>
                          <a:ea typeface="Times New Roman"/>
                        </a:rPr>
                        <a:t>(2</a:t>
                      </a:r>
                    </a:p>
                  </a:txBody>
                  <a:tcPr marL="66812" marR="6681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just">
                        <a:spcAft>
                          <a:spcPts val="0"/>
                        </a:spcAft>
                        <a:tabLst>
                          <a:tab pos="2921000" algn="l"/>
                        </a:tabLst>
                      </a:pPr>
                      <a:r>
                        <a:rPr lang="ru-RU" sz="2000">
                          <a:solidFill>
                            <a:schemeClr val="bg1"/>
                          </a:solidFill>
                          <a:latin typeface="Times New Roman"/>
                          <a:ea typeface="Times New Roman"/>
                        </a:rPr>
                        <a:t>7) 27000</a:t>
                      </a:r>
                    </a:p>
                  </a:txBody>
                  <a:tcPr marL="66812" marR="6681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a:solidFill>
                          <a:schemeClr val="bg1"/>
                        </a:solidFill>
                        <a:latin typeface="Times New Roman"/>
                        <a:ea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r>
                        <a:rPr lang="ru-RU" sz="2000">
                          <a:solidFill>
                            <a:schemeClr val="bg1"/>
                          </a:solidFill>
                          <a:latin typeface="Times New Roman"/>
                          <a:ea typeface="Times New Roman"/>
                        </a:rPr>
                        <a:t>9) 1000</a:t>
                      </a:r>
                    </a:p>
                  </a:txBody>
                  <a:tcPr marL="66812" marR="66812"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428628">
                <a:tc>
                  <a:txBody>
                    <a:bodyPr/>
                    <a:lstStyle/>
                    <a:p>
                      <a:pPr algn="just">
                        <a:spcAft>
                          <a:spcPts val="0"/>
                        </a:spcAft>
                        <a:tabLst>
                          <a:tab pos="2921000" algn="l"/>
                        </a:tabLst>
                      </a:pPr>
                      <a:r>
                        <a:rPr lang="ru-RU" sz="2000">
                          <a:solidFill>
                            <a:schemeClr val="bg1"/>
                          </a:solidFill>
                          <a:latin typeface="Times New Roman"/>
                          <a:ea typeface="Times New Roman"/>
                        </a:rPr>
                        <a:t>Оборот 27000</a:t>
                      </a:r>
                    </a:p>
                  </a:txBody>
                  <a:tcPr marL="66812" marR="6681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a:solidFill>
                            <a:schemeClr val="bg1"/>
                          </a:solidFill>
                          <a:latin typeface="Times New Roman"/>
                          <a:ea typeface="Times New Roman"/>
                        </a:rPr>
                        <a:t>Оборот  -</a:t>
                      </a:r>
                    </a:p>
                  </a:txBody>
                  <a:tcPr marL="66812" marR="66812"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r>
                        <a:rPr lang="ru-RU" sz="2000">
                          <a:solidFill>
                            <a:schemeClr val="bg1"/>
                          </a:solidFill>
                          <a:latin typeface="Times New Roman"/>
                          <a:ea typeface="Times New Roman"/>
                        </a:rPr>
                        <a:t>Оборот 1000</a:t>
                      </a:r>
                    </a:p>
                  </a:txBody>
                  <a:tcPr marL="66812" marR="66812"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a:solidFill>
                            <a:schemeClr val="bg1"/>
                          </a:solidFill>
                          <a:latin typeface="Times New Roman"/>
                          <a:ea typeface="Times New Roman"/>
                        </a:rPr>
                        <a:t>Оборот 20</a:t>
                      </a:r>
                    </a:p>
                  </a:txBody>
                  <a:tcPr marL="66812" marR="6681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7256">
                <a:tc>
                  <a:txBody>
                    <a:bodyPr/>
                    <a:lstStyle/>
                    <a:p>
                      <a:pPr algn="just">
                        <a:spcAft>
                          <a:spcPts val="0"/>
                        </a:spcAft>
                        <a:tabLst>
                          <a:tab pos="2921000" algn="l"/>
                        </a:tabLst>
                      </a:pPr>
                      <a:r>
                        <a:rPr lang="ru-RU" sz="2000" dirty="0">
                          <a:solidFill>
                            <a:schemeClr val="bg1"/>
                          </a:solidFill>
                          <a:latin typeface="Times New Roman"/>
                          <a:ea typeface="Times New Roman"/>
                        </a:rPr>
                        <a:t>Сальдо на 1.02.</a:t>
                      </a:r>
                    </a:p>
                    <a:p>
                      <a:pPr algn="just">
                        <a:spcAft>
                          <a:spcPts val="0"/>
                        </a:spcAft>
                        <a:tabLst>
                          <a:tab pos="2921000" algn="l"/>
                        </a:tabLst>
                      </a:pPr>
                      <a:r>
                        <a:rPr lang="ru-RU" sz="2000" dirty="0">
                          <a:solidFill>
                            <a:schemeClr val="bg1"/>
                          </a:solidFill>
                          <a:latin typeface="Times New Roman"/>
                          <a:ea typeface="Times New Roman"/>
                        </a:rPr>
                        <a:t>359000</a:t>
                      </a:r>
                    </a:p>
                  </a:txBody>
                  <a:tcPr marL="66812" marR="6681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r>
                        <a:rPr lang="ru-RU" sz="2000">
                          <a:solidFill>
                            <a:schemeClr val="bg1"/>
                          </a:solidFill>
                          <a:latin typeface="Times New Roman"/>
                          <a:ea typeface="Times New Roman"/>
                        </a:rPr>
                        <a:t>Сальдо на 1.02.</a:t>
                      </a:r>
                    </a:p>
                    <a:p>
                      <a:pPr algn="just">
                        <a:spcAft>
                          <a:spcPts val="0"/>
                        </a:spcAft>
                        <a:tabLst>
                          <a:tab pos="2921000" algn="l"/>
                        </a:tabLst>
                      </a:pPr>
                      <a:r>
                        <a:rPr lang="ru-RU" sz="2000">
                          <a:solidFill>
                            <a:schemeClr val="bg1"/>
                          </a:solidFill>
                          <a:latin typeface="Times New Roman"/>
                          <a:ea typeface="Times New Roman"/>
                        </a:rPr>
                        <a:t>8980</a:t>
                      </a:r>
                    </a:p>
                  </a:txBody>
                  <a:tcPr marL="66812" marR="66812"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049"/>
                                        </p:tgtEl>
                                        <p:attrNameLst>
                                          <p:attrName>style.visibility</p:attrName>
                                        </p:attrNameLst>
                                      </p:cBhvr>
                                      <p:to>
                                        <p:strVal val="visible"/>
                                      </p:to>
                                    </p:set>
                                    <p:anim calcmode="lin" valueType="num">
                                      <p:cBhvr>
                                        <p:cTn id="25" dur="1000" fill="hold"/>
                                        <p:tgtEl>
                                          <p:spTgt spid="2049"/>
                                        </p:tgtEl>
                                        <p:attrNameLst>
                                          <p:attrName>ppt_w</p:attrName>
                                        </p:attrNameLst>
                                      </p:cBhvr>
                                      <p:tavLst>
                                        <p:tav tm="0">
                                          <p:val>
                                            <p:strVal val="#ppt_w*0.70"/>
                                          </p:val>
                                        </p:tav>
                                        <p:tav tm="100000">
                                          <p:val>
                                            <p:strVal val="#ppt_w"/>
                                          </p:val>
                                        </p:tav>
                                      </p:tavLst>
                                    </p:anim>
                                    <p:anim calcmode="lin" valueType="num">
                                      <p:cBhvr>
                                        <p:cTn id="26" dur="1000" fill="hold"/>
                                        <p:tgtEl>
                                          <p:spTgt spid="2049"/>
                                        </p:tgtEl>
                                        <p:attrNameLst>
                                          <p:attrName>ppt_h</p:attrName>
                                        </p:attrNameLst>
                                      </p:cBhvr>
                                      <p:tavLst>
                                        <p:tav tm="0">
                                          <p:val>
                                            <p:strVal val="#ppt_h"/>
                                          </p:val>
                                        </p:tav>
                                        <p:tav tm="100000">
                                          <p:val>
                                            <p:strVal val="#ppt_h"/>
                                          </p:val>
                                        </p:tav>
                                      </p:tavLst>
                                    </p:anim>
                                    <p:animEffect transition="in" filter="fade">
                                      <p:cBhvr>
                                        <p:cTn id="27" dur="1000"/>
                                        <p:tgtEl>
                                          <p:spTgt spid="2049"/>
                                        </p:tgtEl>
                                      </p:cBhvr>
                                    </p:animEffect>
                                  </p:childTnLst>
                                </p:cTn>
                              </p:par>
                            </p:childTnLst>
                          </p:cTn>
                        </p:par>
                        <p:par>
                          <p:cTn id="28" fill="hold">
                            <p:stCondLst>
                              <p:cond delay="4000"/>
                            </p:stCondLst>
                            <p:childTnLst>
                              <p:par>
                                <p:cTn id="29" presetID="55" presetClass="entr" presetSubtype="0"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strVal val="#ppt_w*0.70"/>
                                          </p:val>
                                        </p:tav>
                                        <p:tav tm="100000">
                                          <p:val>
                                            <p:strVal val="#ppt_w"/>
                                          </p:val>
                                        </p:tav>
                                      </p:tavLst>
                                    </p:anim>
                                    <p:anim calcmode="lin" valueType="num">
                                      <p:cBhvr>
                                        <p:cTn id="32" dur="1000" fill="hold"/>
                                        <p:tgtEl>
                                          <p:spTgt spid="7"/>
                                        </p:tgtEl>
                                        <p:attrNameLst>
                                          <p:attrName>ppt_h</p:attrName>
                                        </p:attrNameLst>
                                      </p:cBhvr>
                                      <p:tavLst>
                                        <p:tav tm="0">
                                          <p:val>
                                            <p:strVal val="#ppt_h"/>
                                          </p:val>
                                        </p:tav>
                                        <p:tav tm="100000">
                                          <p:val>
                                            <p:strVal val="#ppt_h"/>
                                          </p:val>
                                        </p:tav>
                                      </p:tavLst>
                                    </p:anim>
                                    <p:animEffect transition="in" filter="fade">
                                      <p:cBhvr>
                                        <p:cTn id="3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4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sz="2400" dirty="0" err="1" smtClean="0">
                <a:solidFill>
                  <a:schemeClr val="bg1"/>
                </a:solidFill>
              </a:rPr>
              <a:t>Дт</a:t>
            </a:r>
            <a:r>
              <a:rPr lang="ru-RU" sz="2400" dirty="0" smtClean="0">
                <a:solidFill>
                  <a:schemeClr val="bg1"/>
                </a:solidFill>
              </a:rPr>
              <a:t>                   50 Касса                Кт         </a:t>
            </a:r>
            <a:r>
              <a:rPr lang="ru-RU" sz="2400" dirty="0" err="1" smtClean="0">
                <a:solidFill>
                  <a:schemeClr val="bg1"/>
                </a:solidFill>
              </a:rPr>
              <a:t>Дт</a:t>
            </a:r>
            <a:r>
              <a:rPr lang="ru-RU" sz="2400" dirty="0" smtClean="0">
                <a:solidFill>
                  <a:schemeClr val="bg1"/>
                </a:solidFill>
              </a:rPr>
              <a:t>      51 Расчетный счет    Кт</a:t>
            </a:r>
          </a:p>
          <a:p>
            <a:endParaRPr lang="ru-RU" dirty="0"/>
          </a:p>
        </p:txBody>
      </p:sp>
      <p:graphicFrame>
        <p:nvGraphicFramePr>
          <p:cNvPr id="5" name="Таблица 4"/>
          <p:cNvGraphicFramePr>
            <a:graphicFrameLocks noGrp="1"/>
          </p:cNvGraphicFramePr>
          <p:nvPr/>
        </p:nvGraphicFramePr>
        <p:xfrm>
          <a:off x="0" y="642918"/>
          <a:ext cx="9144001" cy="2438400"/>
        </p:xfrm>
        <a:graphic>
          <a:graphicData uri="http://schemas.openxmlformats.org/drawingml/2006/table">
            <a:tbl>
              <a:tblPr/>
              <a:tblGrid>
                <a:gridCol w="2137993"/>
                <a:gridCol w="2137993"/>
                <a:gridCol w="668123"/>
                <a:gridCol w="2099946"/>
                <a:gridCol w="2099946"/>
              </a:tblGrid>
              <a:tr h="607223">
                <a:tc>
                  <a:txBody>
                    <a:bodyPr/>
                    <a:lstStyle/>
                    <a:p>
                      <a:pPr algn="just">
                        <a:spcAft>
                          <a:spcPts val="0"/>
                        </a:spcAft>
                        <a:tabLst>
                          <a:tab pos="2921000" algn="l"/>
                        </a:tabLst>
                      </a:pPr>
                      <a:r>
                        <a:rPr lang="ru-RU" sz="2000" dirty="0">
                          <a:solidFill>
                            <a:schemeClr val="bg1"/>
                          </a:solidFill>
                          <a:latin typeface="Times New Roman"/>
                          <a:ea typeface="Times New Roman"/>
                        </a:rPr>
                        <a:t>Сальдо на 1.01.</a:t>
                      </a:r>
                    </a:p>
                    <a:p>
                      <a:pPr algn="just">
                        <a:spcAft>
                          <a:spcPts val="0"/>
                        </a:spcAft>
                        <a:tabLst>
                          <a:tab pos="2921000" algn="l"/>
                        </a:tabLst>
                      </a:pPr>
                      <a:r>
                        <a:rPr lang="ru-RU" sz="2000" dirty="0">
                          <a:solidFill>
                            <a:schemeClr val="bg1"/>
                          </a:solidFill>
                          <a:latin typeface="Times New Roman"/>
                          <a:ea typeface="Times New Roman"/>
                        </a:rPr>
                        <a:t>1000</a:t>
                      </a:r>
                    </a:p>
                  </a:txBody>
                  <a:tcPr marL="66812" marR="6681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tabLst>
                          <a:tab pos="2921000" algn="l"/>
                        </a:tabLst>
                      </a:pPr>
                      <a:endParaRPr lang="ru-RU" sz="2000" dirty="0">
                        <a:solidFill>
                          <a:schemeClr val="bg1"/>
                        </a:solidFill>
                        <a:latin typeface="Times New Roman"/>
                        <a:ea typeface="Times New Roman"/>
                      </a:endParaRPr>
                    </a:p>
                    <a:p>
                      <a:pPr algn="just">
                        <a:spcAft>
                          <a:spcPts val="0"/>
                        </a:spcAft>
                        <a:tabLst>
                          <a:tab pos="2921000" algn="l"/>
                        </a:tabLst>
                      </a:pPr>
                      <a:endParaRPr lang="ru-RU" sz="2000" dirty="0" smtClean="0">
                        <a:solidFill>
                          <a:schemeClr val="bg1"/>
                        </a:solidFill>
                        <a:latin typeface="Times New Roman"/>
                        <a:ea typeface="Times New Roman"/>
                      </a:endParaRPr>
                    </a:p>
                    <a:p>
                      <a:pPr algn="just">
                        <a:spcAft>
                          <a:spcPts val="0"/>
                        </a:spcAft>
                        <a:tabLst>
                          <a:tab pos="2921000" algn="l"/>
                        </a:tabLst>
                      </a:pPr>
                      <a:r>
                        <a:rPr lang="ru-RU" sz="2000" dirty="0" smtClean="0">
                          <a:solidFill>
                            <a:schemeClr val="bg1"/>
                          </a:solidFill>
                          <a:latin typeface="Times New Roman"/>
                          <a:ea typeface="Times New Roman"/>
                        </a:rPr>
                        <a:t>15000 </a:t>
                      </a:r>
                      <a:r>
                        <a:rPr lang="ru-RU" sz="2000" dirty="0">
                          <a:solidFill>
                            <a:schemeClr val="bg1"/>
                          </a:solidFill>
                          <a:latin typeface="Times New Roman"/>
                          <a:ea typeface="Times New Roman"/>
                        </a:rPr>
                        <a:t>(8</a:t>
                      </a:r>
                    </a:p>
                    <a:p>
                      <a:pPr algn="just">
                        <a:spcAft>
                          <a:spcPts val="0"/>
                        </a:spcAft>
                        <a:tabLst>
                          <a:tab pos="2921000" algn="l"/>
                        </a:tabLst>
                      </a:pPr>
                      <a:r>
                        <a:rPr lang="ru-RU" sz="2000" dirty="0">
                          <a:solidFill>
                            <a:schemeClr val="bg1"/>
                          </a:solidFill>
                          <a:latin typeface="Times New Roman"/>
                          <a:ea typeface="Times New Roman"/>
                        </a:rPr>
                        <a:t>1000 (9</a:t>
                      </a:r>
                    </a:p>
                    <a:p>
                      <a:pPr algn="just">
                        <a:spcAft>
                          <a:spcPts val="0"/>
                        </a:spcAft>
                        <a:tabLst>
                          <a:tab pos="2921000" algn="l"/>
                        </a:tabLst>
                      </a:pPr>
                      <a:r>
                        <a:rPr lang="ru-RU" sz="2000" dirty="0">
                          <a:solidFill>
                            <a:schemeClr val="bg1"/>
                          </a:solidFill>
                          <a:latin typeface="Times New Roman"/>
                          <a:ea typeface="Times New Roman"/>
                        </a:rPr>
                        <a:t>2000 (9</a:t>
                      </a:r>
                    </a:p>
                  </a:txBody>
                  <a:tcPr marL="66812" marR="66812"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r>
                        <a:rPr lang="ru-RU" sz="2000">
                          <a:solidFill>
                            <a:schemeClr val="bg1"/>
                          </a:solidFill>
                          <a:latin typeface="Times New Roman"/>
                          <a:ea typeface="Times New Roman"/>
                        </a:rPr>
                        <a:t>Сальдо на 1.01.</a:t>
                      </a:r>
                    </a:p>
                    <a:p>
                      <a:pPr algn="just">
                        <a:spcAft>
                          <a:spcPts val="0"/>
                        </a:spcAft>
                        <a:tabLst>
                          <a:tab pos="2921000" algn="l"/>
                        </a:tabLst>
                      </a:pPr>
                      <a:r>
                        <a:rPr lang="ru-RU" sz="2000">
                          <a:solidFill>
                            <a:schemeClr val="bg1"/>
                          </a:solidFill>
                          <a:latin typeface="Times New Roman"/>
                          <a:ea typeface="Times New Roman"/>
                        </a:rPr>
                        <a:t>126000</a:t>
                      </a:r>
                    </a:p>
                  </a:txBody>
                  <a:tcPr marL="66812" marR="66812"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tabLst>
                          <a:tab pos="2921000" algn="l"/>
                        </a:tabLst>
                      </a:pPr>
                      <a:endParaRPr lang="ru-RU" sz="2000" dirty="0">
                        <a:solidFill>
                          <a:schemeClr val="bg1"/>
                        </a:solidFill>
                        <a:latin typeface="Times New Roman"/>
                        <a:ea typeface="Times New Roman"/>
                      </a:endParaRPr>
                    </a:p>
                    <a:p>
                      <a:pPr algn="just">
                        <a:spcAft>
                          <a:spcPts val="0"/>
                        </a:spcAft>
                        <a:tabLst>
                          <a:tab pos="2921000" algn="l"/>
                        </a:tabLst>
                      </a:pPr>
                      <a:endParaRPr lang="ru-RU" sz="2000" dirty="0" smtClean="0">
                        <a:solidFill>
                          <a:schemeClr val="bg1"/>
                        </a:solidFill>
                        <a:latin typeface="Times New Roman"/>
                        <a:ea typeface="Times New Roman"/>
                      </a:endParaRPr>
                    </a:p>
                    <a:p>
                      <a:pPr algn="just">
                        <a:spcAft>
                          <a:spcPts val="0"/>
                        </a:spcAft>
                        <a:tabLst>
                          <a:tab pos="2921000" algn="l"/>
                        </a:tabLst>
                      </a:pPr>
                      <a:r>
                        <a:rPr lang="ru-RU" sz="2000" dirty="0" smtClean="0">
                          <a:solidFill>
                            <a:schemeClr val="bg1"/>
                          </a:solidFill>
                          <a:latin typeface="Times New Roman"/>
                          <a:ea typeface="Times New Roman"/>
                        </a:rPr>
                        <a:t>18000 </a:t>
                      </a:r>
                      <a:r>
                        <a:rPr lang="ru-RU" sz="2000" dirty="0">
                          <a:solidFill>
                            <a:schemeClr val="bg1"/>
                          </a:solidFill>
                          <a:latin typeface="Times New Roman"/>
                          <a:ea typeface="Times New Roman"/>
                        </a:rPr>
                        <a:t>(1</a:t>
                      </a:r>
                    </a:p>
                    <a:p>
                      <a:pPr algn="just">
                        <a:spcAft>
                          <a:spcPts val="0"/>
                        </a:spcAft>
                        <a:tabLst>
                          <a:tab pos="2921000" algn="l"/>
                        </a:tabLst>
                      </a:pPr>
                      <a:r>
                        <a:rPr lang="ru-RU" sz="2000" dirty="0">
                          <a:solidFill>
                            <a:schemeClr val="bg1"/>
                          </a:solidFill>
                          <a:latin typeface="Times New Roman"/>
                          <a:ea typeface="Times New Roman"/>
                        </a:rPr>
                        <a:t>27000 (7</a:t>
                      </a:r>
                    </a:p>
                  </a:txBody>
                  <a:tcPr marL="66812" marR="6681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0835">
                <a:tc>
                  <a:txBody>
                    <a:bodyPr/>
                    <a:lstStyle/>
                    <a:p>
                      <a:pPr algn="just">
                        <a:spcAft>
                          <a:spcPts val="0"/>
                        </a:spcAft>
                        <a:tabLst>
                          <a:tab pos="2921000" algn="l"/>
                        </a:tabLst>
                      </a:pPr>
                      <a:r>
                        <a:rPr lang="ru-RU" sz="2000">
                          <a:solidFill>
                            <a:schemeClr val="bg1"/>
                          </a:solidFill>
                          <a:latin typeface="Times New Roman"/>
                          <a:ea typeface="Times New Roman"/>
                        </a:rPr>
                        <a:t>1) 18000</a:t>
                      </a:r>
                    </a:p>
                    <a:p>
                      <a:pPr algn="just">
                        <a:spcAft>
                          <a:spcPts val="0"/>
                        </a:spcAft>
                        <a:tabLst>
                          <a:tab pos="2921000" algn="l"/>
                        </a:tabLst>
                      </a:pPr>
                      <a:r>
                        <a:rPr lang="ru-RU" sz="2000">
                          <a:solidFill>
                            <a:schemeClr val="bg1"/>
                          </a:solidFill>
                          <a:latin typeface="Times New Roman"/>
                          <a:ea typeface="Times New Roman"/>
                        </a:rPr>
                        <a:t>2) 20 </a:t>
                      </a:r>
                    </a:p>
                  </a:txBody>
                  <a:tcPr marL="66812" marR="6681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gn="just">
                        <a:spcAft>
                          <a:spcPts val="0"/>
                        </a:spcAft>
                        <a:buFont typeface="+mj-lt"/>
                        <a:buAutoNum type="arabicParenR"/>
                        <a:tabLst>
                          <a:tab pos="457200" algn="l"/>
                          <a:tab pos="2921000" algn="l"/>
                        </a:tabLst>
                      </a:pPr>
                      <a:r>
                        <a:rPr lang="ru-RU" sz="2000">
                          <a:solidFill>
                            <a:schemeClr val="bg1"/>
                          </a:solidFill>
                          <a:latin typeface="Times New Roman"/>
                          <a:ea typeface="Times New Roman"/>
                        </a:rPr>
                        <a:t>10000</a:t>
                      </a:r>
                    </a:p>
                    <a:p>
                      <a:pPr marL="342900" lvl="0" indent="-342900" algn="just">
                        <a:spcAft>
                          <a:spcPts val="0"/>
                        </a:spcAft>
                        <a:buFont typeface="+mj-lt"/>
                        <a:buAutoNum type="arabicParenR"/>
                        <a:tabLst>
                          <a:tab pos="457200" algn="l"/>
                          <a:tab pos="2921000" algn="l"/>
                        </a:tabLst>
                      </a:pPr>
                      <a:r>
                        <a:rPr lang="ru-RU" sz="2000">
                          <a:solidFill>
                            <a:schemeClr val="bg1"/>
                          </a:solidFill>
                          <a:latin typeface="Times New Roman"/>
                          <a:ea typeface="Times New Roman"/>
                        </a:rPr>
                        <a:t>10) 3000</a:t>
                      </a:r>
                    </a:p>
                    <a:p>
                      <a:pPr marL="342900" lvl="0" indent="-342900" algn="just">
                        <a:spcAft>
                          <a:spcPts val="0"/>
                        </a:spcAft>
                        <a:buFont typeface="+mj-lt"/>
                        <a:buAutoNum type="arabicParenR"/>
                        <a:tabLst>
                          <a:tab pos="457200" algn="l"/>
                          <a:tab pos="2921000" algn="l"/>
                        </a:tabLst>
                      </a:pPr>
                      <a:r>
                        <a:rPr lang="ru-RU" sz="2000">
                          <a:solidFill>
                            <a:schemeClr val="bg1"/>
                          </a:solidFill>
                          <a:latin typeface="Times New Roman"/>
                          <a:ea typeface="Times New Roman"/>
                        </a:rPr>
                        <a:t>10) 1500</a:t>
                      </a:r>
                    </a:p>
                  </a:txBody>
                  <a:tcPr marL="66812" marR="66812"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303612">
                <a:tc>
                  <a:txBody>
                    <a:bodyPr/>
                    <a:lstStyle/>
                    <a:p>
                      <a:pPr algn="just">
                        <a:spcAft>
                          <a:spcPts val="0"/>
                        </a:spcAft>
                        <a:tabLst>
                          <a:tab pos="2921000" algn="l"/>
                        </a:tabLst>
                      </a:pPr>
                      <a:r>
                        <a:rPr lang="ru-RU" sz="2000">
                          <a:solidFill>
                            <a:schemeClr val="bg1"/>
                          </a:solidFill>
                          <a:latin typeface="Times New Roman"/>
                          <a:ea typeface="Times New Roman"/>
                        </a:rPr>
                        <a:t>Оборот  18020</a:t>
                      </a:r>
                    </a:p>
                  </a:txBody>
                  <a:tcPr marL="66812" marR="6681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a:solidFill>
                            <a:schemeClr val="bg1"/>
                          </a:solidFill>
                          <a:latin typeface="Times New Roman"/>
                          <a:ea typeface="Times New Roman"/>
                        </a:rPr>
                        <a:t>Оборот 18000</a:t>
                      </a:r>
                    </a:p>
                  </a:txBody>
                  <a:tcPr marL="66812" marR="66812"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r>
                        <a:rPr lang="ru-RU" sz="2000">
                          <a:solidFill>
                            <a:schemeClr val="bg1"/>
                          </a:solidFill>
                          <a:latin typeface="Times New Roman"/>
                          <a:ea typeface="Times New Roman"/>
                        </a:rPr>
                        <a:t>Оборот 14500</a:t>
                      </a:r>
                    </a:p>
                  </a:txBody>
                  <a:tcPr marL="66812" marR="66812"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a:solidFill>
                            <a:schemeClr val="bg1"/>
                          </a:solidFill>
                          <a:latin typeface="Times New Roman"/>
                          <a:ea typeface="Times New Roman"/>
                        </a:rPr>
                        <a:t>Оборот 45000</a:t>
                      </a:r>
                    </a:p>
                  </a:txBody>
                  <a:tcPr marL="66812" marR="6681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7223">
                <a:tc>
                  <a:txBody>
                    <a:bodyPr/>
                    <a:lstStyle/>
                    <a:p>
                      <a:pPr algn="just">
                        <a:spcAft>
                          <a:spcPts val="0"/>
                        </a:spcAft>
                        <a:tabLst>
                          <a:tab pos="2921000" algn="l"/>
                        </a:tabLst>
                      </a:pPr>
                      <a:r>
                        <a:rPr lang="ru-RU" sz="2000">
                          <a:solidFill>
                            <a:schemeClr val="bg1"/>
                          </a:solidFill>
                          <a:latin typeface="Times New Roman"/>
                          <a:ea typeface="Times New Roman"/>
                        </a:rPr>
                        <a:t>Сальдо на 1.02.</a:t>
                      </a:r>
                    </a:p>
                    <a:p>
                      <a:pPr algn="just">
                        <a:spcAft>
                          <a:spcPts val="0"/>
                        </a:spcAft>
                        <a:tabLst>
                          <a:tab pos="2921000" algn="l"/>
                        </a:tabLst>
                      </a:pPr>
                      <a:r>
                        <a:rPr lang="ru-RU" sz="2000">
                          <a:solidFill>
                            <a:schemeClr val="bg1"/>
                          </a:solidFill>
                          <a:latin typeface="Times New Roman"/>
                          <a:ea typeface="Times New Roman"/>
                        </a:rPr>
                        <a:t>1020 </a:t>
                      </a:r>
                    </a:p>
                  </a:txBody>
                  <a:tcPr marL="66812" marR="6681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endParaRPr lang="ru-RU" sz="2000">
                        <a:solidFill>
                          <a:schemeClr val="bg1"/>
                        </a:solidFill>
                        <a:latin typeface="Times New Roman"/>
                        <a:ea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r>
                        <a:rPr lang="ru-RU" sz="2000" dirty="0">
                          <a:solidFill>
                            <a:schemeClr val="bg1"/>
                          </a:solidFill>
                          <a:latin typeface="Times New Roman"/>
                          <a:ea typeface="Times New Roman"/>
                        </a:rPr>
                        <a:t>Сальдо на 1.02.</a:t>
                      </a:r>
                    </a:p>
                    <a:p>
                      <a:pPr algn="just">
                        <a:spcAft>
                          <a:spcPts val="0"/>
                        </a:spcAft>
                        <a:tabLst>
                          <a:tab pos="2921000" algn="l"/>
                        </a:tabLst>
                      </a:pPr>
                      <a:r>
                        <a:rPr lang="ru-RU" sz="2000" dirty="0">
                          <a:solidFill>
                            <a:schemeClr val="bg1"/>
                          </a:solidFill>
                          <a:latin typeface="Times New Roman"/>
                          <a:ea typeface="Times New Roman"/>
                        </a:rPr>
                        <a:t>95500</a:t>
                      </a:r>
                    </a:p>
                  </a:txBody>
                  <a:tcPr marL="66812" marR="66812"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29697" name="Rectangle 1"/>
          <p:cNvSpPr>
            <a:spLocks noChangeArrowheads="1"/>
          </p:cNvSpPr>
          <p:nvPr/>
        </p:nvSpPr>
        <p:spPr bwMode="auto">
          <a:xfrm>
            <a:off x="1" y="3286124"/>
            <a:ext cx="904856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Дт</a:t>
            </a:r>
            <a:r>
              <a:rPr kumimoji="0" lang="ru-RU"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80 Уставный капитал       </a:t>
            </a:r>
            <a:r>
              <a:rPr kumimoji="0" lang="ru-RU" sz="2000"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Кт</a:t>
            </a:r>
            <a:r>
              <a:rPr kumimoji="0" lang="ru-RU"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r>
              <a:rPr kumimoji="0" lang="ru-RU" sz="2000"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Дт</a:t>
            </a:r>
            <a:r>
              <a:rPr kumimoji="0" lang="ru-RU"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82 Резервный капитал          </a:t>
            </a:r>
            <a:r>
              <a:rPr kumimoji="0" lang="ru-RU" sz="2000"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Кт</a:t>
            </a:r>
            <a:endParaRPr kumimoji="0" lang="ru-RU" sz="2000" b="0" i="0" u="none" strike="noStrike" cap="none" normalizeH="0" baseline="0" dirty="0" smtClean="0">
              <a:ln>
                <a:noFill/>
              </a:ln>
              <a:solidFill>
                <a:schemeClr val="bg1"/>
              </a:solidFill>
              <a:effectLst/>
              <a:latin typeface="Arial" pitchFamily="34" charset="0"/>
              <a:cs typeface="Arial" pitchFamily="34" charset="0"/>
            </a:endParaRPr>
          </a:p>
        </p:txBody>
      </p:sp>
      <p:graphicFrame>
        <p:nvGraphicFramePr>
          <p:cNvPr id="8" name="Таблица 7"/>
          <p:cNvGraphicFramePr>
            <a:graphicFrameLocks noGrp="1"/>
          </p:cNvGraphicFramePr>
          <p:nvPr/>
        </p:nvGraphicFramePr>
        <p:xfrm>
          <a:off x="1" y="3786190"/>
          <a:ext cx="9144000" cy="2500330"/>
        </p:xfrm>
        <a:graphic>
          <a:graphicData uri="http://schemas.openxmlformats.org/drawingml/2006/table">
            <a:tbl>
              <a:tblPr/>
              <a:tblGrid>
                <a:gridCol w="2285983"/>
                <a:gridCol w="2000264"/>
                <a:gridCol w="428628"/>
                <a:gridCol w="2071702"/>
                <a:gridCol w="2357423"/>
              </a:tblGrid>
              <a:tr h="833443">
                <a:tc rowSpan="2">
                  <a:txBody>
                    <a:bodyPr/>
                    <a:lstStyle/>
                    <a:p>
                      <a:pPr algn="just">
                        <a:spcAft>
                          <a:spcPts val="0"/>
                        </a:spcAft>
                        <a:tabLst>
                          <a:tab pos="2921000" algn="l"/>
                        </a:tabLst>
                      </a:pPr>
                      <a:r>
                        <a:rPr lang="ru-RU" sz="2000" dirty="0">
                          <a:solidFill>
                            <a:schemeClr val="bg1"/>
                          </a:solidFill>
                          <a:latin typeface="Times New Roman"/>
                          <a:ea typeface="Times New Roman"/>
                        </a:rPr>
                        <a:t> </a:t>
                      </a:r>
                    </a:p>
                    <a:p>
                      <a:pPr algn="just">
                        <a:spcAft>
                          <a:spcPts val="0"/>
                        </a:spcAft>
                        <a:tabLst>
                          <a:tab pos="2921000" algn="l"/>
                        </a:tabLst>
                      </a:pPr>
                      <a:r>
                        <a:rPr lang="ru-RU" sz="2000" dirty="0">
                          <a:solidFill>
                            <a:schemeClr val="bg1"/>
                          </a:solidFill>
                          <a:latin typeface="Times New Roman"/>
                          <a:ea typeface="Times New Roman"/>
                        </a:rPr>
                        <a:t> </a:t>
                      </a:r>
                    </a:p>
                    <a:p>
                      <a:pPr algn="just">
                        <a:spcAft>
                          <a:spcPts val="0"/>
                        </a:spcAft>
                        <a:tabLst>
                          <a:tab pos="2921000" algn="l"/>
                        </a:tabLst>
                      </a:pPr>
                      <a:r>
                        <a:rPr lang="ru-RU" sz="2000" dirty="0">
                          <a:solidFill>
                            <a:schemeClr val="bg1"/>
                          </a:solidFill>
                          <a:latin typeface="Times New Roman"/>
                          <a:ea typeface="Times New Roman"/>
                        </a:rPr>
                        <a:t> </a:t>
                      </a:r>
                    </a:p>
                  </a:txBody>
                  <a:tcPr marL="57767" marR="5776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tabLst>
                          <a:tab pos="2921000" algn="l"/>
                        </a:tabLst>
                      </a:pPr>
                      <a:r>
                        <a:rPr lang="ru-RU" sz="2000" dirty="0">
                          <a:solidFill>
                            <a:schemeClr val="bg1"/>
                          </a:solidFill>
                          <a:latin typeface="Times New Roman"/>
                          <a:ea typeface="Times New Roman"/>
                        </a:rPr>
                        <a:t>Сальдо на 1.01.</a:t>
                      </a:r>
                    </a:p>
                    <a:p>
                      <a:pPr algn="just">
                        <a:spcAft>
                          <a:spcPts val="0"/>
                        </a:spcAft>
                        <a:tabLst>
                          <a:tab pos="2921000" algn="l"/>
                        </a:tabLst>
                      </a:pPr>
                      <a:r>
                        <a:rPr lang="ru-RU" sz="2000" dirty="0">
                          <a:solidFill>
                            <a:schemeClr val="bg1"/>
                          </a:solidFill>
                          <a:latin typeface="Times New Roman"/>
                          <a:ea typeface="Times New Roman"/>
                        </a:rPr>
                        <a:t>200000</a:t>
                      </a:r>
                    </a:p>
                  </a:txBody>
                  <a:tcPr marL="57767" marR="57767"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57767" marR="577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57767" marR="57767"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a:solidFill>
                            <a:schemeClr val="bg1"/>
                          </a:solidFill>
                          <a:latin typeface="Times New Roman"/>
                          <a:ea typeface="Times New Roman"/>
                        </a:rPr>
                        <a:t>Сальдо на 1.01.</a:t>
                      </a:r>
                    </a:p>
                    <a:p>
                      <a:pPr algn="just">
                        <a:spcAft>
                          <a:spcPts val="0"/>
                        </a:spcAft>
                        <a:tabLst>
                          <a:tab pos="2921000" algn="l"/>
                        </a:tabLst>
                      </a:pPr>
                      <a:r>
                        <a:rPr lang="ru-RU" sz="2000">
                          <a:solidFill>
                            <a:schemeClr val="bg1"/>
                          </a:solidFill>
                          <a:latin typeface="Times New Roman"/>
                          <a:ea typeface="Times New Roman"/>
                        </a:rPr>
                        <a:t>19000</a:t>
                      </a:r>
                    </a:p>
                  </a:txBody>
                  <a:tcPr marL="57767" marR="5776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722">
                <a:tc vMerge="1">
                  <a:txBody>
                    <a:bodyPr/>
                    <a:lstStyle/>
                    <a:p>
                      <a:endParaRPr lang="ru-RU"/>
                    </a:p>
                  </a:txBody>
                  <a:tcPr/>
                </a:tc>
                <a:tc vMerge="1">
                  <a:txBody>
                    <a:bodyPr/>
                    <a:lstStyle/>
                    <a:p>
                      <a:endParaRPr lang="ru-RU"/>
                    </a:p>
                  </a:txBody>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57767" marR="577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ru-RU"/>
                    </a:p>
                  </a:txBody>
                  <a:tcPr/>
                </a:tc>
                <a:tc>
                  <a:txBody>
                    <a:bodyPr/>
                    <a:lstStyle/>
                    <a:p>
                      <a:pPr algn="just">
                        <a:spcAft>
                          <a:spcPts val="0"/>
                        </a:spcAft>
                        <a:tabLst>
                          <a:tab pos="2921000" algn="l"/>
                        </a:tabLst>
                      </a:pPr>
                      <a:r>
                        <a:rPr lang="ru-RU" sz="2000">
                          <a:solidFill>
                            <a:schemeClr val="bg1"/>
                          </a:solidFill>
                          <a:latin typeface="Times New Roman"/>
                          <a:ea typeface="Times New Roman"/>
                        </a:rPr>
                        <a:t>2000 (3</a:t>
                      </a:r>
                    </a:p>
                  </a:txBody>
                  <a:tcPr marL="57767" marR="5776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722">
                <a:tc>
                  <a:txBody>
                    <a:bodyPr/>
                    <a:lstStyle/>
                    <a:p>
                      <a:pPr algn="just">
                        <a:spcAft>
                          <a:spcPts val="0"/>
                        </a:spcAft>
                        <a:tabLst>
                          <a:tab pos="2921000" algn="l"/>
                        </a:tabLst>
                      </a:pPr>
                      <a:r>
                        <a:rPr lang="ru-RU" sz="2000">
                          <a:solidFill>
                            <a:schemeClr val="bg1"/>
                          </a:solidFill>
                          <a:latin typeface="Times New Roman"/>
                          <a:ea typeface="Times New Roman"/>
                        </a:rPr>
                        <a:t>Оборот  -</a:t>
                      </a:r>
                    </a:p>
                  </a:txBody>
                  <a:tcPr marL="57767" marR="5776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dirty="0">
                          <a:solidFill>
                            <a:schemeClr val="bg1"/>
                          </a:solidFill>
                          <a:latin typeface="Times New Roman"/>
                          <a:ea typeface="Times New Roman"/>
                        </a:rPr>
                        <a:t> Оборот -</a:t>
                      </a:r>
                    </a:p>
                  </a:txBody>
                  <a:tcPr marL="57767" marR="57767"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57767" marR="577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r>
                        <a:rPr lang="ru-RU" sz="2000">
                          <a:solidFill>
                            <a:schemeClr val="bg1"/>
                          </a:solidFill>
                          <a:latin typeface="Times New Roman"/>
                          <a:ea typeface="Times New Roman"/>
                        </a:rPr>
                        <a:t>Оборот -</a:t>
                      </a:r>
                    </a:p>
                  </a:txBody>
                  <a:tcPr marL="57767" marR="57767"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a:solidFill>
                            <a:schemeClr val="bg1"/>
                          </a:solidFill>
                          <a:latin typeface="Times New Roman"/>
                          <a:ea typeface="Times New Roman"/>
                        </a:rPr>
                        <a:t>Оборот 2000</a:t>
                      </a:r>
                    </a:p>
                  </a:txBody>
                  <a:tcPr marL="57767" marR="5776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3443">
                <a:tc>
                  <a:txBody>
                    <a:bodyPr/>
                    <a:lstStyle/>
                    <a:p>
                      <a:pPr algn="just">
                        <a:spcAft>
                          <a:spcPts val="0"/>
                        </a:spcAft>
                        <a:tabLst>
                          <a:tab pos="2921000" algn="l"/>
                        </a:tabLst>
                      </a:pPr>
                      <a:r>
                        <a:rPr lang="ru-RU" sz="2000">
                          <a:solidFill>
                            <a:schemeClr val="bg1"/>
                          </a:solidFill>
                          <a:latin typeface="Times New Roman"/>
                          <a:ea typeface="Times New Roman"/>
                        </a:rPr>
                        <a:t> </a:t>
                      </a:r>
                    </a:p>
                    <a:p>
                      <a:pPr algn="just">
                        <a:spcAft>
                          <a:spcPts val="0"/>
                        </a:spcAft>
                        <a:tabLst>
                          <a:tab pos="2921000" algn="l"/>
                        </a:tabLst>
                      </a:pPr>
                      <a:r>
                        <a:rPr lang="ru-RU" sz="2000">
                          <a:solidFill>
                            <a:schemeClr val="bg1"/>
                          </a:solidFill>
                          <a:latin typeface="Times New Roman"/>
                          <a:ea typeface="Times New Roman"/>
                        </a:rPr>
                        <a:t> </a:t>
                      </a:r>
                    </a:p>
                  </a:txBody>
                  <a:tcPr marL="57767" marR="5776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r>
                        <a:rPr lang="ru-RU" sz="2000" dirty="0">
                          <a:solidFill>
                            <a:schemeClr val="bg1"/>
                          </a:solidFill>
                          <a:latin typeface="Times New Roman"/>
                          <a:ea typeface="Times New Roman"/>
                        </a:rPr>
                        <a:t>Сальдо на 1.02.</a:t>
                      </a:r>
                    </a:p>
                    <a:p>
                      <a:pPr algn="just">
                        <a:spcAft>
                          <a:spcPts val="0"/>
                        </a:spcAft>
                        <a:tabLst>
                          <a:tab pos="2921000" algn="l"/>
                        </a:tabLst>
                      </a:pPr>
                      <a:r>
                        <a:rPr lang="ru-RU" sz="2000" dirty="0">
                          <a:solidFill>
                            <a:schemeClr val="bg1"/>
                          </a:solidFill>
                          <a:latin typeface="Times New Roman"/>
                          <a:ea typeface="Times New Roman"/>
                        </a:rPr>
                        <a:t>200000</a:t>
                      </a:r>
                    </a:p>
                  </a:txBody>
                  <a:tcPr marL="57767" marR="57767"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57767" marR="577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endParaRPr lang="ru-RU" sz="2000">
                        <a:solidFill>
                          <a:schemeClr val="bg1"/>
                        </a:solidFill>
                        <a:latin typeface="Times New Roman"/>
                        <a:ea typeface="Times New Roman"/>
                      </a:endParaRPr>
                    </a:p>
                  </a:txBody>
                  <a:tcPr marL="57767" marR="57767"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r>
                        <a:rPr lang="ru-RU" sz="2000" dirty="0">
                          <a:solidFill>
                            <a:schemeClr val="bg1"/>
                          </a:solidFill>
                          <a:latin typeface="Times New Roman"/>
                          <a:ea typeface="Times New Roman"/>
                        </a:rPr>
                        <a:t>Сальдо на 1.02.</a:t>
                      </a:r>
                    </a:p>
                    <a:p>
                      <a:pPr algn="just">
                        <a:spcAft>
                          <a:spcPts val="0"/>
                        </a:spcAft>
                        <a:tabLst>
                          <a:tab pos="2921000" algn="l"/>
                        </a:tabLst>
                      </a:pPr>
                      <a:r>
                        <a:rPr lang="ru-RU" sz="2000" dirty="0">
                          <a:solidFill>
                            <a:schemeClr val="bg1"/>
                          </a:solidFill>
                          <a:latin typeface="Times New Roman"/>
                          <a:ea typeface="Times New Roman"/>
                        </a:rPr>
                        <a:t>21000</a:t>
                      </a:r>
                    </a:p>
                  </a:txBody>
                  <a:tcPr marL="57767" marR="5776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strVal val="#ppt_w*0.70"/>
                                          </p:val>
                                        </p:tav>
                                        <p:tav tm="100000">
                                          <p:val>
                                            <p:strVal val="#ppt_w"/>
                                          </p:val>
                                        </p:tav>
                                      </p:tavLst>
                                    </p:anim>
                                    <p:anim calcmode="lin" valueType="num">
                                      <p:cBhvr>
                                        <p:cTn id="14" dur="1000" fill="hold"/>
                                        <p:tgtEl>
                                          <p:spTgt spid="5"/>
                                        </p:tgtEl>
                                        <p:attrNameLst>
                                          <p:attrName>ppt_h</p:attrName>
                                        </p:attrNameLst>
                                      </p:cBhvr>
                                      <p:tavLst>
                                        <p:tav tm="0">
                                          <p:val>
                                            <p:strVal val="#ppt_h"/>
                                          </p:val>
                                        </p:tav>
                                        <p:tav tm="100000">
                                          <p:val>
                                            <p:strVal val="#ppt_h"/>
                                          </p:val>
                                        </p:tav>
                                      </p:tavLst>
                                    </p:anim>
                                    <p:animEffect transition="in" filter="fade">
                                      <p:cBhvr>
                                        <p:cTn id="15" dur="1000"/>
                                        <p:tgtEl>
                                          <p:spTgt spid="5"/>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29697"/>
                                        </p:tgtEl>
                                        <p:attrNameLst>
                                          <p:attrName>style.visibility</p:attrName>
                                        </p:attrNameLst>
                                      </p:cBhvr>
                                      <p:to>
                                        <p:strVal val="visible"/>
                                      </p:to>
                                    </p:set>
                                    <p:anim calcmode="lin" valueType="num">
                                      <p:cBhvr>
                                        <p:cTn id="19" dur="1000" fill="hold"/>
                                        <p:tgtEl>
                                          <p:spTgt spid="29697"/>
                                        </p:tgtEl>
                                        <p:attrNameLst>
                                          <p:attrName>ppt_w</p:attrName>
                                        </p:attrNameLst>
                                      </p:cBhvr>
                                      <p:tavLst>
                                        <p:tav tm="0">
                                          <p:val>
                                            <p:strVal val="#ppt_w*0.70"/>
                                          </p:val>
                                        </p:tav>
                                        <p:tav tm="100000">
                                          <p:val>
                                            <p:strVal val="#ppt_w"/>
                                          </p:val>
                                        </p:tav>
                                      </p:tavLst>
                                    </p:anim>
                                    <p:anim calcmode="lin" valueType="num">
                                      <p:cBhvr>
                                        <p:cTn id="20" dur="1000" fill="hold"/>
                                        <p:tgtEl>
                                          <p:spTgt spid="29697"/>
                                        </p:tgtEl>
                                        <p:attrNameLst>
                                          <p:attrName>ppt_h</p:attrName>
                                        </p:attrNameLst>
                                      </p:cBhvr>
                                      <p:tavLst>
                                        <p:tav tm="0">
                                          <p:val>
                                            <p:strVal val="#ppt_h"/>
                                          </p:val>
                                        </p:tav>
                                        <p:tav tm="100000">
                                          <p:val>
                                            <p:strVal val="#ppt_h"/>
                                          </p:val>
                                        </p:tav>
                                      </p:tavLst>
                                    </p:anim>
                                    <p:animEffect transition="in" filter="fade">
                                      <p:cBhvr>
                                        <p:cTn id="21" dur="1000"/>
                                        <p:tgtEl>
                                          <p:spTgt spid="29697"/>
                                        </p:tgtEl>
                                      </p:cBhvr>
                                    </p:animEffect>
                                  </p:childTnLst>
                                </p:cTn>
                              </p:par>
                            </p:childTnLst>
                          </p:cTn>
                        </p:par>
                        <p:par>
                          <p:cTn id="22" fill="hold">
                            <p:stCondLst>
                              <p:cond delay="3000"/>
                            </p:stCondLst>
                            <p:childTnLst>
                              <p:par>
                                <p:cTn id="23" presetID="55"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strVal val="#ppt_w*0.70"/>
                                          </p:val>
                                        </p:tav>
                                        <p:tav tm="100000">
                                          <p:val>
                                            <p:strVal val="#ppt_w"/>
                                          </p:val>
                                        </p:tav>
                                      </p:tavLst>
                                    </p:anim>
                                    <p:anim calcmode="lin" valueType="num">
                                      <p:cBhvr>
                                        <p:cTn id="26" dur="1000" fill="hold"/>
                                        <p:tgtEl>
                                          <p:spTgt spid="8"/>
                                        </p:tgtEl>
                                        <p:attrNameLst>
                                          <p:attrName>ppt_h</p:attrName>
                                        </p:attrNameLst>
                                      </p:cBhvr>
                                      <p:tavLst>
                                        <p:tav tm="0">
                                          <p:val>
                                            <p:strVal val="#ppt_h"/>
                                          </p:val>
                                        </p:tav>
                                        <p:tav tm="100000">
                                          <p:val>
                                            <p:strVal val="#ppt_h"/>
                                          </p:val>
                                        </p:tav>
                                      </p:tavLst>
                                    </p:anim>
                                    <p:animEffect transition="in" filter="fade">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dirty="0" err="1" smtClean="0">
                <a:solidFill>
                  <a:schemeClr val="bg1"/>
                </a:solidFill>
              </a:rPr>
              <a:t>Дт</a:t>
            </a:r>
            <a:r>
              <a:rPr lang="ru-RU" dirty="0" smtClean="0">
                <a:solidFill>
                  <a:schemeClr val="bg1"/>
                </a:solidFill>
              </a:rPr>
              <a:t>    84-1 </a:t>
            </a:r>
            <a:r>
              <a:rPr lang="ru-RU" dirty="0" err="1" smtClean="0">
                <a:solidFill>
                  <a:schemeClr val="bg1"/>
                </a:solidFill>
              </a:rPr>
              <a:t>Нераспред</a:t>
            </a:r>
            <a:r>
              <a:rPr lang="ru-RU" dirty="0" smtClean="0">
                <a:solidFill>
                  <a:schemeClr val="bg1"/>
                </a:solidFill>
              </a:rPr>
              <a:t>-я прибыль   Кт           </a:t>
            </a:r>
            <a:r>
              <a:rPr lang="ru-RU" dirty="0" err="1" smtClean="0">
                <a:solidFill>
                  <a:schemeClr val="bg1"/>
                </a:solidFill>
              </a:rPr>
              <a:t>Дт</a:t>
            </a:r>
            <a:r>
              <a:rPr lang="ru-RU" dirty="0" smtClean="0">
                <a:solidFill>
                  <a:schemeClr val="bg1"/>
                </a:solidFill>
              </a:rPr>
              <a:t>             66 Расчеты по   </a:t>
            </a:r>
            <a:r>
              <a:rPr lang="ru-RU" dirty="0" err="1" smtClean="0">
                <a:solidFill>
                  <a:schemeClr val="bg1"/>
                </a:solidFill>
              </a:rPr>
              <a:t>ккз</a:t>
            </a:r>
            <a:r>
              <a:rPr lang="ru-RU" dirty="0" smtClean="0">
                <a:solidFill>
                  <a:schemeClr val="bg1"/>
                </a:solidFill>
              </a:rPr>
              <a:t>          Кт</a:t>
            </a:r>
          </a:p>
          <a:p>
            <a:pPr>
              <a:buNone/>
            </a:pPr>
            <a:r>
              <a:rPr lang="ru-RU" dirty="0" smtClean="0">
                <a:solidFill>
                  <a:schemeClr val="bg1"/>
                </a:solidFill>
              </a:rPr>
              <a:t>                                                                                       </a:t>
            </a:r>
          </a:p>
          <a:p>
            <a:pPr>
              <a:buNone/>
            </a:pPr>
            <a:endParaRPr lang="ru-RU" dirty="0" smtClean="0"/>
          </a:p>
          <a:p>
            <a:pPr>
              <a:buNone/>
            </a:pPr>
            <a:endParaRPr lang="ru-RU" dirty="0" smtClean="0"/>
          </a:p>
          <a:p>
            <a:pPr>
              <a:buNone/>
            </a:pPr>
            <a:endParaRPr lang="ru-RU" dirty="0" smtClean="0"/>
          </a:p>
          <a:p>
            <a:pPr>
              <a:buNone/>
            </a:pPr>
            <a:endParaRPr lang="ru-RU" dirty="0" smtClean="0"/>
          </a:p>
          <a:p>
            <a:pPr>
              <a:buNone/>
            </a:pPr>
            <a:r>
              <a:rPr lang="ru-RU" dirty="0" err="1" smtClean="0">
                <a:solidFill>
                  <a:schemeClr val="bg1"/>
                </a:solidFill>
              </a:rPr>
              <a:t>Дт</a:t>
            </a:r>
            <a:r>
              <a:rPr lang="ru-RU" dirty="0" smtClean="0">
                <a:solidFill>
                  <a:schemeClr val="bg1"/>
                </a:solidFill>
              </a:rPr>
              <a:t>      60 Расчеты с </a:t>
            </a:r>
            <a:r>
              <a:rPr lang="ru-RU" dirty="0" err="1" smtClean="0">
                <a:solidFill>
                  <a:schemeClr val="bg1"/>
                </a:solidFill>
              </a:rPr>
              <a:t>поставщ</a:t>
            </a:r>
            <a:r>
              <a:rPr lang="ru-RU" dirty="0" smtClean="0">
                <a:solidFill>
                  <a:schemeClr val="bg1"/>
                </a:solidFill>
              </a:rPr>
              <a:t>. и </a:t>
            </a:r>
            <a:r>
              <a:rPr lang="ru-RU" dirty="0" err="1" smtClean="0">
                <a:solidFill>
                  <a:schemeClr val="bg1"/>
                </a:solidFill>
              </a:rPr>
              <a:t>подр</a:t>
            </a:r>
            <a:r>
              <a:rPr lang="ru-RU" dirty="0" smtClean="0">
                <a:solidFill>
                  <a:schemeClr val="bg1"/>
                </a:solidFill>
              </a:rPr>
              <a:t>. Кт   </a:t>
            </a:r>
            <a:r>
              <a:rPr lang="ru-RU" dirty="0" err="1" smtClean="0">
                <a:solidFill>
                  <a:schemeClr val="bg1"/>
                </a:solidFill>
              </a:rPr>
              <a:t>Дт</a:t>
            </a:r>
            <a:r>
              <a:rPr lang="ru-RU" dirty="0" smtClean="0">
                <a:solidFill>
                  <a:schemeClr val="bg1"/>
                </a:solidFill>
              </a:rPr>
              <a:t>       70 Расчеты с перс. по </a:t>
            </a:r>
            <a:r>
              <a:rPr lang="ru-RU" dirty="0" err="1" smtClean="0">
                <a:solidFill>
                  <a:schemeClr val="bg1"/>
                </a:solidFill>
              </a:rPr>
              <a:t>опл</a:t>
            </a:r>
            <a:r>
              <a:rPr lang="ru-RU" dirty="0" smtClean="0">
                <a:solidFill>
                  <a:schemeClr val="bg1"/>
                </a:solidFill>
              </a:rPr>
              <a:t>. тр.Кт</a:t>
            </a:r>
          </a:p>
          <a:p>
            <a:pPr>
              <a:buNone/>
            </a:pPr>
            <a:endParaRPr lang="ru-RU" dirty="0"/>
          </a:p>
        </p:txBody>
      </p:sp>
      <p:graphicFrame>
        <p:nvGraphicFramePr>
          <p:cNvPr id="5" name="Таблица 4"/>
          <p:cNvGraphicFramePr>
            <a:graphicFrameLocks noGrp="1"/>
          </p:cNvGraphicFramePr>
          <p:nvPr/>
        </p:nvGraphicFramePr>
        <p:xfrm>
          <a:off x="0" y="571480"/>
          <a:ext cx="9144001" cy="2133600"/>
        </p:xfrm>
        <a:graphic>
          <a:graphicData uri="http://schemas.openxmlformats.org/drawingml/2006/table">
            <a:tbl>
              <a:tblPr/>
              <a:tblGrid>
                <a:gridCol w="2137992"/>
                <a:gridCol w="2137992"/>
                <a:gridCol w="668123"/>
                <a:gridCol w="2099947"/>
                <a:gridCol w="2099947"/>
              </a:tblGrid>
              <a:tr h="591915">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a:solidFill>
                            <a:schemeClr val="bg1"/>
                          </a:solidFill>
                          <a:latin typeface="Times New Roman"/>
                          <a:ea typeface="Times New Roman"/>
                        </a:rPr>
                        <a:t>Сальдо на 1.01.</a:t>
                      </a:r>
                    </a:p>
                    <a:p>
                      <a:pPr algn="just">
                        <a:spcAft>
                          <a:spcPts val="0"/>
                        </a:spcAft>
                        <a:tabLst>
                          <a:tab pos="2921000" algn="l"/>
                        </a:tabLst>
                      </a:pPr>
                      <a:r>
                        <a:rPr lang="ru-RU" sz="2000">
                          <a:solidFill>
                            <a:schemeClr val="bg1"/>
                          </a:solidFill>
                          <a:latin typeface="Times New Roman"/>
                          <a:ea typeface="Times New Roman"/>
                        </a:rPr>
                        <a:t>53000</a:t>
                      </a:r>
                    </a:p>
                  </a:txBody>
                  <a:tcPr marL="66812" marR="66812"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just">
                        <a:spcAft>
                          <a:spcPts val="0"/>
                        </a:spcAft>
                        <a:tabLst>
                          <a:tab pos="2921000" algn="l"/>
                        </a:tabLst>
                      </a:pPr>
                      <a:endParaRPr lang="ru-RU" sz="200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a:solidFill>
                            <a:schemeClr val="bg1"/>
                          </a:solidFill>
                          <a:latin typeface="Times New Roman"/>
                          <a:ea typeface="Times New Roman"/>
                        </a:rPr>
                        <a:t>Сальдо на 1.01.</a:t>
                      </a:r>
                    </a:p>
                    <a:p>
                      <a:pPr algn="just">
                        <a:spcAft>
                          <a:spcPts val="0"/>
                        </a:spcAft>
                        <a:tabLst>
                          <a:tab pos="2921000" algn="l"/>
                        </a:tabLst>
                      </a:pPr>
                      <a:r>
                        <a:rPr lang="ru-RU" sz="2000">
                          <a:solidFill>
                            <a:schemeClr val="bg1"/>
                          </a:solidFill>
                          <a:latin typeface="Times New Roman"/>
                          <a:ea typeface="Times New Roman"/>
                        </a:rPr>
                        <a:t>150000</a:t>
                      </a:r>
                    </a:p>
                  </a:txBody>
                  <a:tcPr marL="66812" marR="6681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gn="just">
                        <a:spcAft>
                          <a:spcPts val="0"/>
                        </a:spcAft>
                        <a:tabLst>
                          <a:tab pos="2921000" algn="l"/>
                        </a:tabLst>
                      </a:pPr>
                      <a:r>
                        <a:rPr lang="ru-RU" sz="2000">
                          <a:solidFill>
                            <a:schemeClr val="bg1"/>
                          </a:solidFill>
                          <a:latin typeface="Times New Roman"/>
                          <a:ea typeface="Times New Roman"/>
                        </a:rPr>
                        <a:t>3) 2000</a:t>
                      </a:r>
                    </a:p>
                  </a:txBody>
                  <a:tcPr marL="66812" marR="6681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a:solidFill>
                          <a:schemeClr val="bg1"/>
                        </a:solidFill>
                        <a:latin typeface="Times New Roman"/>
                        <a:ea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ru-RU"/>
                    </a:p>
                  </a:txBody>
                  <a:tcPr/>
                </a:tc>
                <a:tc>
                  <a:txBody>
                    <a:bodyPr/>
                    <a:lstStyle/>
                    <a:p>
                      <a:pPr algn="just">
                        <a:spcAft>
                          <a:spcPts val="0"/>
                        </a:spcAft>
                        <a:tabLst>
                          <a:tab pos="2921000" algn="l"/>
                        </a:tabLst>
                      </a:pPr>
                      <a:r>
                        <a:rPr lang="ru-RU" sz="2000">
                          <a:solidFill>
                            <a:schemeClr val="bg1"/>
                          </a:solidFill>
                          <a:latin typeface="Times New Roman"/>
                          <a:ea typeface="Times New Roman"/>
                        </a:rPr>
                        <a:t>45000 (4</a:t>
                      </a:r>
                    </a:p>
                    <a:p>
                      <a:pPr algn="just">
                        <a:spcAft>
                          <a:spcPts val="0"/>
                        </a:spcAft>
                        <a:tabLst>
                          <a:tab pos="2921000" algn="l"/>
                        </a:tabLst>
                      </a:pPr>
                      <a:r>
                        <a:rPr lang="ru-RU" sz="2000">
                          <a:solidFill>
                            <a:schemeClr val="bg1"/>
                          </a:solidFill>
                          <a:latin typeface="Times New Roman"/>
                          <a:ea typeface="Times New Roman"/>
                        </a:rPr>
                        <a:t>10000 (5</a:t>
                      </a:r>
                    </a:p>
                  </a:txBody>
                  <a:tcPr marL="66812" marR="6681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57">
                <a:tc>
                  <a:txBody>
                    <a:bodyPr/>
                    <a:lstStyle/>
                    <a:p>
                      <a:pPr algn="just">
                        <a:spcAft>
                          <a:spcPts val="0"/>
                        </a:spcAft>
                        <a:tabLst>
                          <a:tab pos="2921000" algn="l"/>
                        </a:tabLst>
                      </a:pPr>
                      <a:r>
                        <a:rPr lang="ru-RU" sz="2000">
                          <a:solidFill>
                            <a:schemeClr val="bg1"/>
                          </a:solidFill>
                          <a:latin typeface="Times New Roman"/>
                          <a:ea typeface="Times New Roman"/>
                        </a:rPr>
                        <a:t>Оборот 2000</a:t>
                      </a:r>
                    </a:p>
                  </a:txBody>
                  <a:tcPr marL="66812" marR="6681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a:solidFill>
                            <a:schemeClr val="bg1"/>
                          </a:solidFill>
                          <a:latin typeface="Times New Roman"/>
                          <a:ea typeface="Times New Roman"/>
                        </a:rPr>
                        <a:t>Оборот - </a:t>
                      </a:r>
                    </a:p>
                  </a:txBody>
                  <a:tcPr marL="66812" marR="66812"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r>
                        <a:rPr lang="ru-RU" sz="2000">
                          <a:solidFill>
                            <a:schemeClr val="bg1"/>
                          </a:solidFill>
                          <a:latin typeface="Times New Roman"/>
                          <a:ea typeface="Times New Roman"/>
                        </a:rPr>
                        <a:t>Оборот -</a:t>
                      </a:r>
                    </a:p>
                  </a:txBody>
                  <a:tcPr marL="66812" marR="66812"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a:solidFill>
                            <a:schemeClr val="bg1"/>
                          </a:solidFill>
                          <a:latin typeface="Times New Roman"/>
                          <a:ea typeface="Times New Roman"/>
                        </a:rPr>
                        <a:t>Оборот 55000</a:t>
                      </a:r>
                    </a:p>
                  </a:txBody>
                  <a:tcPr marL="66812" marR="6681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gn="just">
                        <a:spcAft>
                          <a:spcPts val="0"/>
                        </a:spcAft>
                        <a:tabLst>
                          <a:tab pos="2921000" algn="l"/>
                        </a:tabLst>
                      </a:pPr>
                      <a:endParaRPr lang="ru-RU" sz="2000">
                        <a:solidFill>
                          <a:schemeClr val="bg1"/>
                        </a:solidFill>
                        <a:latin typeface="Times New Roman"/>
                        <a:ea typeface="Times New Roman"/>
                      </a:endParaRPr>
                    </a:p>
                  </a:txBody>
                  <a:tcPr marL="66812" marR="6681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r>
                        <a:rPr lang="ru-RU" sz="2000">
                          <a:solidFill>
                            <a:schemeClr val="bg1"/>
                          </a:solidFill>
                          <a:latin typeface="Times New Roman"/>
                          <a:ea typeface="Times New Roman"/>
                        </a:rPr>
                        <a:t>Сальдо на 1.02.</a:t>
                      </a:r>
                    </a:p>
                    <a:p>
                      <a:pPr algn="just">
                        <a:spcAft>
                          <a:spcPts val="0"/>
                        </a:spcAft>
                        <a:tabLst>
                          <a:tab pos="2921000" algn="l"/>
                        </a:tabLst>
                      </a:pPr>
                      <a:r>
                        <a:rPr lang="ru-RU" sz="2000">
                          <a:solidFill>
                            <a:schemeClr val="bg1"/>
                          </a:solidFill>
                          <a:latin typeface="Times New Roman"/>
                          <a:ea typeface="Times New Roman"/>
                        </a:rPr>
                        <a:t>51000</a:t>
                      </a:r>
                    </a:p>
                  </a:txBody>
                  <a:tcPr marL="66812" marR="66812"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endParaRPr lang="ru-RU" sz="2000">
                        <a:solidFill>
                          <a:schemeClr val="bg1"/>
                        </a:solidFill>
                        <a:latin typeface="Times New Roman"/>
                        <a:ea typeface="Times New Roman"/>
                      </a:endParaRPr>
                    </a:p>
                  </a:txBody>
                  <a:tcPr marL="66812" marR="66812"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r>
                        <a:rPr lang="ru-RU" sz="2000" dirty="0">
                          <a:solidFill>
                            <a:schemeClr val="bg1"/>
                          </a:solidFill>
                          <a:latin typeface="Times New Roman"/>
                          <a:ea typeface="Times New Roman"/>
                        </a:rPr>
                        <a:t>Сальдо на 1.02.</a:t>
                      </a:r>
                    </a:p>
                    <a:p>
                      <a:pPr algn="just">
                        <a:spcAft>
                          <a:spcPts val="0"/>
                        </a:spcAft>
                        <a:tabLst>
                          <a:tab pos="2921000" algn="l"/>
                        </a:tabLst>
                      </a:pPr>
                      <a:r>
                        <a:rPr lang="ru-RU" sz="2000" dirty="0">
                          <a:solidFill>
                            <a:schemeClr val="bg1"/>
                          </a:solidFill>
                          <a:latin typeface="Times New Roman"/>
                          <a:ea typeface="Times New Roman"/>
                        </a:rPr>
                        <a:t>205000</a:t>
                      </a:r>
                    </a:p>
                  </a:txBody>
                  <a:tcPr marL="66812" marR="6681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graphicFrame>
        <p:nvGraphicFramePr>
          <p:cNvPr id="7" name="Таблица 6"/>
          <p:cNvGraphicFramePr>
            <a:graphicFrameLocks noGrp="1"/>
          </p:cNvGraphicFramePr>
          <p:nvPr/>
        </p:nvGraphicFramePr>
        <p:xfrm>
          <a:off x="1" y="3643314"/>
          <a:ext cx="9144000" cy="2809884"/>
        </p:xfrm>
        <a:graphic>
          <a:graphicData uri="http://schemas.openxmlformats.org/drawingml/2006/table">
            <a:tbl>
              <a:tblPr/>
              <a:tblGrid>
                <a:gridCol w="2214545"/>
                <a:gridCol w="2214578"/>
                <a:gridCol w="214314"/>
                <a:gridCol w="2143140"/>
                <a:gridCol w="2357423"/>
              </a:tblGrid>
              <a:tr h="857255">
                <a:tc rowSpan="2">
                  <a:txBody>
                    <a:bodyPr/>
                    <a:lstStyle/>
                    <a:p>
                      <a:pPr algn="just">
                        <a:spcAft>
                          <a:spcPts val="0"/>
                        </a:spcAft>
                        <a:tabLst>
                          <a:tab pos="2921000" algn="l"/>
                        </a:tabLst>
                      </a:pPr>
                      <a:endParaRPr lang="ru-RU" sz="2000" dirty="0">
                        <a:solidFill>
                          <a:schemeClr val="bg1"/>
                        </a:solidFill>
                        <a:latin typeface="Times New Roman"/>
                        <a:ea typeface="Times New Roman"/>
                      </a:endParaRPr>
                    </a:p>
                    <a:p>
                      <a:pPr algn="just">
                        <a:spcAft>
                          <a:spcPts val="0"/>
                        </a:spcAft>
                        <a:tabLst>
                          <a:tab pos="2921000" algn="l"/>
                        </a:tabLst>
                      </a:pPr>
                      <a:endParaRPr lang="ru-RU" sz="2000" dirty="0" smtClean="0">
                        <a:solidFill>
                          <a:schemeClr val="bg1"/>
                        </a:solidFill>
                        <a:latin typeface="Times New Roman"/>
                        <a:ea typeface="Times New Roman"/>
                      </a:endParaRPr>
                    </a:p>
                    <a:p>
                      <a:pPr algn="just">
                        <a:spcAft>
                          <a:spcPts val="0"/>
                        </a:spcAft>
                        <a:tabLst>
                          <a:tab pos="2921000" algn="l"/>
                        </a:tabLst>
                      </a:pPr>
                      <a:endParaRPr lang="ru-RU" sz="2000" dirty="0" smtClean="0">
                        <a:solidFill>
                          <a:schemeClr val="bg1"/>
                        </a:solidFill>
                        <a:latin typeface="Times New Roman"/>
                        <a:ea typeface="Times New Roman"/>
                      </a:endParaRPr>
                    </a:p>
                    <a:p>
                      <a:pPr algn="just">
                        <a:spcAft>
                          <a:spcPts val="0"/>
                        </a:spcAft>
                        <a:tabLst>
                          <a:tab pos="2921000" algn="l"/>
                        </a:tabLst>
                      </a:pPr>
                      <a:r>
                        <a:rPr lang="ru-RU" sz="2000" dirty="0" smtClean="0">
                          <a:solidFill>
                            <a:schemeClr val="bg1"/>
                          </a:solidFill>
                          <a:latin typeface="Times New Roman"/>
                          <a:ea typeface="Times New Roman"/>
                        </a:rPr>
                        <a:t>4</a:t>
                      </a:r>
                      <a:r>
                        <a:rPr lang="ru-RU" sz="2000" dirty="0">
                          <a:solidFill>
                            <a:schemeClr val="bg1"/>
                          </a:solidFill>
                          <a:latin typeface="Times New Roman"/>
                          <a:ea typeface="Times New Roman"/>
                        </a:rPr>
                        <a:t>) 45000</a:t>
                      </a:r>
                    </a:p>
                    <a:p>
                      <a:pPr algn="just">
                        <a:spcAft>
                          <a:spcPts val="0"/>
                        </a:spcAft>
                        <a:tabLst>
                          <a:tab pos="2921000" algn="l"/>
                        </a:tabLst>
                      </a:pPr>
                      <a:r>
                        <a:rPr lang="ru-RU" sz="2000" dirty="0">
                          <a:solidFill>
                            <a:schemeClr val="bg1"/>
                          </a:solidFill>
                          <a:latin typeface="Times New Roman"/>
                          <a:ea typeface="Times New Roman"/>
                        </a:rPr>
                        <a:t>7) 27000</a:t>
                      </a:r>
                    </a:p>
                  </a:txBody>
                  <a:tcPr marL="59457" marR="5945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dirty="0">
                          <a:solidFill>
                            <a:schemeClr val="bg1"/>
                          </a:solidFill>
                          <a:latin typeface="Times New Roman"/>
                          <a:ea typeface="Times New Roman"/>
                        </a:rPr>
                        <a:t>Сальдо на 1.01.</a:t>
                      </a:r>
                    </a:p>
                    <a:p>
                      <a:pPr algn="just">
                        <a:spcAft>
                          <a:spcPts val="0"/>
                        </a:spcAft>
                        <a:tabLst>
                          <a:tab pos="2921000" algn="l"/>
                        </a:tabLst>
                      </a:pPr>
                      <a:r>
                        <a:rPr lang="ru-RU" sz="2000" dirty="0">
                          <a:solidFill>
                            <a:schemeClr val="bg1"/>
                          </a:solidFill>
                          <a:latin typeface="Times New Roman"/>
                          <a:ea typeface="Times New Roman"/>
                        </a:rPr>
                        <a:t>67000</a:t>
                      </a:r>
                    </a:p>
                  </a:txBody>
                  <a:tcPr marL="59457" marR="59457"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59457" marR="594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342900" lvl="0" indent="-342900" algn="just">
                        <a:spcAft>
                          <a:spcPts val="0"/>
                        </a:spcAft>
                        <a:buFont typeface="+mj-lt"/>
                        <a:buAutoNum type="arabicParenR"/>
                        <a:tabLst>
                          <a:tab pos="457200" algn="l"/>
                          <a:tab pos="2921000" algn="l"/>
                        </a:tabLst>
                      </a:pPr>
                      <a:endParaRPr lang="ru-RU" sz="2000" dirty="0" smtClean="0">
                        <a:solidFill>
                          <a:schemeClr val="bg1"/>
                        </a:solidFill>
                        <a:latin typeface="Times New Roman"/>
                        <a:ea typeface="Times New Roman"/>
                      </a:endParaRPr>
                    </a:p>
                    <a:p>
                      <a:pPr marL="342900" lvl="0" indent="-342900" algn="just">
                        <a:spcAft>
                          <a:spcPts val="0"/>
                        </a:spcAft>
                        <a:buFont typeface="+mj-lt"/>
                        <a:buAutoNum type="arabicParenR"/>
                        <a:tabLst>
                          <a:tab pos="457200" algn="l"/>
                          <a:tab pos="2921000" algn="l"/>
                        </a:tabLst>
                      </a:pPr>
                      <a:endParaRPr lang="ru-RU" sz="2000" dirty="0" smtClean="0">
                        <a:solidFill>
                          <a:schemeClr val="bg1"/>
                        </a:solidFill>
                        <a:latin typeface="Times New Roman"/>
                        <a:ea typeface="Times New Roman"/>
                      </a:endParaRPr>
                    </a:p>
                    <a:p>
                      <a:pPr marL="342900" lvl="0" indent="-342900" algn="just">
                        <a:spcAft>
                          <a:spcPts val="0"/>
                        </a:spcAft>
                        <a:buFont typeface="+mj-lt"/>
                        <a:buAutoNum type="arabicParenR"/>
                        <a:tabLst>
                          <a:tab pos="457200" algn="l"/>
                          <a:tab pos="2921000" algn="l"/>
                        </a:tabLst>
                      </a:pPr>
                      <a:endParaRPr lang="ru-RU" sz="2000" dirty="0" smtClean="0">
                        <a:solidFill>
                          <a:schemeClr val="bg1"/>
                        </a:solidFill>
                        <a:latin typeface="Times New Roman"/>
                        <a:ea typeface="Times New Roman"/>
                      </a:endParaRPr>
                    </a:p>
                    <a:p>
                      <a:pPr marL="342900" lvl="0" indent="-342900" algn="just">
                        <a:spcAft>
                          <a:spcPts val="0"/>
                        </a:spcAft>
                        <a:buFont typeface="+mj-lt"/>
                        <a:buAutoNum type="arabicParenR"/>
                        <a:tabLst>
                          <a:tab pos="457200" algn="l"/>
                          <a:tab pos="2921000" algn="l"/>
                        </a:tabLst>
                      </a:pPr>
                      <a:r>
                        <a:rPr lang="ru-RU" sz="2000" dirty="0" smtClean="0">
                          <a:solidFill>
                            <a:schemeClr val="bg1"/>
                          </a:solidFill>
                          <a:latin typeface="Times New Roman"/>
                          <a:ea typeface="Times New Roman"/>
                        </a:rPr>
                        <a:t>15000</a:t>
                      </a:r>
                      <a:endParaRPr lang="ru-RU" sz="2000" dirty="0">
                        <a:solidFill>
                          <a:schemeClr val="bg1"/>
                        </a:solidFill>
                        <a:latin typeface="Times New Roman"/>
                        <a:ea typeface="Times New Roman"/>
                      </a:endParaRPr>
                    </a:p>
                    <a:p>
                      <a:pPr marL="342900" lvl="0" indent="-342900" algn="just">
                        <a:spcAft>
                          <a:spcPts val="0"/>
                        </a:spcAft>
                        <a:buFont typeface="+mj-lt"/>
                        <a:buAutoNum type="arabicParenR"/>
                        <a:tabLst>
                          <a:tab pos="457200" algn="l"/>
                          <a:tab pos="2921000" algn="l"/>
                        </a:tabLst>
                      </a:pPr>
                      <a:r>
                        <a:rPr lang="ru-RU" sz="2000" dirty="0">
                          <a:solidFill>
                            <a:schemeClr val="bg1"/>
                          </a:solidFill>
                          <a:latin typeface="Times New Roman"/>
                          <a:ea typeface="Times New Roman"/>
                        </a:rPr>
                        <a:t>2000</a:t>
                      </a:r>
                    </a:p>
                  </a:txBody>
                  <a:tcPr marL="59457" marR="59457"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a:solidFill>
                            <a:schemeClr val="bg1"/>
                          </a:solidFill>
                          <a:latin typeface="Times New Roman"/>
                          <a:ea typeface="Times New Roman"/>
                        </a:rPr>
                        <a:t>Сальдо на 1.01.</a:t>
                      </a:r>
                    </a:p>
                    <a:p>
                      <a:pPr algn="just">
                        <a:spcAft>
                          <a:spcPts val="0"/>
                        </a:spcAft>
                        <a:tabLst>
                          <a:tab pos="2921000" algn="l"/>
                        </a:tabLst>
                      </a:pPr>
                      <a:r>
                        <a:rPr lang="ru-RU" sz="2000">
                          <a:solidFill>
                            <a:schemeClr val="bg1"/>
                          </a:solidFill>
                          <a:latin typeface="Times New Roman"/>
                          <a:ea typeface="Times New Roman"/>
                        </a:rPr>
                        <a:t>139000</a:t>
                      </a:r>
                    </a:p>
                  </a:txBody>
                  <a:tcPr marL="59457" marR="5945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9">
                <a:tc vMerge="1">
                  <a:txBody>
                    <a:bodyPr/>
                    <a:lstStyle/>
                    <a:p>
                      <a:endParaRPr lang="ru-RU"/>
                    </a:p>
                  </a:txBody>
                  <a:tcPr/>
                </a:tc>
                <a:tc>
                  <a:txBody>
                    <a:bodyPr/>
                    <a:lstStyle/>
                    <a:p>
                      <a:pPr algn="just">
                        <a:spcAft>
                          <a:spcPts val="0"/>
                        </a:spcAft>
                        <a:tabLst>
                          <a:tab pos="2921000" algn="l"/>
                        </a:tabLst>
                      </a:pPr>
                      <a:r>
                        <a:rPr lang="ru-RU" sz="2000">
                          <a:solidFill>
                            <a:schemeClr val="bg1"/>
                          </a:solidFill>
                          <a:latin typeface="Times New Roman"/>
                          <a:ea typeface="Times New Roman"/>
                        </a:rPr>
                        <a:t>27000 (6</a:t>
                      </a:r>
                    </a:p>
                  </a:txBody>
                  <a:tcPr marL="59457" marR="59457"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59457" marR="594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ru-RU"/>
                    </a:p>
                  </a:txBody>
                  <a:tcPr/>
                </a:tc>
                <a:tc>
                  <a:txBody>
                    <a:bodyPr/>
                    <a:lstStyle/>
                    <a:p>
                      <a:pPr algn="just">
                        <a:spcAft>
                          <a:spcPts val="0"/>
                        </a:spcAft>
                        <a:tabLst>
                          <a:tab pos="2921000" algn="l"/>
                        </a:tabLst>
                      </a:pPr>
                      <a:endParaRPr lang="ru-RU" sz="2000">
                        <a:solidFill>
                          <a:schemeClr val="bg1"/>
                        </a:solidFill>
                        <a:latin typeface="Times New Roman"/>
                        <a:ea typeface="Times New Roman"/>
                      </a:endParaRPr>
                    </a:p>
                  </a:txBody>
                  <a:tcPr marL="59457" marR="5945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9">
                <a:tc>
                  <a:txBody>
                    <a:bodyPr/>
                    <a:lstStyle/>
                    <a:p>
                      <a:pPr algn="just">
                        <a:spcAft>
                          <a:spcPts val="0"/>
                        </a:spcAft>
                        <a:tabLst>
                          <a:tab pos="2921000" algn="l"/>
                        </a:tabLst>
                      </a:pPr>
                      <a:r>
                        <a:rPr lang="ru-RU" sz="2000">
                          <a:solidFill>
                            <a:schemeClr val="bg1"/>
                          </a:solidFill>
                          <a:latin typeface="Times New Roman"/>
                          <a:ea typeface="Times New Roman"/>
                        </a:rPr>
                        <a:t>Оборот 72000</a:t>
                      </a:r>
                    </a:p>
                  </a:txBody>
                  <a:tcPr marL="59457" marR="5945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a:solidFill>
                            <a:schemeClr val="bg1"/>
                          </a:solidFill>
                          <a:latin typeface="Times New Roman"/>
                          <a:ea typeface="Times New Roman"/>
                        </a:rPr>
                        <a:t>Оборот 27000 </a:t>
                      </a:r>
                    </a:p>
                  </a:txBody>
                  <a:tcPr marL="59457" marR="59457"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59457" marR="594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r>
                        <a:rPr lang="ru-RU" sz="2000">
                          <a:solidFill>
                            <a:schemeClr val="bg1"/>
                          </a:solidFill>
                          <a:latin typeface="Times New Roman"/>
                          <a:ea typeface="Times New Roman"/>
                        </a:rPr>
                        <a:t>Оборот 17000</a:t>
                      </a:r>
                    </a:p>
                  </a:txBody>
                  <a:tcPr marL="59457" marR="59457"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a:solidFill>
                            <a:schemeClr val="bg1"/>
                          </a:solidFill>
                          <a:latin typeface="Times New Roman"/>
                          <a:ea typeface="Times New Roman"/>
                        </a:rPr>
                        <a:t>Оборот -</a:t>
                      </a:r>
                    </a:p>
                  </a:txBody>
                  <a:tcPr marL="59457" marR="5945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7255">
                <a:tc>
                  <a:txBody>
                    <a:bodyPr/>
                    <a:lstStyle/>
                    <a:p>
                      <a:pPr algn="just">
                        <a:spcAft>
                          <a:spcPts val="0"/>
                        </a:spcAft>
                        <a:tabLst>
                          <a:tab pos="2921000" algn="l"/>
                        </a:tabLst>
                      </a:pPr>
                      <a:endParaRPr lang="ru-RU" sz="2000">
                        <a:solidFill>
                          <a:schemeClr val="bg1"/>
                        </a:solidFill>
                        <a:latin typeface="Times New Roman"/>
                        <a:ea typeface="Times New Roman"/>
                      </a:endParaRPr>
                    </a:p>
                  </a:txBody>
                  <a:tcPr marL="59457" marR="5945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r>
                        <a:rPr lang="ru-RU" sz="2000">
                          <a:solidFill>
                            <a:schemeClr val="bg1"/>
                          </a:solidFill>
                          <a:latin typeface="Times New Roman"/>
                          <a:ea typeface="Times New Roman"/>
                        </a:rPr>
                        <a:t>Сальдо на 1.02.</a:t>
                      </a:r>
                    </a:p>
                    <a:p>
                      <a:pPr algn="just">
                        <a:spcAft>
                          <a:spcPts val="0"/>
                        </a:spcAft>
                        <a:tabLst>
                          <a:tab pos="2921000" algn="l"/>
                        </a:tabLst>
                      </a:pPr>
                      <a:r>
                        <a:rPr lang="ru-RU" sz="2000">
                          <a:solidFill>
                            <a:schemeClr val="bg1"/>
                          </a:solidFill>
                          <a:latin typeface="Times New Roman"/>
                          <a:ea typeface="Times New Roman"/>
                        </a:rPr>
                        <a:t>22000</a:t>
                      </a:r>
                    </a:p>
                  </a:txBody>
                  <a:tcPr marL="59457" marR="59457"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59457" marR="594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endParaRPr lang="ru-RU" sz="2000">
                        <a:solidFill>
                          <a:schemeClr val="bg1"/>
                        </a:solidFill>
                        <a:latin typeface="Times New Roman"/>
                        <a:ea typeface="Times New Roman"/>
                      </a:endParaRPr>
                    </a:p>
                  </a:txBody>
                  <a:tcPr marL="59457" marR="59457"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r>
                        <a:rPr lang="ru-RU" sz="2000" dirty="0">
                          <a:solidFill>
                            <a:schemeClr val="bg1"/>
                          </a:solidFill>
                          <a:latin typeface="Times New Roman"/>
                          <a:ea typeface="Times New Roman"/>
                        </a:rPr>
                        <a:t>Сальдо на 1.02.</a:t>
                      </a:r>
                    </a:p>
                    <a:p>
                      <a:pPr algn="just">
                        <a:spcAft>
                          <a:spcPts val="0"/>
                        </a:spcAft>
                        <a:tabLst>
                          <a:tab pos="2921000" algn="l"/>
                        </a:tabLst>
                      </a:pPr>
                      <a:r>
                        <a:rPr lang="ru-RU" sz="2000" dirty="0">
                          <a:solidFill>
                            <a:schemeClr val="bg1"/>
                          </a:solidFill>
                          <a:latin typeface="Times New Roman"/>
                          <a:ea typeface="Times New Roman"/>
                        </a:rPr>
                        <a:t>122000</a:t>
                      </a:r>
                    </a:p>
                  </a:txBody>
                  <a:tcPr marL="59457" marR="5945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strVal val="#ppt_w*0.70"/>
                                          </p:val>
                                        </p:tav>
                                        <p:tav tm="100000">
                                          <p:val>
                                            <p:strVal val="#ppt_w"/>
                                          </p:val>
                                        </p:tav>
                                      </p:tavLst>
                                    </p:anim>
                                    <p:anim calcmode="lin" valueType="num">
                                      <p:cBhvr>
                                        <p:cTn id="14" dur="1000" fill="hold"/>
                                        <p:tgtEl>
                                          <p:spTgt spid="5"/>
                                        </p:tgtEl>
                                        <p:attrNameLst>
                                          <p:attrName>ppt_h</p:attrName>
                                        </p:attrNameLst>
                                      </p:cBhvr>
                                      <p:tavLst>
                                        <p:tav tm="0">
                                          <p:val>
                                            <p:strVal val="#ppt_h"/>
                                          </p:val>
                                        </p:tav>
                                        <p:tav tm="100000">
                                          <p:val>
                                            <p:strVal val="#ppt_h"/>
                                          </p:val>
                                        </p:tav>
                                      </p:tavLst>
                                    </p:anim>
                                    <p:animEffect transition="in" filter="fade">
                                      <p:cBhvr>
                                        <p:cTn id="15" dur="1000"/>
                                        <p:tgtEl>
                                          <p:spTgt spid="5"/>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p:cTn id="1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6" end="6"/>
                                            </p:txEl>
                                          </p:spTgt>
                                        </p:tgtEl>
                                      </p:cBhvr>
                                    </p:animEffect>
                                  </p:childTnLst>
                                </p:cTn>
                              </p:par>
                            </p:childTnLst>
                          </p:cTn>
                        </p:par>
                        <p:par>
                          <p:cTn id="22" fill="hold">
                            <p:stCondLst>
                              <p:cond delay="3000"/>
                            </p:stCondLst>
                            <p:childTnLst>
                              <p:par>
                                <p:cTn id="23" presetID="55"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strVal val="#ppt_w*0.70"/>
                                          </p:val>
                                        </p:tav>
                                        <p:tav tm="100000">
                                          <p:val>
                                            <p:strVal val="#ppt_w"/>
                                          </p:val>
                                        </p:tav>
                                      </p:tavLst>
                                    </p:anim>
                                    <p:anim calcmode="lin" valueType="num">
                                      <p:cBhvr>
                                        <p:cTn id="26" dur="1000" fill="hold"/>
                                        <p:tgtEl>
                                          <p:spTgt spid="7"/>
                                        </p:tgtEl>
                                        <p:attrNameLst>
                                          <p:attrName>ppt_h</p:attrName>
                                        </p:attrNameLst>
                                      </p:cBhvr>
                                      <p:tavLst>
                                        <p:tav tm="0">
                                          <p:val>
                                            <p:strVal val="#ppt_h"/>
                                          </p:val>
                                        </p:tav>
                                        <p:tav tm="100000">
                                          <p:val>
                                            <p:strVal val="#ppt_h"/>
                                          </p:val>
                                        </p:tav>
                                      </p:tavLst>
                                    </p:anim>
                                    <p:animEffect transition="in" filter="fade">
                                      <p:cBhvr>
                                        <p:cTn id="2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dirty="0" err="1" smtClean="0">
                <a:solidFill>
                  <a:schemeClr val="bg1"/>
                </a:solidFill>
              </a:rPr>
              <a:t>Дт</a:t>
            </a:r>
            <a:r>
              <a:rPr lang="ru-RU" dirty="0" smtClean="0">
                <a:solidFill>
                  <a:schemeClr val="bg1"/>
                </a:solidFill>
              </a:rPr>
              <a:t>           69 Расчеты по соц. страх.   Кт       </a:t>
            </a:r>
            <a:r>
              <a:rPr lang="ru-RU" dirty="0" err="1" smtClean="0">
                <a:solidFill>
                  <a:schemeClr val="bg1"/>
                </a:solidFill>
              </a:rPr>
              <a:t>Дт</a:t>
            </a:r>
            <a:r>
              <a:rPr lang="ru-RU" dirty="0" smtClean="0">
                <a:solidFill>
                  <a:schemeClr val="bg1"/>
                </a:solidFill>
              </a:rPr>
              <a:t>     68 Расчеты по налогам и сб.  Кт</a:t>
            </a:r>
          </a:p>
          <a:p>
            <a:endParaRPr lang="ru-RU" dirty="0"/>
          </a:p>
        </p:txBody>
      </p:sp>
      <p:graphicFrame>
        <p:nvGraphicFramePr>
          <p:cNvPr id="5" name="Таблица 4"/>
          <p:cNvGraphicFramePr>
            <a:graphicFrameLocks noGrp="1"/>
          </p:cNvGraphicFramePr>
          <p:nvPr/>
        </p:nvGraphicFramePr>
        <p:xfrm>
          <a:off x="0" y="571480"/>
          <a:ext cx="9144000" cy="2071702"/>
        </p:xfrm>
        <a:graphic>
          <a:graphicData uri="http://schemas.openxmlformats.org/drawingml/2006/table">
            <a:tbl>
              <a:tblPr/>
              <a:tblGrid>
                <a:gridCol w="2143108"/>
                <a:gridCol w="2071702"/>
                <a:gridCol w="500066"/>
                <a:gridCol w="2286016"/>
                <a:gridCol w="2143108"/>
              </a:tblGrid>
              <a:tr h="642942">
                <a:tc rowSpan="2">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57767" marR="5776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dirty="0">
                          <a:solidFill>
                            <a:schemeClr val="bg1"/>
                          </a:solidFill>
                          <a:latin typeface="Times New Roman"/>
                          <a:ea typeface="Times New Roman"/>
                        </a:rPr>
                        <a:t>Сальдо на 1.01.</a:t>
                      </a:r>
                    </a:p>
                    <a:p>
                      <a:pPr algn="just">
                        <a:spcAft>
                          <a:spcPts val="0"/>
                        </a:spcAft>
                        <a:tabLst>
                          <a:tab pos="2921000" algn="l"/>
                        </a:tabLst>
                      </a:pPr>
                      <a:r>
                        <a:rPr lang="ru-RU" sz="2000" dirty="0">
                          <a:solidFill>
                            <a:schemeClr val="bg1"/>
                          </a:solidFill>
                          <a:latin typeface="Times New Roman"/>
                          <a:ea typeface="Times New Roman"/>
                        </a:rPr>
                        <a:t>37000</a:t>
                      </a:r>
                    </a:p>
                  </a:txBody>
                  <a:tcPr marL="57767" marR="57767"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57767" marR="577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57767" marR="57767"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a:solidFill>
                            <a:schemeClr val="bg1"/>
                          </a:solidFill>
                          <a:latin typeface="Times New Roman"/>
                          <a:ea typeface="Times New Roman"/>
                        </a:rPr>
                        <a:t>Сальдо на 1.01.</a:t>
                      </a:r>
                    </a:p>
                    <a:p>
                      <a:pPr algn="just">
                        <a:spcAft>
                          <a:spcPts val="0"/>
                        </a:spcAft>
                        <a:tabLst>
                          <a:tab pos="2921000" algn="l"/>
                        </a:tabLst>
                      </a:pPr>
                      <a:r>
                        <a:rPr lang="ru-RU" sz="2000">
                          <a:solidFill>
                            <a:schemeClr val="bg1"/>
                          </a:solidFill>
                          <a:latin typeface="Times New Roman"/>
                          <a:ea typeface="Times New Roman"/>
                        </a:rPr>
                        <a:t>29000</a:t>
                      </a:r>
                    </a:p>
                  </a:txBody>
                  <a:tcPr marL="57767" marR="5776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vMerge="1">
                  <a:txBody>
                    <a:bodyPr/>
                    <a:lstStyle/>
                    <a:p>
                      <a:endParaRPr lang="ru-RU"/>
                    </a:p>
                  </a:txBody>
                  <a:tcPr/>
                </a:tc>
                <a:tc>
                  <a:txBody>
                    <a:bodyPr/>
                    <a:lstStyle/>
                    <a:p>
                      <a:pPr algn="just">
                        <a:spcAft>
                          <a:spcPts val="0"/>
                        </a:spcAft>
                        <a:tabLst>
                          <a:tab pos="2921000" algn="l"/>
                        </a:tabLst>
                      </a:pPr>
                      <a:r>
                        <a:rPr lang="ru-RU" sz="2000">
                          <a:solidFill>
                            <a:schemeClr val="bg1"/>
                          </a:solidFill>
                          <a:latin typeface="Times New Roman"/>
                          <a:ea typeface="Times New Roman"/>
                        </a:rPr>
                        <a:t>1500 (10</a:t>
                      </a:r>
                    </a:p>
                  </a:txBody>
                  <a:tcPr marL="57767" marR="57767"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57767" marR="577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ru-RU"/>
                    </a:p>
                  </a:txBody>
                  <a:tcPr/>
                </a:tc>
                <a:tc>
                  <a:txBody>
                    <a:bodyPr/>
                    <a:lstStyle/>
                    <a:p>
                      <a:pPr algn="just">
                        <a:spcAft>
                          <a:spcPts val="0"/>
                        </a:spcAft>
                        <a:tabLst>
                          <a:tab pos="2921000" algn="l"/>
                        </a:tabLst>
                      </a:pPr>
                      <a:r>
                        <a:rPr lang="ru-RU" sz="2000">
                          <a:solidFill>
                            <a:schemeClr val="bg1"/>
                          </a:solidFill>
                          <a:latin typeface="Times New Roman"/>
                          <a:ea typeface="Times New Roman"/>
                        </a:rPr>
                        <a:t>3000 (10</a:t>
                      </a:r>
                    </a:p>
                  </a:txBody>
                  <a:tcPr marL="57767" marR="5776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just">
                        <a:spcAft>
                          <a:spcPts val="0"/>
                        </a:spcAft>
                        <a:tabLst>
                          <a:tab pos="2921000" algn="l"/>
                        </a:tabLst>
                      </a:pPr>
                      <a:r>
                        <a:rPr lang="ru-RU" sz="2000">
                          <a:solidFill>
                            <a:schemeClr val="bg1"/>
                          </a:solidFill>
                          <a:latin typeface="Times New Roman"/>
                          <a:ea typeface="Times New Roman"/>
                        </a:rPr>
                        <a:t>Оборот</a:t>
                      </a:r>
                    </a:p>
                  </a:txBody>
                  <a:tcPr marL="57767" marR="5776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a:solidFill>
                            <a:schemeClr val="bg1"/>
                          </a:solidFill>
                          <a:latin typeface="Times New Roman"/>
                          <a:ea typeface="Times New Roman"/>
                        </a:rPr>
                        <a:t>Оборот 1500 </a:t>
                      </a:r>
                    </a:p>
                  </a:txBody>
                  <a:tcPr marL="57767" marR="57767"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57767" marR="577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r>
                        <a:rPr lang="ru-RU" sz="2000">
                          <a:solidFill>
                            <a:schemeClr val="bg1"/>
                          </a:solidFill>
                          <a:latin typeface="Times New Roman"/>
                          <a:ea typeface="Times New Roman"/>
                        </a:rPr>
                        <a:t>Оборот -</a:t>
                      </a:r>
                    </a:p>
                  </a:txBody>
                  <a:tcPr marL="57767" marR="57767"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000">
                          <a:solidFill>
                            <a:schemeClr val="bg1"/>
                          </a:solidFill>
                          <a:latin typeface="Times New Roman"/>
                          <a:ea typeface="Times New Roman"/>
                        </a:rPr>
                        <a:t>Оборот 3000</a:t>
                      </a:r>
                    </a:p>
                  </a:txBody>
                  <a:tcPr marL="57767" marR="5776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4380">
                <a:tc>
                  <a:txBody>
                    <a:bodyPr/>
                    <a:lstStyle/>
                    <a:p>
                      <a:pPr algn="just">
                        <a:spcAft>
                          <a:spcPts val="0"/>
                        </a:spcAft>
                        <a:tabLst>
                          <a:tab pos="2921000" algn="l"/>
                        </a:tabLst>
                      </a:pPr>
                      <a:endParaRPr lang="ru-RU" sz="2000">
                        <a:solidFill>
                          <a:schemeClr val="bg1"/>
                        </a:solidFill>
                        <a:latin typeface="Times New Roman"/>
                        <a:ea typeface="Times New Roman"/>
                      </a:endParaRPr>
                    </a:p>
                  </a:txBody>
                  <a:tcPr marL="57767" marR="5776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r>
                        <a:rPr lang="ru-RU" sz="2000" dirty="0">
                          <a:solidFill>
                            <a:schemeClr val="bg1"/>
                          </a:solidFill>
                          <a:latin typeface="Times New Roman"/>
                          <a:ea typeface="Times New Roman"/>
                        </a:rPr>
                        <a:t>Сальдо на 1.02.</a:t>
                      </a:r>
                    </a:p>
                    <a:p>
                      <a:pPr algn="just">
                        <a:spcAft>
                          <a:spcPts val="0"/>
                        </a:spcAft>
                        <a:tabLst>
                          <a:tab pos="2921000" algn="l"/>
                        </a:tabLst>
                      </a:pPr>
                      <a:r>
                        <a:rPr lang="ru-RU" sz="2000" dirty="0">
                          <a:solidFill>
                            <a:schemeClr val="bg1"/>
                          </a:solidFill>
                          <a:latin typeface="Times New Roman"/>
                          <a:ea typeface="Times New Roman"/>
                        </a:rPr>
                        <a:t>38500</a:t>
                      </a:r>
                    </a:p>
                  </a:txBody>
                  <a:tcPr marL="57767" marR="57767"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endParaRPr lang="ru-RU" sz="2000" dirty="0">
                        <a:solidFill>
                          <a:schemeClr val="bg1"/>
                        </a:solidFill>
                        <a:latin typeface="Times New Roman"/>
                        <a:ea typeface="Times New Roman"/>
                      </a:endParaRPr>
                    </a:p>
                  </a:txBody>
                  <a:tcPr marL="57767" marR="577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endParaRPr lang="ru-RU" sz="2000">
                        <a:solidFill>
                          <a:schemeClr val="bg1"/>
                        </a:solidFill>
                        <a:latin typeface="Times New Roman"/>
                        <a:ea typeface="Times New Roman"/>
                      </a:endParaRPr>
                    </a:p>
                  </a:txBody>
                  <a:tcPr marL="57767" marR="57767"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r>
                        <a:rPr lang="ru-RU" sz="2000" dirty="0">
                          <a:solidFill>
                            <a:schemeClr val="bg1"/>
                          </a:solidFill>
                          <a:latin typeface="Times New Roman"/>
                          <a:ea typeface="Times New Roman"/>
                        </a:rPr>
                        <a:t>Сальдо на 1.02.</a:t>
                      </a:r>
                    </a:p>
                    <a:p>
                      <a:pPr algn="just">
                        <a:spcAft>
                          <a:spcPts val="0"/>
                        </a:spcAft>
                        <a:tabLst>
                          <a:tab pos="2921000" algn="l"/>
                        </a:tabLst>
                      </a:pPr>
                      <a:r>
                        <a:rPr lang="ru-RU" sz="2000" dirty="0">
                          <a:solidFill>
                            <a:schemeClr val="bg1"/>
                          </a:solidFill>
                          <a:latin typeface="Times New Roman"/>
                          <a:ea typeface="Times New Roman"/>
                        </a:rPr>
                        <a:t>32000</a:t>
                      </a:r>
                    </a:p>
                  </a:txBody>
                  <a:tcPr marL="57767" marR="5776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strVal val="#ppt_w*0.70"/>
                                          </p:val>
                                        </p:tav>
                                        <p:tav tm="100000">
                                          <p:val>
                                            <p:strVal val="#ppt_w"/>
                                          </p:val>
                                        </p:tav>
                                      </p:tavLst>
                                    </p:anim>
                                    <p:anim calcmode="lin" valueType="num">
                                      <p:cBhvr>
                                        <p:cTn id="14" dur="1000" fill="hold"/>
                                        <p:tgtEl>
                                          <p:spTgt spid="5"/>
                                        </p:tgtEl>
                                        <p:attrNameLst>
                                          <p:attrName>ppt_h</p:attrName>
                                        </p:attrNameLst>
                                      </p:cBhvr>
                                      <p:tavLst>
                                        <p:tav tm="0">
                                          <p:val>
                                            <p:strVal val="#ppt_h"/>
                                          </p:val>
                                        </p:tav>
                                        <p:tav tm="100000">
                                          <p:val>
                                            <p:strVal val="#ppt_h"/>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9001156" cy="6858000"/>
          </a:xfrm>
        </p:spPr>
        <p:txBody>
          <a:bodyPr>
            <a:normAutofit fontScale="92500" lnSpcReduction="20000"/>
          </a:bodyPr>
          <a:lstStyle/>
          <a:p>
            <a:pPr>
              <a:buNone/>
            </a:pPr>
            <a:r>
              <a:rPr lang="ru-RU" dirty="0" smtClean="0"/>
              <a:t>        </a:t>
            </a:r>
            <a:r>
              <a:rPr lang="ru-RU" sz="4300" b="1" dirty="0" smtClean="0">
                <a:solidFill>
                  <a:schemeClr val="bg1"/>
                </a:solidFill>
                <a:latin typeface="Comic Sans MS" pitchFamily="66" charset="0"/>
              </a:rPr>
              <a:t>Счета бухгалтерского учета подразделяются на синтетические и аналитические.</a:t>
            </a:r>
          </a:p>
          <a:p>
            <a:pPr>
              <a:buNone/>
            </a:pPr>
            <a:r>
              <a:rPr lang="ru-RU" sz="4300" b="1" dirty="0" smtClean="0">
                <a:solidFill>
                  <a:schemeClr val="bg1"/>
                </a:solidFill>
                <a:latin typeface="Comic Sans MS" pitchFamily="66" charset="0"/>
              </a:rPr>
              <a:t>  На счетах синтетического учета отражаются обобщенные данные. Все счета, открытые на основании актива и пассива баланса являются синтетическими. Но для управления хозяйственной деятельностью предприятия обобщенных данных бывает недостаточно.</a:t>
            </a:r>
          </a:p>
          <a:p>
            <a:endParaRPr lang="ru-RU" dirty="0"/>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6715148"/>
          </a:xfrm>
        </p:spPr>
        <p:txBody>
          <a:bodyPr>
            <a:normAutofit lnSpcReduction="10000"/>
          </a:bodyPr>
          <a:lstStyle/>
          <a:p>
            <a:pPr>
              <a:buNone/>
            </a:pPr>
            <a:r>
              <a:rPr lang="ru-RU" dirty="0" smtClean="0"/>
              <a:t>       </a:t>
            </a:r>
            <a:r>
              <a:rPr lang="ru-RU" sz="4000" b="1" dirty="0" smtClean="0">
                <a:solidFill>
                  <a:schemeClr val="bg1"/>
                </a:solidFill>
              </a:rPr>
              <a:t>Хозяйственная операция – это отдельное хозяйственное действие, вызывающее изменение в составе средств и их источников. </a:t>
            </a:r>
          </a:p>
          <a:p>
            <a:pPr>
              <a:buNone/>
            </a:pPr>
            <a:r>
              <a:rPr lang="ru-RU" sz="4000" b="1" dirty="0" smtClean="0">
                <a:solidFill>
                  <a:schemeClr val="bg1"/>
                </a:solidFill>
              </a:rPr>
              <a:t>   Каждая хозяйственная операция вызывает взаимосвязанное изменение не менее чем в 2-х объектах учета и затрагивает две статьи баланса. Отражение этих изменений производится методом двойной записи.</a:t>
            </a:r>
            <a:endParaRPr lang="ru-RU" sz="4000" b="1" dirty="0">
              <a:solidFill>
                <a:schemeClr val="bg1"/>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dirty="0" smtClean="0"/>
              <a:t>              </a:t>
            </a:r>
          </a:p>
          <a:p>
            <a:pPr>
              <a:buNone/>
            </a:pPr>
            <a:r>
              <a:rPr lang="ru-RU" sz="4800" b="1" dirty="0" smtClean="0"/>
              <a:t>  </a:t>
            </a:r>
            <a:r>
              <a:rPr lang="ru-RU" sz="4800" b="1" dirty="0" smtClean="0">
                <a:latin typeface="Comic Sans MS" pitchFamily="66" charset="0"/>
              </a:rPr>
              <a:t>Счета аналитического    учета детализируют содержание синтетического счета. На аналитических счетах учет ведется как в денежном, так и в натуральном измерителе.</a:t>
            </a:r>
          </a:p>
          <a:p>
            <a:pPr>
              <a:buNone/>
            </a:pPr>
            <a:endParaRPr lang="ru-RU" dirty="0"/>
          </a:p>
        </p:txBody>
      </p:sp>
    </p:spTree>
  </p:cSld>
  <p:clrMapOvr>
    <a:masterClrMapping/>
  </p:clrMapOvr>
  <p:transition>
    <p:zoom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a:bodyPr>
          <a:lstStyle/>
          <a:p>
            <a:pPr>
              <a:buNone/>
            </a:pPr>
            <a:r>
              <a:rPr lang="ru-RU" dirty="0" smtClean="0"/>
              <a:t>       </a:t>
            </a:r>
            <a:r>
              <a:rPr lang="ru-RU" sz="3600" b="1" dirty="0" smtClean="0">
                <a:solidFill>
                  <a:schemeClr val="bg1"/>
                </a:solidFill>
                <a:latin typeface="Comic Sans MS" pitchFamily="66" charset="0"/>
              </a:rPr>
              <a:t>Субсчета представляют собой дополнительную группировку показателей однородных аналитических счетов в пределах данного синтетического счета. Они занимают промежуточное положение между синтетическими и аналитическими счетами. Субсчета принимаются там, где требуется дополнительная группировка данных аналитического учета внутри одного синтетического счета.</a:t>
            </a:r>
          </a:p>
          <a:p>
            <a:endParaRPr lang="ru-RU" dirty="0"/>
          </a:p>
        </p:txBody>
      </p:sp>
    </p:spTree>
  </p:cSld>
  <p:clrMapOvr>
    <a:masterClrMapping/>
  </p:clrMapOvr>
  <p:transition>
    <p:zoom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a:bodyPr>
          <a:lstStyle/>
          <a:p>
            <a:pPr>
              <a:buNone/>
            </a:pPr>
            <a:r>
              <a:rPr lang="ru-RU" dirty="0" smtClean="0"/>
              <a:t>      </a:t>
            </a:r>
          </a:p>
          <a:p>
            <a:pPr>
              <a:buNone/>
            </a:pPr>
            <a:r>
              <a:rPr lang="ru-RU" sz="4800" b="1">
                <a:solidFill>
                  <a:schemeClr val="bg1"/>
                </a:solidFill>
                <a:latin typeface="Comic Sans MS" pitchFamily="66" charset="0"/>
              </a:rPr>
              <a:t> </a:t>
            </a:r>
            <a:r>
              <a:rPr lang="ru-RU" sz="4800" b="1" smtClean="0">
                <a:solidFill>
                  <a:schemeClr val="bg1"/>
                </a:solidFill>
                <a:latin typeface="Comic Sans MS" pitchFamily="66" charset="0"/>
              </a:rPr>
              <a:t>В </a:t>
            </a:r>
            <a:r>
              <a:rPr lang="ru-RU" sz="4800" b="1" dirty="0" smtClean="0">
                <a:solidFill>
                  <a:schemeClr val="bg1"/>
                </a:solidFill>
                <a:latin typeface="Comic Sans MS" pitchFamily="66" charset="0"/>
              </a:rPr>
              <a:t>свою очередь каждый из субсчетов подразделяется на аналитические счета, на которых отражаются конкретные виды средств и источников их образования.</a:t>
            </a:r>
          </a:p>
          <a:p>
            <a:endParaRPr lang="ru-RU" dirty="0"/>
          </a:p>
        </p:txBody>
      </p:sp>
    </p:spTree>
  </p:cSld>
  <p:clrMapOvr>
    <a:masterClrMapping/>
  </p:clrMapOvr>
  <p:transition>
    <p:zoom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dirty="0" smtClean="0"/>
              <a:t>       </a:t>
            </a:r>
            <a:r>
              <a:rPr lang="ru-RU" sz="4400" b="1" dirty="0" smtClean="0">
                <a:solidFill>
                  <a:schemeClr val="bg1"/>
                </a:solidFill>
                <a:latin typeface="Comic Sans MS" pitchFamily="66" charset="0"/>
              </a:rPr>
              <a:t>Синтетические счета являются счетами </a:t>
            </a:r>
            <a:r>
              <a:rPr lang="en-US" sz="4400" b="1" dirty="0" smtClean="0">
                <a:solidFill>
                  <a:schemeClr val="bg1"/>
                </a:solidFill>
                <a:latin typeface="Comic Sans MS" pitchFamily="66" charset="0"/>
              </a:rPr>
              <a:t>I</a:t>
            </a:r>
            <a:r>
              <a:rPr lang="ru-RU" sz="4400" b="1" dirty="0" smtClean="0">
                <a:solidFill>
                  <a:schemeClr val="bg1"/>
                </a:solidFill>
                <a:latin typeface="Comic Sans MS" pitchFamily="66" charset="0"/>
              </a:rPr>
              <a:t> порядка, субсчета – счетами </a:t>
            </a:r>
            <a:r>
              <a:rPr lang="en-US" sz="4400" b="1" dirty="0" smtClean="0">
                <a:solidFill>
                  <a:schemeClr val="bg1"/>
                </a:solidFill>
                <a:latin typeface="Comic Sans MS" pitchFamily="66" charset="0"/>
              </a:rPr>
              <a:t>II</a:t>
            </a:r>
            <a:r>
              <a:rPr lang="ru-RU" sz="4400" b="1" dirty="0" smtClean="0">
                <a:solidFill>
                  <a:schemeClr val="bg1"/>
                </a:solidFill>
                <a:latin typeface="Comic Sans MS" pitchFamily="66" charset="0"/>
              </a:rPr>
              <a:t> порядка, аналитические счета могут быть счетами </a:t>
            </a:r>
            <a:r>
              <a:rPr lang="en-US" sz="4400" b="1" dirty="0" smtClean="0">
                <a:solidFill>
                  <a:schemeClr val="bg1"/>
                </a:solidFill>
                <a:latin typeface="Comic Sans MS" pitchFamily="66" charset="0"/>
              </a:rPr>
              <a:t>III</a:t>
            </a:r>
            <a:r>
              <a:rPr lang="ru-RU" sz="4400" b="1" dirty="0" smtClean="0">
                <a:solidFill>
                  <a:schemeClr val="bg1"/>
                </a:solidFill>
                <a:latin typeface="Comic Sans MS" pitchFamily="66" charset="0"/>
              </a:rPr>
              <a:t>, </a:t>
            </a:r>
            <a:r>
              <a:rPr lang="en-US" sz="4400" b="1" dirty="0" smtClean="0">
                <a:solidFill>
                  <a:schemeClr val="bg1"/>
                </a:solidFill>
                <a:latin typeface="Comic Sans MS" pitchFamily="66" charset="0"/>
              </a:rPr>
              <a:t>IV</a:t>
            </a:r>
            <a:r>
              <a:rPr lang="ru-RU" sz="4400" b="1" dirty="0" smtClean="0">
                <a:solidFill>
                  <a:schemeClr val="bg1"/>
                </a:solidFill>
                <a:latin typeface="Comic Sans MS" pitchFamily="66" charset="0"/>
              </a:rPr>
              <a:t>, </a:t>
            </a:r>
            <a:r>
              <a:rPr lang="en-US" sz="4400" b="1" dirty="0" smtClean="0">
                <a:solidFill>
                  <a:schemeClr val="bg1"/>
                </a:solidFill>
                <a:latin typeface="Comic Sans MS" pitchFamily="66" charset="0"/>
              </a:rPr>
              <a:t>V</a:t>
            </a:r>
            <a:r>
              <a:rPr lang="ru-RU" sz="4400" b="1" dirty="0" smtClean="0">
                <a:solidFill>
                  <a:schemeClr val="bg1"/>
                </a:solidFill>
                <a:latin typeface="Comic Sans MS" pitchFamily="66" charset="0"/>
              </a:rPr>
              <a:t> и т.д. порядка в зависимости от поставленной цели, связанной с принятием управленческих решений.</a:t>
            </a:r>
          </a:p>
          <a:p>
            <a:endParaRPr lang="ru-RU" dirty="0"/>
          </a:p>
        </p:txBody>
      </p:sp>
    </p:spTree>
  </p:cSld>
  <p:clrMapOvr>
    <a:masterClrMapping/>
  </p:clrMapOvr>
  <p:transition>
    <p:zoom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16632"/>
            <a:ext cx="7344816" cy="1368152"/>
          </a:xfrm>
        </p:spPr>
        <p:txBody>
          <a:bodyPr/>
          <a:lstStyle/>
          <a:p>
            <a:pPr algn="ctr"/>
            <a:r>
              <a:rPr lang="ru-RU" sz="3600" b="1" i="1" dirty="0" smtClean="0">
                <a:latin typeface="Comic Sans MS" pitchFamily="66" charset="0"/>
              </a:rPr>
              <a:t/>
            </a:r>
            <a:br>
              <a:rPr lang="ru-RU" sz="3600" b="1" i="1" dirty="0" smtClean="0">
                <a:latin typeface="Comic Sans MS" pitchFamily="66" charset="0"/>
              </a:rPr>
            </a:br>
            <a:r>
              <a:rPr lang="ru-RU" sz="3600" i="1" dirty="0">
                <a:latin typeface="Comic Sans MS" pitchFamily="66" charset="0"/>
              </a:rPr>
              <a:t/>
            </a:r>
            <a:br>
              <a:rPr lang="ru-RU" sz="3600" i="1" dirty="0">
                <a:latin typeface="Comic Sans MS" pitchFamily="66" charset="0"/>
              </a:rPr>
            </a:br>
            <a:r>
              <a:rPr lang="ru-RU" sz="3600" i="1" dirty="0" smtClean="0">
                <a:latin typeface="Comic Sans MS" pitchFamily="66" charset="0"/>
              </a:rPr>
              <a:t/>
            </a:r>
            <a:br>
              <a:rPr lang="ru-RU" sz="3600" i="1" dirty="0" smtClean="0">
                <a:latin typeface="Comic Sans MS" pitchFamily="66" charset="0"/>
              </a:rPr>
            </a:br>
            <a:r>
              <a:rPr lang="ru-RU" sz="3600" i="1" dirty="0">
                <a:latin typeface="Comic Sans MS" pitchFamily="66" charset="0"/>
              </a:rPr>
              <a:t/>
            </a:r>
            <a:br>
              <a:rPr lang="ru-RU" sz="3600" i="1" dirty="0">
                <a:latin typeface="Comic Sans MS" pitchFamily="66" charset="0"/>
              </a:rPr>
            </a:br>
            <a:r>
              <a:rPr lang="ru-RU" sz="3600" i="1" dirty="0" smtClean="0">
                <a:latin typeface="Comic Sans MS" pitchFamily="66" charset="0"/>
              </a:rPr>
              <a:t/>
            </a:r>
            <a:br>
              <a:rPr lang="ru-RU" sz="3600" i="1" dirty="0" smtClean="0">
                <a:latin typeface="Comic Sans MS" pitchFamily="66" charset="0"/>
              </a:rPr>
            </a:br>
            <a:r>
              <a:rPr lang="ru-RU" sz="2800" b="1" i="1" dirty="0" smtClean="0">
                <a:solidFill>
                  <a:schemeClr val="bg1">
                    <a:alpha val="90000"/>
                  </a:schemeClr>
                </a:solidFill>
                <a:latin typeface="Comic Sans MS" pitchFamily="66" charset="0"/>
              </a:rPr>
              <a:t>Значение аналитических счетов </a:t>
            </a:r>
            <a:r>
              <a:rPr lang="ru-RU" sz="2800" b="1" dirty="0" smtClean="0">
                <a:solidFill>
                  <a:schemeClr val="bg1">
                    <a:alpha val="90000"/>
                  </a:schemeClr>
                </a:solidFill>
                <a:latin typeface="Comic Sans MS" pitchFamily="66" charset="0"/>
              </a:rPr>
              <a:t>состоит в том, что по ним можно:</a:t>
            </a:r>
            <a:r>
              <a:rPr lang="ru-RU" sz="2800" dirty="0" smtClean="0">
                <a:solidFill>
                  <a:schemeClr val="bg1">
                    <a:alpha val="90000"/>
                  </a:schemeClr>
                </a:solidFill>
              </a:rPr>
              <a:t/>
            </a:r>
            <a:br>
              <a:rPr lang="ru-RU" sz="2800" dirty="0" smtClean="0">
                <a:solidFill>
                  <a:schemeClr val="bg1">
                    <a:alpha val="90000"/>
                  </a:schemeClr>
                </a:solidFill>
              </a:rPr>
            </a:br>
            <a:endParaRPr lang="ru-RU" sz="2800" dirty="0">
              <a:solidFill>
                <a:schemeClr val="bg1">
                  <a:alpha val="90000"/>
                </a:schemeClr>
              </a:solidFill>
            </a:endParaRPr>
          </a:p>
        </p:txBody>
      </p:sp>
      <p:sp>
        <p:nvSpPr>
          <p:cNvPr id="3" name="Содержимое 2"/>
          <p:cNvSpPr>
            <a:spLocks noGrp="1"/>
          </p:cNvSpPr>
          <p:nvPr>
            <p:ph idx="1"/>
          </p:nvPr>
        </p:nvSpPr>
        <p:spPr>
          <a:xfrm>
            <a:off x="0" y="1600200"/>
            <a:ext cx="9144000" cy="5257800"/>
          </a:xfrm>
        </p:spPr>
        <p:txBody>
          <a:bodyPr>
            <a:normAutofit lnSpcReduction="10000"/>
          </a:bodyPr>
          <a:lstStyle/>
          <a:p>
            <a:pPr marL="0" indent="0">
              <a:buNone/>
            </a:pPr>
            <a:r>
              <a:rPr lang="ru-RU" sz="3500" b="1" dirty="0" smtClean="0">
                <a:solidFill>
                  <a:schemeClr val="bg1"/>
                </a:solidFill>
              </a:rPr>
              <a:t>- осуществить контроль за размерами дебиторской и кредиторской задолженности по поставщикам, покупателям, дебиторам и кредиторам;</a:t>
            </a:r>
          </a:p>
          <a:p>
            <a:pPr marL="0" indent="0">
              <a:buNone/>
            </a:pPr>
            <a:r>
              <a:rPr lang="ru-RU" sz="3500" b="1" dirty="0" smtClean="0">
                <a:solidFill>
                  <a:schemeClr val="bg1"/>
                </a:solidFill>
              </a:rPr>
              <a:t>- обеспечить контроль за сохранностью отдельных ТМЦ;</a:t>
            </a:r>
          </a:p>
          <a:p>
            <a:pPr marL="0" indent="0">
              <a:buNone/>
            </a:pPr>
            <a:r>
              <a:rPr lang="ru-RU" sz="3500" b="1" dirty="0" smtClean="0">
                <a:solidFill>
                  <a:schemeClr val="bg1"/>
                </a:solidFill>
              </a:rPr>
              <a:t>- в отдельных случаях определить, какие товары и в каком количестве нужны организации.</a:t>
            </a:r>
          </a:p>
          <a:p>
            <a:endParaRPr lang="ru-RU"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lnSpcReduction="10000"/>
          </a:bodyPr>
          <a:lstStyle/>
          <a:p>
            <a:pPr>
              <a:buNone/>
            </a:pPr>
            <a:r>
              <a:rPr lang="ru-RU" dirty="0" smtClean="0"/>
              <a:t>             </a:t>
            </a:r>
          </a:p>
          <a:p>
            <a:pPr>
              <a:buNone/>
            </a:pPr>
            <a:r>
              <a:rPr lang="ru-RU" sz="4400" b="1" dirty="0" smtClean="0">
                <a:solidFill>
                  <a:srgbClr val="7030A0"/>
                </a:solidFill>
                <a:latin typeface="Comic Sans MS" pitchFamily="66" charset="0"/>
              </a:rPr>
              <a:t> Каждая запись по дебету   или кредиту синтетического счета должна быть отражена соответственно по дебету или кредиту аналитических счетов. Сумма записей по синтетическому счету должна быть равна сумме всех записей по аналитическим счетам.</a:t>
            </a:r>
            <a:endParaRPr lang="ru-RU" sz="4400" b="1" dirty="0">
              <a:solidFill>
                <a:srgbClr val="7030A0"/>
              </a:solidFill>
              <a:latin typeface="Comic Sans MS" pitchFamily="66"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2353" y="476672"/>
            <a:ext cx="7799294" cy="1172834"/>
          </a:xfrm>
        </p:spPr>
        <p:txBody>
          <a:bodyPr/>
          <a:lstStyle/>
          <a:p>
            <a:pPr algn="ctr"/>
            <a:r>
              <a:rPr lang="ru-RU" b="1" dirty="0" smtClean="0">
                <a:solidFill>
                  <a:srgbClr val="7030A0"/>
                </a:solidFill>
                <a:latin typeface="Comic Sans MS" pitchFamily="66" charset="0"/>
              </a:rPr>
              <a:t>Задача.</a:t>
            </a:r>
            <a:r>
              <a:rPr lang="ru-RU" dirty="0" smtClean="0">
                <a:solidFill>
                  <a:srgbClr val="7030A0"/>
                </a:solidFill>
                <a:latin typeface="Comic Sans MS" pitchFamily="66" charset="0"/>
              </a:rPr>
              <a:t/>
            </a:r>
            <a:br>
              <a:rPr lang="ru-RU" dirty="0" smtClean="0">
                <a:solidFill>
                  <a:srgbClr val="7030A0"/>
                </a:solidFill>
                <a:latin typeface="Comic Sans MS" pitchFamily="66" charset="0"/>
              </a:rPr>
            </a:br>
            <a:endParaRPr lang="ru-RU" dirty="0">
              <a:solidFill>
                <a:srgbClr val="7030A0"/>
              </a:solidFill>
              <a:latin typeface="Comic Sans MS" pitchFamily="66" charset="0"/>
            </a:endParaRPr>
          </a:p>
        </p:txBody>
      </p:sp>
      <p:sp>
        <p:nvSpPr>
          <p:cNvPr id="3" name="Содержимое 2"/>
          <p:cNvSpPr>
            <a:spLocks noGrp="1"/>
          </p:cNvSpPr>
          <p:nvPr>
            <p:ph idx="1"/>
          </p:nvPr>
        </p:nvSpPr>
        <p:spPr>
          <a:xfrm>
            <a:off x="0" y="1357298"/>
            <a:ext cx="9144000" cy="5500702"/>
          </a:xfrm>
        </p:spPr>
        <p:txBody>
          <a:bodyPr>
            <a:normAutofit fontScale="92500" lnSpcReduction="10000"/>
          </a:bodyPr>
          <a:lstStyle/>
          <a:p>
            <a:pPr>
              <a:buNone/>
            </a:pPr>
            <a:r>
              <a:rPr lang="ru-RU" dirty="0" smtClean="0"/>
              <a:t>   </a:t>
            </a:r>
            <a:r>
              <a:rPr lang="ru-RU" sz="3800" b="1" dirty="0" smtClean="0">
                <a:solidFill>
                  <a:schemeClr val="bg1"/>
                </a:solidFill>
                <a:latin typeface="Comic Sans MS" pitchFamily="66" charset="0"/>
              </a:rPr>
              <a:t>По счету 60 «Расчеты с поставщиками и подрядчиками» на 01.01. числится сальдо 67000 руб., в т.ч.:</a:t>
            </a:r>
          </a:p>
          <a:p>
            <a:pPr marL="0" indent="0">
              <a:buNone/>
            </a:pPr>
            <a:r>
              <a:rPr lang="ru-RU" sz="3800" b="1" dirty="0" smtClean="0">
                <a:solidFill>
                  <a:schemeClr val="bg1"/>
                </a:solidFill>
                <a:latin typeface="Comic Sans MS" pitchFamily="66" charset="0"/>
              </a:rPr>
              <a:t>-по кондитерской </a:t>
            </a:r>
            <a:r>
              <a:rPr lang="ru-RU" sz="3500" b="1" dirty="0" smtClean="0">
                <a:solidFill>
                  <a:schemeClr val="bg1"/>
                </a:solidFill>
                <a:latin typeface="Comic Sans MS" pitchFamily="66" charset="0"/>
              </a:rPr>
              <a:t>фабрике</a:t>
            </a:r>
            <a:r>
              <a:rPr lang="ru-RU" sz="3800" b="1" dirty="0" smtClean="0">
                <a:solidFill>
                  <a:schemeClr val="bg1"/>
                </a:solidFill>
                <a:latin typeface="Comic Sans MS" pitchFamily="66" charset="0"/>
              </a:rPr>
              <a:t> на сумму 12000 руб.;</a:t>
            </a:r>
          </a:p>
          <a:p>
            <a:pPr marL="0" indent="0">
              <a:buNone/>
            </a:pPr>
            <a:r>
              <a:rPr lang="ru-RU" sz="3800" b="1" dirty="0" smtClean="0">
                <a:solidFill>
                  <a:schemeClr val="bg1"/>
                </a:solidFill>
                <a:latin typeface="Comic Sans MS" pitchFamily="66" charset="0"/>
              </a:rPr>
              <a:t>- по универсальной базе на сумму 40000 руб.;</a:t>
            </a:r>
          </a:p>
          <a:p>
            <a:pPr marL="0" indent="0">
              <a:buNone/>
            </a:pPr>
            <a:r>
              <a:rPr lang="ru-RU" sz="3800" b="1" dirty="0" smtClean="0">
                <a:solidFill>
                  <a:schemeClr val="bg1"/>
                </a:solidFill>
                <a:latin typeface="Comic Sans MS" pitchFamily="66" charset="0"/>
              </a:rPr>
              <a:t>- по ООО «Надежда» на сумму 15000 руб.</a:t>
            </a:r>
          </a:p>
          <a:p>
            <a:endParaRPr lang="ru-RU" sz="4300" b="1" dirty="0">
              <a:latin typeface="Comic Sans MS" pitchFamily="66"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a:bodyPr>
          <a:lstStyle/>
          <a:p>
            <a:endParaRPr lang="ru-RU" dirty="0" smtClean="0"/>
          </a:p>
          <a:p>
            <a:pPr>
              <a:buNone/>
            </a:pPr>
            <a:r>
              <a:rPr lang="ru-RU" dirty="0" smtClean="0"/>
              <a:t>  </a:t>
            </a:r>
            <a:r>
              <a:rPr lang="ru-RU" sz="3200" b="1" dirty="0" smtClean="0">
                <a:solidFill>
                  <a:schemeClr val="bg1"/>
                </a:solidFill>
                <a:latin typeface="Comic Sans MS" pitchFamily="66" charset="0"/>
              </a:rPr>
              <a:t>1) В течение месяца поступили товары от поставщиков на сумму 27000 руб., в т.ч.:</a:t>
            </a:r>
          </a:p>
          <a:p>
            <a:pPr marL="0" indent="0">
              <a:buNone/>
            </a:pPr>
            <a:r>
              <a:rPr lang="ru-RU" sz="3200" b="1" dirty="0" smtClean="0">
                <a:solidFill>
                  <a:schemeClr val="bg1"/>
                </a:solidFill>
                <a:latin typeface="Comic Sans MS" pitchFamily="66" charset="0"/>
              </a:rPr>
              <a:t>- от кондитерской фабрики на сумму 9000 руб.;</a:t>
            </a:r>
          </a:p>
          <a:p>
            <a:pPr marL="0" indent="0">
              <a:buNone/>
            </a:pPr>
            <a:r>
              <a:rPr lang="ru-RU" sz="3200" b="1" dirty="0" smtClean="0">
                <a:solidFill>
                  <a:schemeClr val="bg1"/>
                </a:solidFill>
                <a:latin typeface="Comic Sans MS" pitchFamily="66" charset="0"/>
              </a:rPr>
              <a:t>- от универсальной базы на сумму 12000 руб.;</a:t>
            </a:r>
          </a:p>
          <a:p>
            <a:pPr marL="0" indent="0">
              <a:buNone/>
            </a:pPr>
            <a:r>
              <a:rPr lang="ru-RU" sz="3200" b="1" dirty="0" smtClean="0">
                <a:solidFill>
                  <a:schemeClr val="bg1"/>
                </a:solidFill>
                <a:latin typeface="Comic Sans MS" pitchFamily="66" charset="0"/>
              </a:rPr>
              <a:t>- от ООО «Надежда» на сумму 6000 руб.</a:t>
            </a:r>
          </a:p>
          <a:p>
            <a:endParaRPr lang="ru-RU" dirty="0"/>
          </a:p>
        </p:txBody>
      </p:sp>
    </p:spTree>
  </p:cSld>
  <p:clrMapOvr>
    <a:masterClrMapping/>
  </p:clrMapOvr>
  <p:transition>
    <p:zoom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32656"/>
            <a:ext cx="9144000" cy="6525344"/>
          </a:xfrm>
        </p:spPr>
        <p:txBody>
          <a:bodyPr>
            <a:normAutofit/>
          </a:bodyPr>
          <a:lstStyle/>
          <a:p>
            <a:pPr>
              <a:buNone/>
            </a:pPr>
            <a:r>
              <a:rPr lang="ru-RU" dirty="0" smtClean="0"/>
              <a:t>  </a:t>
            </a:r>
            <a:r>
              <a:rPr lang="ru-RU" sz="3200" b="1" dirty="0" smtClean="0">
                <a:solidFill>
                  <a:schemeClr val="bg1"/>
                </a:solidFill>
                <a:latin typeface="Comic Sans MS" pitchFamily="66" charset="0"/>
              </a:rPr>
              <a:t>2) В течение месяца с расчетного счета оплачено поставщикам 72000 руб., в т.ч.:</a:t>
            </a:r>
          </a:p>
          <a:p>
            <a:pPr marL="0" indent="0">
              <a:buNone/>
            </a:pPr>
            <a:r>
              <a:rPr lang="ru-RU" sz="3200" b="1" dirty="0" smtClean="0">
                <a:solidFill>
                  <a:schemeClr val="bg1"/>
                </a:solidFill>
                <a:latin typeface="Comic Sans MS" pitchFamily="66" charset="0"/>
              </a:rPr>
              <a:t>- кондитерской фабрике на сумму 14000 руб.;</a:t>
            </a:r>
          </a:p>
          <a:p>
            <a:pPr marL="0" indent="0">
              <a:buNone/>
            </a:pPr>
            <a:r>
              <a:rPr lang="ru-RU" sz="3200" b="1" dirty="0" smtClean="0">
                <a:solidFill>
                  <a:schemeClr val="bg1"/>
                </a:solidFill>
                <a:latin typeface="Comic Sans MS" pitchFamily="66" charset="0"/>
              </a:rPr>
              <a:t>- универсальной базе на сумму 45000 руб.;</a:t>
            </a:r>
          </a:p>
          <a:p>
            <a:pPr marL="0" indent="0">
              <a:buNone/>
            </a:pPr>
            <a:r>
              <a:rPr lang="ru-RU" sz="3200" b="1" dirty="0" smtClean="0">
                <a:solidFill>
                  <a:schemeClr val="bg1"/>
                </a:solidFill>
                <a:latin typeface="Comic Sans MS" pitchFamily="66" charset="0"/>
              </a:rPr>
              <a:t>- ООО «Надежда» на сумму 13000 руб.</a:t>
            </a:r>
          </a:p>
          <a:p>
            <a:endParaRPr lang="ru-RU" dirty="0"/>
          </a:p>
        </p:txBody>
      </p:sp>
    </p:spTree>
  </p:cSld>
  <p:clrMapOvr>
    <a:masterClrMapping/>
  </p:clrMapOvr>
  <p:transition>
    <p:zoom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2353" y="188259"/>
            <a:ext cx="7799294" cy="1008493"/>
          </a:xfrm>
        </p:spPr>
        <p:txBody>
          <a:bodyPr/>
          <a:lstStyle/>
          <a:p>
            <a:pPr algn="ctr"/>
            <a:r>
              <a:rPr lang="ru-RU" i="1" dirty="0" smtClean="0">
                <a:solidFill>
                  <a:srgbClr val="7030A0">
                    <a:alpha val="90000"/>
                  </a:srgbClr>
                </a:solidFill>
              </a:rPr>
              <a:t>Решение:</a:t>
            </a:r>
            <a:endParaRPr lang="ru-RU" dirty="0">
              <a:solidFill>
                <a:srgbClr val="7030A0">
                  <a:alpha val="90000"/>
                </a:srgbClr>
              </a:solidFill>
            </a:endParaRPr>
          </a:p>
        </p:txBody>
      </p:sp>
      <p:sp>
        <p:nvSpPr>
          <p:cNvPr id="3" name="Содержимое 2"/>
          <p:cNvSpPr>
            <a:spLocks noGrp="1"/>
          </p:cNvSpPr>
          <p:nvPr>
            <p:ph idx="1"/>
          </p:nvPr>
        </p:nvSpPr>
        <p:spPr>
          <a:xfrm>
            <a:off x="0" y="1600200"/>
            <a:ext cx="9144000" cy="4525963"/>
          </a:xfrm>
        </p:spPr>
        <p:txBody>
          <a:bodyPr/>
          <a:lstStyle/>
          <a:p>
            <a:pPr>
              <a:buNone/>
            </a:pPr>
            <a:r>
              <a:rPr lang="ru-RU" dirty="0" smtClean="0"/>
              <a:t>  </a:t>
            </a:r>
            <a:r>
              <a:rPr lang="ru-RU" dirty="0" err="1" smtClean="0">
                <a:solidFill>
                  <a:schemeClr val="bg1"/>
                </a:solidFill>
              </a:rPr>
              <a:t>Дт</a:t>
            </a:r>
            <a:r>
              <a:rPr lang="ru-RU" dirty="0" smtClean="0">
                <a:solidFill>
                  <a:schemeClr val="bg1"/>
                </a:solidFill>
              </a:rPr>
              <a:t>                               60 </a:t>
            </a:r>
            <a:r>
              <a:rPr lang="ru-RU" sz="2000" dirty="0" smtClean="0">
                <a:solidFill>
                  <a:schemeClr val="bg1"/>
                </a:solidFill>
              </a:rPr>
              <a:t>Расчеты с поставщиками и подрядчиками           </a:t>
            </a:r>
            <a:r>
              <a:rPr lang="ru-RU" dirty="0" smtClean="0">
                <a:solidFill>
                  <a:schemeClr val="bg1"/>
                </a:solidFill>
              </a:rPr>
              <a:t>Кт</a:t>
            </a:r>
            <a:endParaRPr lang="ru-RU" dirty="0">
              <a:solidFill>
                <a:schemeClr val="bg1"/>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102392451"/>
              </p:ext>
            </p:extLst>
          </p:nvPr>
        </p:nvGraphicFramePr>
        <p:xfrm>
          <a:off x="357158" y="2285992"/>
          <a:ext cx="8429684" cy="4000528"/>
        </p:xfrm>
        <a:graphic>
          <a:graphicData uri="http://schemas.openxmlformats.org/drawingml/2006/table">
            <a:tbl>
              <a:tblPr/>
              <a:tblGrid>
                <a:gridCol w="4214842"/>
                <a:gridCol w="4214842"/>
              </a:tblGrid>
              <a:tr h="1333510">
                <a:tc rowSpan="2">
                  <a:txBody>
                    <a:bodyPr/>
                    <a:lstStyle/>
                    <a:p>
                      <a:pPr algn="just">
                        <a:spcAft>
                          <a:spcPts val="0"/>
                        </a:spcAft>
                        <a:tabLst>
                          <a:tab pos="2921000" algn="l"/>
                        </a:tabLst>
                      </a:pPr>
                      <a:endParaRPr lang="ru-RU" sz="2800" dirty="0">
                        <a:solidFill>
                          <a:schemeClr val="bg1"/>
                        </a:solidFill>
                        <a:latin typeface="Times New Roman"/>
                        <a:ea typeface="Times New Roman"/>
                      </a:endParaRPr>
                    </a:p>
                    <a:p>
                      <a:pPr algn="just">
                        <a:spcAft>
                          <a:spcPts val="0"/>
                        </a:spcAft>
                        <a:tabLst>
                          <a:tab pos="2921000" algn="l"/>
                        </a:tabLst>
                      </a:pPr>
                      <a:endParaRPr lang="ru-RU" sz="2800" dirty="0" smtClean="0">
                        <a:solidFill>
                          <a:schemeClr val="bg1"/>
                        </a:solidFill>
                        <a:latin typeface="Times New Roman"/>
                        <a:ea typeface="Times New Roman"/>
                      </a:endParaRPr>
                    </a:p>
                    <a:p>
                      <a:pPr algn="just">
                        <a:spcAft>
                          <a:spcPts val="0"/>
                        </a:spcAft>
                        <a:tabLst>
                          <a:tab pos="2921000" algn="l"/>
                        </a:tabLst>
                      </a:pPr>
                      <a:endParaRPr lang="ru-RU" sz="2800" dirty="0" smtClean="0">
                        <a:solidFill>
                          <a:schemeClr val="bg1"/>
                        </a:solidFill>
                        <a:latin typeface="Times New Roman"/>
                        <a:ea typeface="Times New Roman"/>
                      </a:endParaRPr>
                    </a:p>
                    <a:p>
                      <a:pPr algn="just">
                        <a:spcAft>
                          <a:spcPts val="0"/>
                        </a:spcAft>
                        <a:tabLst>
                          <a:tab pos="2921000" algn="l"/>
                        </a:tabLst>
                      </a:pPr>
                      <a:r>
                        <a:rPr lang="ru-RU" sz="2800" dirty="0" smtClean="0">
                          <a:solidFill>
                            <a:schemeClr val="bg1"/>
                          </a:solidFill>
                          <a:latin typeface="Times New Roman"/>
                          <a:ea typeface="Times New Roman"/>
                        </a:rPr>
                        <a:t>75000</a:t>
                      </a:r>
                      <a:endParaRPr lang="ru-RU" sz="2800" dirty="0">
                        <a:solidFill>
                          <a:schemeClr val="bg1"/>
                        </a:solidFill>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800" dirty="0">
                          <a:solidFill>
                            <a:schemeClr val="bg1"/>
                          </a:solidFill>
                          <a:latin typeface="Times New Roman"/>
                          <a:ea typeface="Times New Roman"/>
                        </a:rPr>
                        <a:t>Сальдо на 1.01.</a:t>
                      </a:r>
                    </a:p>
                    <a:p>
                      <a:pPr algn="just">
                        <a:spcAft>
                          <a:spcPts val="0"/>
                        </a:spcAft>
                        <a:tabLst>
                          <a:tab pos="2921000" algn="l"/>
                        </a:tabLst>
                      </a:pPr>
                      <a:r>
                        <a:rPr lang="ru-RU" sz="2800" dirty="0">
                          <a:solidFill>
                            <a:schemeClr val="bg1"/>
                          </a:solidFill>
                          <a:latin typeface="Times New Roman"/>
                          <a:ea typeface="Times New Roman"/>
                        </a:rPr>
                        <a:t>67000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754">
                <a:tc vMerge="1">
                  <a:txBody>
                    <a:bodyPr/>
                    <a:lstStyle/>
                    <a:p>
                      <a:endParaRPr lang="ru-RU"/>
                    </a:p>
                  </a:txBody>
                  <a:tcPr/>
                </a:tc>
                <a:tc>
                  <a:txBody>
                    <a:bodyPr/>
                    <a:lstStyle/>
                    <a:p>
                      <a:pPr algn="just">
                        <a:spcAft>
                          <a:spcPts val="0"/>
                        </a:spcAft>
                        <a:tabLst>
                          <a:tab pos="2921000" algn="l"/>
                        </a:tabLst>
                      </a:pPr>
                      <a:r>
                        <a:rPr lang="ru-RU" sz="2800" dirty="0">
                          <a:solidFill>
                            <a:schemeClr val="bg1"/>
                          </a:solidFill>
                          <a:latin typeface="Times New Roman"/>
                          <a:ea typeface="Times New Roman"/>
                        </a:rPr>
                        <a:t>27000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754">
                <a:tc>
                  <a:txBody>
                    <a:bodyPr/>
                    <a:lstStyle/>
                    <a:p>
                      <a:pPr algn="just">
                        <a:spcAft>
                          <a:spcPts val="0"/>
                        </a:spcAft>
                        <a:tabLst>
                          <a:tab pos="2921000" algn="l"/>
                        </a:tabLst>
                      </a:pPr>
                      <a:r>
                        <a:rPr lang="ru-RU" sz="2800" dirty="0">
                          <a:solidFill>
                            <a:schemeClr val="bg1"/>
                          </a:solidFill>
                          <a:latin typeface="Times New Roman"/>
                          <a:ea typeface="Times New Roman"/>
                        </a:rPr>
                        <a:t>Оборот 72000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800" dirty="0">
                          <a:solidFill>
                            <a:schemeClr val="bg1"/>
                          </a:solidFill>
                          <a:latin typeface="Times New Roman"/>
                          <a:ea typeface="Times New Roman"/>
                        </a:rPr>
                        <a:t>Оборот 27000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3510">
                <a:tc>
                  <a:txBody>
                    <a:bodyPr/>
                    <a:lstStyle/>
                    <a:p>
                      <a:pPr algn="just">
                        <a:spcAft>
                          <a:spcPts val="0"/>
                        </a:spcAft>
                        <a:tabLst>
                          <a:tab pos="2921000" algn="l"/>
                        </a:tabLst>
                      </a:pPr>
                      <a:endParaRPr lang="ru-RU" sz="28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r>
                        <a:rPr lang="ru-RU" sz="2800" dirty="0">
                          <a:solidFill>
                            <a:schemeClr val="bg1"/>
                          </a:solidFill>
                          <a:latin typeface="Times New Roman"/>
                          <a:ea typeface="Times New Roman"/>
                        </a:rPr>
                        <a:t>Сальдо на 1.02.</a:t>
                      </a:r>
                    </a:p>
                    <a:p>
                      <a:pPr algn="just">
                        <a:spcAft>
                          <a:spcPts val="0"/>
                        </a:spcAft>
                        <a:tabLst>
                          <a:tab pos="2921000" algn="l"/>
                        </a:tabLst>
                      </a:pPr>
                      <a:r>
                        <a:rPr lang="ru-RU" sz="2800" dirty="0">
                          <a:solidFill>
                            <a:schemeClr val="bg1"/>
                          </a:solidFill>
                          <a:latin typeface="Times New Roman"/>
                          <a:ea typeface="Times New Roman"/>
                        </a:rPr>
                        <a:t>22000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88259"/>
            <a:ext cx="8786874" cy="5883947"/>
          </a:xfrm>
        </p:spPr>
        <p:txBody>
          <a:bodyPr/>
          <a:lstStyle/>
          <a:p>
            <a:pPr algn="ctr"/>
            <a:r>
              <a:rPr lang="ru-RU" sz="6000" u="sng" dirty="0" smtClean="0">
                <a:solidFill>
                  <a:schemeClr val="bg1"/>
                </a:solidFill>
              </a:rPr>
              <a:t>Двойная запись </a:t>
            </a:r>
            <a:r>
              <a:rPr lang="ru-RU" sz="6000" dirty="0" smtClean="0">
                <a:solidFill>
                  <a:schemeClr val="bg1"/>
                </a:solidFill>
              </a:rPr>
              <a:t>– это отражение хозяйственных операций в одинаковой сумме по дебету одного и кредиту другого счета.</a:t>
            </a:r>
            <a:endParaRPr lang="ru-RU" sz="6000" dirty="0">
              <a:solidFill>
                <a:schemeClr val="bg1"/>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797040"/>
          </a:xfrm>
        </p:spPr>
        <p:txBody>
          <a:bodyPr/>
          <a:lstStyle/>
          <a:p>
            <a:pPr algn="ctr"/>
            <a:r>
              <a:rPr lang="ru-RU" sz="2800" b="1" dirty="0" smtClean="0">
                <a:solidFill>
                  <a:schemeClr val="bg1">
                    <a:alpha val="90000"/>
                  </a:schemeClr>
                </a:solidFill>
              </a:rPr>
              <a:t>Аналитические счета к синтетическому счету 60 «Расчеты с поставщиками и подрядчиками»:</a:t>
            </a:r>
            <a:r>
              <a:rPr lang="ru-RU" sz="2800" dirty="0" smtClean="0">
                <a:solidFill>
                  <a:schemeClr val="bg1">
                    <a:alpha val="90000"/>
                  </a:schemeClr>
                </a:solidFill>
              </a:rPr>
              <a:t/>
            </a:r>
            <a:br>
              <a:rPr lang="ru-RU" sz="2800" dirty="0" smtClean="0">
                <a:solidFill>
                  <a:schemeClr val="bg1">
                    <a:alpha val="90000"/>
                  </a:schemeClr>
                </a:solidFill>
              </a:rPr>
            </a:br>
            <a:endParaRPr lang="ru-RU" sz="2800" dirty="0">
              <a:solidFill>
                <a:schemeClr val="bg1">
                  <a:alpha val="90000"/>
                </a:schemeClr>
              </a:solidFill>
            </a:endParaRPr>
          </a:p>
        </p:txBody>
      </p:sp>
      <p:graphicFrame>
        <p:nvGraphicFramePr>
          <p:cNvPr id="8" name="Содержимое 7"/>
          <p:cNvGraphicFramePr>
            <a:graphicFrameLocks noGrp="1"/>
          </p:cNvGraphicFramePr>
          <p:nvPr>
            <p:ph idx="1"/>
            <p:extLst>
              <p:ext uri="{D42A27DB-BD31-4B8C-83A1-F6EECF244321}">
                <p14:modId xmlns:p14="http://schemas.microsoft.com/office/powerpoint/2010/main" val="806533880"/>
              </p:ext>
            </p:extLst>
          </p:nvPr>
        </p:nvGraphicFramePr>
        <p:xfrm>
          <a:off x="285718" y="2214555"/>
          <a:ext cx="8429685" cy="4344240"/>
        </p:xfrm>
        <a:graphic>
          <a:graphicData uri="http://schemas.openxmlformats.org/drawingml/2006/table">
            <a:tbl>
              <a:tblPr/>
              <a:tblGrid>
                <a:gridCol w="2071704"/>
                <a:gridCol w="1928826"/>
                <a:gridCol w="500066"/>
                <a:gridCol w="1857388"/>
                <a:gridCol w="2071701"/>
              </a:tblGrid>
              <a:tr h="1204240">
                <a:tc rowSpan="3">
                  <a:txBody>
                    <a:bodyPr/>
                    <a:lstStyle/>
                    <a:p>
                      <a:pPr algn="just">
                        <a:spcAft>
                          <a:spcPts val="0"/>
                        </a:spcAft>
                        <a:tabLst>
                          <a:tab pos="2921000" algn="l"/>
                        </a:tabLst>
                      </a:pPr>
                      <a:r>
                        <a:rPr lang="ru-RU" sz="2400" dirty="0">
                          <a:solidFill>
                            <a:schemeClr val="bg1"/>
                          </a:solidFill>
                          <a:latin typeface="Times New Roman"/>
                          <a:ea typeface="Times New Roman"/>
                        </a:rPr>
                        <a:t> </a:t>
                      </a:r>
                    </a:p>
                    <a:p>
                      <a:pPr algn="just">
                        <a:spcAft>
                          <a:spcPts val="0"/>
                        </a:spcAft>
                        <a:tabLst>
                          <a:tab pos="2921000" algn="l"/>
                        </a:tabLst>
                      </a:pPr>
                      <a:r>
                        <a:rPr lang="ru-RU" sz="2400" dirty="0">
                          <a:solidFill>
                            <a:schemeClr val="bg1"/>
                          </a:solidFill>
                          <a:latin typeface="Times New Roman"/>
                          <a:ea typeface="Times New Roman"/>
                        </a:rPr>
                        <a:t> </a:t>
                      </a:r>
                    </a:p>
                    <a:p>
                      <a:pPr algn="just">
                        <a:spcAft>
                          <a:spcPts val="0"/>
                        </a:spcAft>
                        <a:tabLst>
                          <a:tab pos="2921000" algn="l"/>
                        </a:tabLst>
                      </a:pPr>
                      <a:endParaRPr lang="ru-RU" sz="2400" dirty="0" smtClean="0">
                        <a:solidFill>
                          <a:schemeClr val="bg1"/>
                        </a:solidFill>
                        <a:latin typeface="Times New Roman"/>
                        <a:ea typeface="Times New Roman"/>
                      </a:endParaRPr>
                    </a:p>
                    <a:p>
                      <a:pPr algn="just">
                        <a:spcAft>
                          <a:spcPts val="0"/>
                        </a:spcAft>
                        <a:tabLst>
                          <a:tab pos="2921000" algn="l"/>
                        </a:tabLst>
                      </a:pPr>
                      <a:endParaRPr lang="ru-RU" sz="2400" dirty="0" smtClean="0">
                        <a:solidFill>
                          <a:schemeClr val="bg1"/>
                        </a:solidFill>
                        <a:latin typeface="Times New Roman"/>
                        <a:ea typeface="Times New Roman"/>
                      </a:endParaRPr>
                    </a:p>
                    <a:p>
                      <a:pPr algn="just">
                        <a:spcAft>
                          <a:spcPts val="0"/>
                        </a:spcAft>
                        <a:tabLst>
                          <a:tab pos="2921000" algn="l"/>
                        </a:tabLst>
                      </a:pPr>
                      <a:endParaRPr lang="ru-RU" sz="2400" dirty="0" smtClean="0">
                        <a:solidFill>
                          <a:schemeClr val="bg1"/>
                        </a:solidFill>
                        <a:latin typeface="Times New Roman"/>
                        <a:ea typeface="Times New Roman"/>
                      </a:endParaRPr>
                    </a:p>
                    <a:p>
                      <a:pPr algn="just">
                        <a:spcAft>
                          <a:spcPts val="0"/>
                        </a:spcAft>
                        <a:tabLst>
                          <a:tab pos="2921000" algn="l"/>
                        </a:tabLst>
                      </a:pPr>
                      <a:r>
                        <a:rPr lang="ru-RU" sz="2400" dirty="0" smtClean="0">
                          <a:solidFill>
                            <a:schemeClr val="bg1"/>
                          </a:solidFill>
                          <a:latin typeface="Times New Roman"/>
                          <a:ea typeface="Times New Roman"/>
                        </a:rPr>
                        <a:t>14000 </a:t>
                      </a:r>
                      <a:endParaRPr lang="ru-RU" sz="2400" dirty="0">
                        <a:solidFill>
                          <a:schemeClr val="bg1"/>
                        </a:solidFill>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tabLst>
                          <a:tab pos="2921000" algn="l"/>
                        </a:tabLst>
                      </a:pPr>
                      <a:r>
                        <a:rPr lang="ru-RU" sz="2400" dirty="0">
                          <a:solidFill>
                            <a:schemeClr val="bg1"/>
                          </a:solidFill>
                          <a:latin typeface="Times New Roman"/>
                          <a:ea typeface="Times New Roman"/>
                        </a:rPr>
                        <a:t>Сальдо на 1.01.</a:t>
                      </a:r>
                    </a:p>
                    <a:p>
                      <a:pPr algn="just">
                        <a:spcAft>
                          <a:spcPts val="0"/>
                        </a:spcAft>
                        <a:tabLst>
                          <a:tab pos="2921000" algn="l"/>
                        </a:tabLst>
                      </a:pPr>
                      <a:r>
                        <a:rPr lang="ru-RU" sz="2400" dirty="0">
                          <a:solidFill>
                            <a:schemeClr val="bg1"/>
                          </a:solidFill>
                          <a:latin typeface="Times New Roman"/>
                          <a:ea typeface="Times New Roman"/>
                        </a:rPr>
                        <a:t>12000</a:t>
                      </a:r>
                    </a:p>
                  </a:txBody>
                  <a:tcPr marL="68580" marR="68580"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400" dirty="0">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just">
                        <a:spcAft>
                          <a:spcPts val="0"/>
                        </a:spcAft>
                        <a:tabLst>
                          <a:tab pos="2921000" algn="l"/>
                        </a:tabLst>
                      </a:pPr>
                      <a:endParaRPr lang="ru-RU" sz="2400" dirty="0">
                        <a:solidFill>
                          <a:schemeClr val="bg1"/>
                        </a:solidFill>
                        <a:latin typeface="Times New Roman"/>
                        <a:ea typeface="Times New Roman"/>
                      </a:endParaRPr>
                    </a:p>
                    <a:p>
                      <a:pPr algn="just">
                        <a:spcAft>
                          <a:spcPts val="0"/>
                        </a:spcAft>
                        <a:tabLst>
                          <a:tab pos="2921000" algn="l"/>
                        </a:tabLst>
                      </a:pPr>
                      <a:endParaRPr lang="ru-RU" sz="2400" dirty="0" smtClean="0">
                        <a:solidFill>
                          <a:schemeClr val="bg1"/>
                        </a:solidFill>
                        <a:latin typeface="Times New Roman"/>
                        <a:ea typeface="Times New Roman"/>
                      </a:endParaRPr>
                    </a:p>
                    <a:p>
                      <a:pPr algn="just">
                        <a:spcAft>
                          <a:spcPts val="0"/>
                        </a:spcAft>
                        <a:tabLst>
                          <a:tab pos="2921000" algn="l"/>
                        </a:tabLst>
                      </a:pPr>
                      <a:endParaRPr lang="ru-RU" sz="2400" dirty="0" smtClean="0">
                        <a:solidFill>
                          <a:schemeClr val="bg1"/>
                        </a:solidFill>
                        <a:latin typeface="Times New Roman"/>
                        <a:ea typeface="Times New Roman"/>
                      </a:endParaRPr>
                    </a:p>
                    <a:p>
                      <a:pPr algn="just">
                        <a:spcAft>
                          <a:spcPts val="0"/>
                        </a:spcAft>
                        <a:tabLst>
                          <a:tab pos="2921000" algn="l"/>
                        </a:tabLst>
                      </a:pPr>
                      <a:endParaRPr lang="ru-RU" sz="2400" dirty="0" smtClean="0">
                        <a:solidFill>
                          <a:schemeClr val="bg1"/>
                        </a:solidFill>
                        <a:latin typeface="Times New Roman"/>
                        <a:ea typeface="Times New Roman"/>
                      </a:endParaRPr>
                    </a:p>
                    <a:p>
                      <a:pPr algn="just">
                        <a:spcAft>
                          <a:spcPts val="0"/>
                        </a:spcAft>
                        <a:tabLst>
                          <a:tab pos="2921000" algn="l"/>
                        </a:tabLst>
                      </a:pPr>
                      <a:r>
                        <a:rPr lang="ru-RU" sz="2400" dirty="0" smtClean="0">
                          <a:solidFill>
                            <a:schemeClr val="bg1"/>
                          </a:solidFill>
                          <a:latin typeface="Times New Roman"/>
                          <a:ea typeface="Times New Roman"/>
                        </a:rPr>
                        <a:t>45000</a:t>
                      </a:r>
                      <a:endParaRPr lang="ru-RU" sz="2400" dirty="0">
                        <a:solidFill>
                          <a:schemeClr val="bg1"/>
                        </a:solidFill>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400" dirty="0">
                          <a:solidFill>
                            <a:schemeClr val="bg1"/>
                          </a:solidFill>
                          <a:latin typeface="Times New Roman"/>
                          <a:ea typeface="Times New Roman"/>
                        </a:rPr>
                        <a:t>Сальдо на 1.01.</a:t>
                      </a:r>
                    </a:p>
                    <a:p>
                      <a:pPr algn="just">
                        <a:spcAft>
                          <a:spcPts val="0"/>
                        </a:spcAft>
                        <a:tabLst>
                          <a:tab pos="2921000" algn="l"/>
                        </a:tabLst>
                      </a:pPr>
                      <a:r>
                        <a:rPr lang="ru-RU" sz="2400" dirty="0">
                          <a:solidFill>
                            <a:schemeClr val="bg1"/>
                          </a:solidFill>
                          <a:latin typeface="Times New Roman"/>
                          <a:ea typeface="Times New Roman"/>
                        </a:rPr>
                        <a:t>40000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2120">
                <a:tc vMerge="1">
                  <a:txBody>
                    <a:bodyPr/>
                    <a:lstStyle/>
                    <a:p>
                      <a:endParaRPr lang="ru-RU"/>
                    </a:p>
                  </a:txBody>
                  <a:tcPr/>
                </a:tc>
                <a:tc vMerge="1">
                  <a:txBody>
                    <a:bodyPr/>
                    <a:lstStyle/>
                    <a:p>
                      <a:endParaRPr lang="ru-RU"/>
                    </a:p>
                  </a:txBody>
                  <a:tcPr/>
                </a:tc>
                <a:tc>
                  <a:txBody>
                    <a:bodyPr/>
                    <a:lstStyle/>
                    <a:p>
                      <a:pPr algn="just">
                        <a:spcAft>
                          <a:spcPts val="0"/>
                        </a:spcAft>
                        <a:tabLst>
                          <a:tab pos="2921000" algn="l"/>
                        </a:tabLst>
                      </a:pPr>
                      <a:endParaRPr lang="ru-RU" sz="2400" dirty="0">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ru-RU"/>
                    </a:p>
                  </a:txBody>
                  <a:tcPr/>
                </a:tc>
                <a:tc rowSpan="2">
                  <a:txBody>
                    <a:bodyPr/>
                    <a:lstStyle/>
                    <a:p>
                      <a:pPr algn="just">
                        <a:spcAft>
                          <a:spcPts val="0"/>
                        </a:spcAft>
                        <a:tabLst>
                          <a:tab pos="2921000" algn="l"/>
                        </a:tabLst>
                      </a:pPr>
                      <a:endParaRPr lang="ru-RU" sz="2400" dirty="0" smtClean="0">
                        <a:solidFill>
                          <a:schemeClr val="bg1"/>
                        </a:solidFill>
                        <a:latin typeface="Times New Roman"/>
                        <a:ea typeface="Times New Roman"/>
                      </a:endParaRPr>
                    </a:p>
                    <a:p>
                      <a:pPr algn="just">
                        <a:spcAft>
                          <a:spcPts val="0"/>
                        </a:spcAft>
                        <a:tabLst>
                          <a:tab pos="2921000" algn="l"/>
                        </a:tabLst>
                      </a:pPr>
                      <a:r>
                        <a:rPr lang="ru-RU" sz="2400" dirty="0" smtClean="0">
                          <a:solidFill>
                            <a:schemeClr val="bg1"/>
                          </a:solidFill>
                          <a:latin typeface="Times New Roman"/>
                          <a:ea typeface="Times New Roman"/>
                        </a:rPr>
                        <a:t>12000</a:t>
                      </a:r>
                      <a:endParaRPr lang="ru-RU" sz="2400"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2120">
                <a:tc vMerge="1">
                  <a:txBody>
                    <a:bodyPr/>
                    <a:lstStyle/>
                    <a:p>
                      <a:endParaRPr lang="ru-RU"/>
                    </a:p>
                  </a:txBody>
                  <a:tcPr/>
                </a:tc>
                <a:tc>
                  <a:txBody>
                    <a:bodyPr/>
                    <a:lstStyle/>
                    <a:p>
                      <a:pPr algn="just">
                        <a:spcAft>
                          <a:spcPts val="0"/>
                        </a:spcAft>
                        <a:tabLst>
                          <a:tab pos="2921000" algn="l"/>
                        </a:tabLst>
                      </a:pPr>
                      <a:r>
                        <a:rPr lang="ru-RU" sz="2400" dirty="0">
                          <a:solidFill>
                            <a:schemeClr val="bg1"/>
                          </a:solidFill>
                          <a:latin typeface="Times New Roman"/>
                          <a:ea typeface="Times New Roman"/>
                        </a:rPr>
                        <a:t>9000</a:t>
                      </a:r>
                    </a:p>
                  </a:txBody>
                  <a:tcPr marL="68580" marR="68580"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400" dirty="0">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ru-RU"/>
                    </a:p>
                  </a:txBody>
                  <a:tcPr/>
                </a:tc>
                <a:tc vMerge="1">
                  <a:txBody>
                    <a:bodyPr/>
                    <a:lstStyle/>
                    <a:p>
                      <a:endParaRPr lang="ru-RU"/>
                    </a:p>
                  </a:txBody>
                  <a:tcPr/>
                </a:tc>
              </a:tr>
              <a:tr h="602120">
                <a:tc>
                  <a:txBody>
                    <a:bodyPr/>
                    <a:lstStyle/>
                    <a:p>
                      <a:pPr algn="just">
                        <a:spcAft>
                          <a:spcPts val="0"/>
                        </a:spcAft>
                        <a:tabLst>
                          <a:tab pos="2921000" algn="l"/>
                        </a:tabLst>
                      </a:pPr>
                      <a:r>
                        <a:rPr lang="ru-RU" sz="2400" dirty="0">
                          <a:solidFill>
                            <a:schemeClr val="bg1"/>
                          </a:solidFill>
                          <a:latin typeface="Times New Roman"/>
                          <a:ea typeface="Times New Roman"/>
                        </a:rPr>
                        <a:t>Оборот  14000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400" dirty="0">
                          <a:solidFill>
                            <a:schemeClr val="bg1"/>
                          </a:solidFill>
                          <a:latin typeface="Times New Roman"/>
                          <a:ea typeface="Times New Roman"/>
                        </a:rPr>
                        <a:t> Оборот 9000</a:t>
                      </a:r>
                    </a:p>
                  </a:txBody>
                  <a:tcPr marL="68580" marR="68580"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endParaRPr lang="ru-RU" sz="2400" dirty="0">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r>
                        <a:rPr lang="ru-RU" sz="2400" dirty="0">
                          <a:solidFill>
                            <a:schemeClr val="bg1"/>
                          </a:solidFill>
                          <a:latin typeface="Times New Roman"/>
                          <a:ea typeface="Times New Roman"/>
                        </a:rPr>
                        <a:t>Оборот 45000</a:t>
                      </a:r>
                    </a:p>
                  </a:txBody>
                  <a:tcPr marL="68580" marR="68580"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2400" dirty="0">
                          <a:solidFill>
                            <a:schemeClr val="bg1"/>
                          </a:solidFill>
                          <a:latin typeface="Times New Roman"/>
                          <a:ea typeface="Times New Roman"/>
                        </a:rPr>
                        <a:t>Оборот 12000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4240">
                <a:tc>
                  <a:txBody>
                    <a:bodyPr/>
                    <a:lstStyle/>
                    <a:p>
                      <a:pPr algn="just">
                        <a:spcAft>
                          <a:spcPts val="0"/>
                        </a:spcAft>
                        <a:tabLst>
                          <a:tab pos="2921000" algn="l"/>
                        </a:tabLst>
                      </a:pPr>
                      <a:r>
                        <a:rPr lang="ru-RU" sz="2400">
                          <a:latin typeface="Times New Roman"/>
                          <a:ea typeface="Times New Roman"/>
                        </a:rPr>
                        <a:t> </a:t>
                      </a:r>
                    </a:p>
                    <a:p>
                      <a:pPr algn="just">
                        <a:spcAft>
                          <a:spcPts val="0"/>
                        </a:spcAft>
                        <a:tabLst>
                          <a:tab pos="2921000" algn="l"/>
                        </a:tabLst>
                      </a:pPr>
                      <a:r>
                        <a:rPr lang="ru-RU" sz="2400">
                          <a:latin typeface="Times New Roman"/>
                          <a:ea typeface="Times New Roman"/>
                        </a:rPr>
                        <a:t> </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r>
                        <a:rPr lang="ru-RU" sz="2400" dirty="0">
                          <a:solidFill>
                            <a:schemeClr val="bg1"/>
                          </a:solidFill>
                          <a:latin typeface="Times New Roman"/>
                          <a:ea typeface="Times New Roman"/>
                        </a:rPr>
                        <a:t>Сальдо на 1.02.</a:t>
                      </a:r>
                    </a:p>
                    <a:p>
                      <a:pPr algn="just">
                        <a:spcAft>
                          <a:spcPts val="0"/>
                        </a:spcAft>
                        <a:tabLst>
                          <a:tab pos="2921000" algn="l"/>
                        </a:tabLst>
                      </a:pPr>
                      <a:r>
                        <a:rPr lang="ru-RU" sz="2400" dirty="0">
                          <a:solidFill>
                            <a:schemeClr val="bg1"/>
                          </a:solidFill>
                          <a:latin typeface="Times New Roman"/>
                          <a:ea typeface="Times New Roman"/>
                        </a:rPr>
                        <a:t>7000</a:t>
                      </a:r>
                    </a:p>
                  </a:txBody>
                  <a:tcPr marL="68580" marR="68580"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endParaRPr lang="ru-RU" sz="2400" dirty="0">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tabLst>
                          <a:tab pos="2921000" algn="l"/>
                        </a:tabLst>
                      </a:pPr>
                      <a:endParaRPr lang="ru-RU" sz="2400">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r>
                        <a:rPr lang="ru-RU" sz="2400" dirty="0">
                          <a:solidFill>
                            <a:schemeClr val="bg1"/>
                          </a:solidFill>
                          <a:latin typeface="Times New Roman"/>
                          <a:ea typeface="Times New Roman"/>
                        </a:rPr>
                        <a:t>Сальдо на 1.02.</a:t>
                      </a:r>
                    </a:p>
                    <a:p>
                      <a:pPr algn="just">
                        <a:spcAft>
                          <a:spcPts val="0"/>
                        </a:spcAft>
                        <a:tabLst>
                          <a:tab pos="2921000" algn="l"/>
                        </a:tabLst>
                      </a:pPr>
                      <a:r>
                        <a:rPr lang="ru-RU" sz="2400" dirty="0">
                          <a:solidFill>
                            <a:schemeClr val="bg1"/>
                          </a:solidFill>
                          <a:latin typeface="Times New Roman"/>
                          <a:ea typeface="Times New Roman"/>
                        </a:rPr>
                        <a:t>7000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25602" name="Rectangle 2"/>
          <p:cNvSpPr>
            <a:spLocks noChangeArrowheads="1"/>
          </p:cNvSpPr>
          <p:nvPr/>
        </p:nvSpPr>
        <p:spPr bwMode="auto">
          <a:xfrm>
            <a:off x="214282" y="1785926"/>
            <a:ext cx="862082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Дт</a:t>
            </a:r>
            <a:r>
              <a:rPr kumimoji="0" lang="ru-RU"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60 Кондитерская фабрика    Кт       </a:t>
            </a:r>
            <a:r>
              <a:rPr kumimoji="0" lang="ru-RU"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Дт</a:t>
            </a:r>
            <a:r>
              <a:rPr kumimoji="0" lang="ru-RU"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60 Универсальная база     Кт</a:t>
            </a:r>
            <a:endParaRPr kumimoji="0" lang="ru-RU"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zoom dir="in"/>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920708894"/>
              </p:ext>
            </p:extLst>
          </p:nvPr>
        </p:nvGraphicFramePr>
        <p:xfrm>
          <a:off x="357158" y="2428867"/>
          <a:ext cx="8501122" cy="3786214"/>
        </p:xfrm>
        <a:graphic>
          <a:graphicData uri="http://schemas.openxmlformats.org/drawingml/2006/table">
            <a:tbl>
              <a:tblPr/>
              <a:tblGrid>
                <a:gridCol w="4250561"/>
                <a:gridCol w="4250561"/>
              </a:tblGrid>
              <a:tr h="1262071">
                <a:tc rowSpan="2">
                  <a:txBody>
                    <a:bodyPr/>
                    <a:lstStyle/>
                    <a:p>
                      <a:pPr algn="just">
                        <a:spcAft>
                          <a:spcPts val="0"/>
                        </a:spcAft>
                        <a:tabLst>
                          <a:tab pos="2921000" algn="l"/>
                        </a:tabLst>
                      </a:pPr>
                      <a:endParaRPr lang="ru-RU" sz="4000" dirty="0">
                        <a:solidFill>
                          <a:schemeClr val="bg1"/>
                        </a:solidFill>
                        <a:latin typeface="Times New Roman"/>
                        <a:ea typeface="Times New Roman"/>
                      </a:endParaRPr>
                    </a:p>
                    <a:p>
                      <a:pPr algn="just">
                        <a:spcAft>
                          <a:spcPts val="0"/>
                        </a:spcAft>
                        <a:tabLst>
                          <a:tab pos="2921000" algn="l"/>
                        </a:tabLst>
                      </a:pPr>
                      <a:r>
                        <a:rPr lang="ru-RU" sz="4000" dirty="0">
                          <a:solidFill>
                            <a:schemeClr val="bg1"/>
                          </a:solidFill>
                          <a:latin typeface="Times New Roman"/>
                          <a:ea typeface="Times New Roman"/>
                        </a:rPr>
                        <a:t>13000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4000" dirty="0">
                          <a:solidFill>
                            <a:schemeClr val="bg1"/>
                          </a:solidFill>
                          <a:latin typeface="Times New Roman"/>
                          <a:ea typeface="Times New Roman"/>
                        </a:rPr>
                        <a:t>Сальдо на 1.01.</a:t>
                      </a:r>
                    </a:p>
                    <a:p>
                      <a:pPr algn="just">
                        <a:spcAft>
                          <a:spcPts val="0"/>
                        </a:spcAft>
                        <a:tabLst>
                          <a:tab pos="2921000" algn="l"/>
                        </a:tabLst>
                      </a:pPr>
                      <a:r>
                        <a:rPr lang="ru-RU" sz="4000" dirty="0">
                          <a:solidFill>
                            <a:schemeClr val="bg1"/>
                          </a:solidFill>
                          <a:latin typeface="Times New Roman"/>
                          <a:ea typeface="Times New Roman"/>
                        </a:rPr>
                        <a:t>15000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036">
                <a:tc vMerge="1">
                  <a:txBody>
                    <a:bodyPr/>
                    <a:lstStyle/>
                    <a:p>
                      <a:endParaRPr lang="ru-RU"/>
                    </a:p>
                  </a:txBody>
                  <a:tcPr/>
                </a:tc>
                <a:tc>
                  <a:txBody>
                    <a:bodyPr/>
                    <a:lstStyle/>
                    <a:p>
                      <a:pPr algn="just">
                        <a:spcAft>
                          <a:spcPts val="0"/>
                        </a:spcAft>
                        <a:tabLst>
                          <a:tab pos="2921000" algn="l"/>
                        </a:tabLst>
                      </a:pPr>
                      <a:r>
                        <a:rPr lang="ru-RU" sz="4000" dirty="0">
                          <a:solidFill>
                            <a:schemeClr val="bg1"/>
                          </a:solidFill>
                          <a:latin typeface="Times New Roman"/>
                          <a:ea typeface="Times New Roman"/>
                        </a:rPr>
                        <a:t>6000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036">
                <a:tc>
                  <a:txBody>
                    <a:bodyPr/>
                    <a:lstStyle/>
                    <a:p>
                      <a:pPr algn="just">
                        <a:spcAft>
                          <a:spcPts val="0"/>
                        </a:spcAft>
                        <a:tabLst>
                          <a:tab pos="2921000" algn="l"/>
                        </a:tabLst>
                      </a:pPr>
                      <a:r>
                        <a:rPr lang="ru-RU" sz="4000" dirty="0">
                          <a:solidFill>
                            <a:schemeClr val="bg1"/>
                          </a:solidFill>
                          <a:latin typeface="Times New Roman"/>
                          <a:ea typeface="Times New Roman"/>
                        </a:rPr>
                        <a:t>Оборот 13000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921000" algn="l"/>
                        </a:tabLst>
                      </a:pPr>
                      <a:r>
                        <a:rPr lang="ru-RU" sz="4000" dirty="0">
                          <a:solidFill>
                            <a:schemeClr val="bg1"/>
                          </a:solidFill>
                          <a:latin typeface="Times New Roman"/>
                          <a:ea typeface="Times New Roman"/>
                        </a:rPr>
                        <a:t>Оборот 6000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2071">
                <a:tc>
                  <a:txBody>
                    <a:bodyPr/>
                    <a:lstStyle/>
                    <a:p>
                      <a:pPr algn="just">
                        <a:spcAft>
                          <a:spcPts val="0"/>
                        </a:spcAft>
                        <a:tabLst>
                          <a:tab pos="2921000" algn="l"/>
                        </a:tabLst>
                      </a:pPr>
                      <a:endParaRPr lang="ru-RU" sz="4000" dirty="0">
                        <a:solidFill>
                          <a:schemeClr val="bg1"/>
                        </a:solidFill>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tabLst>
                          <a:tab pos="2921000" algn="l"/>
                        </a:tabLst>
                      </a:pPr>
                      <a:r>
                        <a:rPr lang="ru-RU" sz="4000" dirty="0">
                          <a:solidFill>
                            <a:schemeClr val="bg1"/>
                          </a:solidFill>
                          <a:latin typeface="Times New Roman"/>
                          <a:ea typeface="Times New Roman"/>
                        </a:rPr>
                        <a:t>Сальдо на 1.02.</a:t>
                      </a:r>
                    </a:p>
                    <a:p>
                      <a:pPr algn="just">
                        <a:spcAft>
                          <a:spcPts val="0"/>
                        </a:spcAft>
                        <a:tabLst>
                          <a:tab pos="2921000" algn="l"/>
                        </a:tabLst>
                      </a:pPr>
                      <a:r>
                        <a:rPr lang="ru-RU" sz="4000" dirty="0">
                          <a:solidFill>
                            <a:schemeClr val="bg1"/>
                          </a:solidFill>
                          <a:latin typeface="Times New Roman"/>
                          <a:ea typeface="Times New Roman"/>
                        </a:rPr>
                        <a:t>8000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26625" name="Rectangle 1"/>
          <p:cNvSpPr>
            <a:spLocks noChangeArrowheads="1"/>
          </p:cNvSpPr>
          <p:nvPr/>
        </p:nvSpPr>
        <p:spPr bwMode="auto">
          <a:xfrm>
            <a:off x="323527" y="1412776"/>
            <a:ext cx="8568953"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921000" algn="l"/>
              </a:tabLst>
            </a:pPr>
            <a:r>
              <a:rPr kumimoji="0" lang="ru-RU"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3600"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Дт</a:t>
            </a:r>
            <a:r>
              <a:rPr kumimoji="0" lang="ru-RU" sz="36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60   ООО «Надежда»         Кт</a:t>
            </a:r>
            <a:endParaRPr kumimoji="0" lang="ru-RU" sz="3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21000" algn="l"/>
              </a:tabLst>
            </a:pP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zoom dir="in"/>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p:cNvSpPr txBox="1">
            <a:spLocks/>
          </p:cNvSpPr>
          <p:nvPr/>
        </p:nvSpPr>
        <p:spPr>
          <a:xfrm>
            <a:off x="539552" y="908720"/>
            <a:ext cx="8229600" cy="462560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ru-RU" altLang="ru-RU" sz="1200" kern="0" dirty="0" smtClean="0">
                <a:solidFill>
                  <a:schemeClr val="bg1"/>
                </a:solidFill>
              </a:rPr>
              <a:t>Библиографический список</a:t>
            </a:r>
          </a:p>
          <a:p>
            <a:pPr>
              <a:defRPr/>
            </a:pPr>
            <a:r>
              <a:rPr lang="ru-RU" altLang="ru-RU" sz="1200" kern="0" dirty="0" smtClean="0">
                <a:solidFill>
                  <a:schemeClr val="bg1"/>
                </a:solidFill>
              </a:rPr>
              <a:t>Основные источники:</a:t>
            </a:r>
          </a:p>
          <a:p>
            <a:pPr>
              <a:defRPr/>
            </a:pPr>
            <a:r>
              <a:rPr lang="ru-RU" altLang="ru-RU" sz="1200" kern="0" dirty="0" smtClean="0">
                <a:solidFill>
                  <a:schemeClr val="bg1"/>
                </a:solidFill>
              </a:rPr>
              <a:t>1.	Гражданский Кодекс РФ </a:t>
            </a:r>
          </a:p>
          <a:p>
            <a:pPr>
              <a:defRPr/>
            </a:pPr>
            <a:r>
              <a:rPr lang="ru-RU" altLang="ru-RU" sz="1200" kern="0" dirty="0" smtClean="0">
                <a:solidFill>
                  <a:schemeClr val="bg1"/>
                </a:solidFill>
              </a:rPr>
              <a:t>2.	Налоговый кодекс РФ;</a:t>
            </a:r>
          </a:p>
          <a:p>
            <a:pPr>
              <a:defRPr/>
            </a:pPr>
            <a:r>
              <a:rPr lang="ru-RU" altLang="ru-RU" sz="1200" kern="0" dirty="0" smtClean="0">
                <a:solidFill>
                  <a:schemeClr val="bg1"/>
                </a:solidFill>
              </a:rPr>
              <a:t>3.	Трудовой кодекс РФ </a:t>
            </a:r>
          </a:p>
          <a:p>
            <a:pPr>
              <a:defRPr/>
            </a:pPr>
            <a:r>
              <a:rPr lang="ru-RU" altLang="ru-RU" sz="1200" kern="0" dirty="0" smtClean="0">
                <a:solidFill>
                  <a:schemeClr val="bg1"/>
                </a:solidFill>
              </a:rPr>
              <a:t>4.	Федеральный закон «О бухгалтерском учете» </a:t>
            </a:r>
          </a:p>
          <a:p>
            <a:pPr>
              <a:defRPr/>
            </a:pPr>
            <a:r>
              <a:rPr lang="ru-RU" altLang="ru-RU" sz="1200" kern="0" dirty="0" smtClean="0">
                <a:solidFill>
                  <a:schemeClr val="bg1"/>
                </a:solidFill>
              </a:rPr>
              <a:t>5.	Положения по бухгалтерскому учету (№№1 - 24)</a:t>
            </a:r>
          </a:p>
          <a:p>
            <a:pPr>
              <a:defRPr/>
            </a:pPr>
            <a:r>
              <a:rPr lang="ru-RU" altLang="ru-RU" sz="1200" kern="0" dirty="0" smtClean="0">
                <a:solidFill>
                  <a:schemeClr val="bg1"/>
                </a:solidFill>
              </a:rPr>
              <a:t>6.	Бабаев Ю.А. Бухгалтерский  учет. – М.:    Проспект, 2013– 171с.</a:t>
            </a:r>
          </a:p>
          <a:p>
            <a:pPr>
              <a:defRPr/>
            </a:pPr>
            <a:r>
              <a:rPr lang="ru-RU" altLang="ru-RU" sz="1200" kern="0" dirty="0" smtClean="0">
                <a:solidFill>
                  <a:schemeClr val="bg1"/>
                </a:solidFill>
              </a:rPr>
              <a:t>7.	</a:t>
            </a:r>
            <a:r>
              <a:rPr lang="ru-RU" altLang="ru-RU" sz="1200" kern="0" dirty="0" err="1" smtClean="0">
                <a:solidFill>
                  <a:schemeClr val="bg1"/>
                </a:solidFill>
              </a:rPr>
              <a:t>Брыкова</a:t>
            </a:r>
            <a:r>
              <a:rPr lang="ru-RU" altLang="ru-RU" sz="1200" kern="0" dirty="0" smtClean="0">
                <a:solidFill>
                  <a:schemeClr val="bg1"/>
                </a:solidFill>
              </a:rPr>
              <a:t> Н.В.  Основы        бухгалтерского       учета. – М.: Академия (</a:t>
            </a:r>
            <a:r>
              <a:rPr lang="ru-RU" altLang="ru-RU" sz="1200" kern="0" dirty="0" err="1" smtClean="0">
                <a:solidFill>
                  <a:schemeClr val="bg1"/>
                </a:solidFill>
              </a:rPr>
              <a:t>Academia</a:t>
            </a:r>
            <a:r>
              <a:rPr lang="ru-RU" altLang="ru-RU" sz="1200" kern="0" dirty="0" smtClean="0">
                <a:solidFill>
                  <a:schemeClr val="bg1"/>
                </a:solidFill>
              </a:rPr>
              <a:t>), 2012 – 420с.</a:t>
            </a:r>
          </a:p>
          <a:p>
            <a:pPr>
              <a:defRPr/>
            </a:pPr>
            <a:r>
              <a:rPr lang="ru-RU" altLang="ru-RU" sz="1200" kern="0" dirty="0" smtClean="0">
                <a:solidFill>
                  <a:schemeClr val="bg1"/>
                </a:solidFill>
              </a:rPr>
              <a:t>8.	Кондраков Н.П. Бухгалтерский (финансовый, управленческий) учет. </a:t>
            </a:r>
            <a:r>
              <a:rPr lang="ru-RU" altLang="ru-RU" sz="1200" kern="0" dirty="0" err="1" smtClean="0">
                <a:solidFill>
                  <a:schemeClr val="bg1"/>
                </a:solidFill>
              </a:rPr>
              <a:t>М.:Проспект</a:t>
            </a:r>
            <a:r>
              <a:rPr lang="ru-RU" altLang="ru-RU" sz="1200" kern="0" dirty="0" smtClean="0">
                <a:solidFill>
                  <a:schemeClr val="bg1"/>
                </a:solidFill>
              </a:rPr>
              <a:t> , 2013 – 831с.	</a:t>
            </a:r>
          </a:p>
          <a:p>
            <a:pPr>
              <a:defRPr/>
            </a:pPr>
            <a:endParaRPr lang="ru-RU" altLang="ru-RU" sz="1200" kern="0" dirty="0" smtClean="0">
              <a:solidFill>
                <a:schemeClr val="bg1"/>
              </a:solidFill>
            </a:endParaRPr>
          </a:p>
          <a:p>
            <a:pPr>
              <a:defRPr/>
            </a:pPr>
            <a:r>
              <a:rPr lang="ru-RU" altLang="ru-RU" sz="1200" kern="0" dirty="0" smtClean="0">
                <a:solidFill>
                  <a:schemeClr val="bg1"/>
                </a:solidFill>
              </a:rPr>
              <a:t>Дополнительные источники: </a:t>
            </a:r>
          </a:p>
          <a:p>
            <a:pPr>
              <a:defRPr/>
            </a:pPr>
            <a:endParaRPr lang="ru-RU" altLang="ru-RU" sz="1200" kern="0" dirty="0" smtClean="0">
              <a:solidFill>
                <a:schemeClr val="bg1"/>
              </a:solidFill>
            </a:endParaRPr>
          </a:p>
          <a:p>
            <a:pPr>
              <a:defRPr/>
            </a:pPr>
            <a:r>
              <a:rPr lang="ru-RU" altLang="ru-RU" sz="1200" kern="0" dirty="0" smtClean="0">
                <a:solidFill>
                  <a:schemeClr val="bg1"/>
                </a:solidFill>
              </a:rPr>
              <a:t>1.	</a:t>
            </a:r>
            <a:r>
              <a:rPr lang="ru-RU" altLang="ru-RU" sz="1200" kern="0" dirty="0" err="1" smtClean="0">
                <a:solidFill>
                  <a:schemeClr val="bg1"/>
                </a:solidFill>
              </a:rPr>
              <a:t>Бурмистрова</a:t>
            </a:r>
            <a:r>
              <a:rPr lang="ru-RU" altLang="ru-RU" sz="1200" kern="0" dirty="0" smtClean="0">
                <a:solidFill>
                  <a:schemeClr val="bg1"/>
                </a:solidFill>
              </a:rPr>
              <a:t> Л.М. Бухгалтерский учет.- М.: Форум, 2012. – 326с.</a:t>
            </a:r>
          </a:p>
          <a:p>
            <a:pPr>
              <a:defRPr/>
            </a:pPr>
            <a:r>
              <a:rPr lang="ru-RU" altLang="ru-RU" sz="1200" kern="0" dirty="0" smtClean="0">
                <a:solidFill>
                  <a:schemeClr val="bg1"/>
                </a:solidFill>
              </a:rPr>
              <a:t>2.	</a:t>
            </a:r>
            <a:r>
              <a:rPr lang="ru-RU" altLang="ru-RU" sz="1200" kern="0" dirty="0" err="1" smtClean="0">
                <a:solidFill>
                  <a:schemeClr val="bg1"/>
                </a:solidFill>
              </a:rPr>
              <a:t>Вещунова</a:t>
            </a:r>
            <a:r>
              <a:rPr lang="ru-RU" altLang="ru-RU" sz="1200" kern="0" dirty="0" smtClean="0">
                <a:solidFill>
                  <a:schemeClr val="bg1"/>
                </a:solidFill>
              </a:rPr>
              <a:t> Н.Л. Бухгалтерский учет. – М.: Рид Групп, 2012. – 298 с.</a:t>
            </a:r>
          </a:p>
          <a:p>
            <a:pPr>
              <a:defRPr/>
            </a:pPr>
            <a:r>
              <a:rPr lang="ru-RU" altLang="ru-RU" sz="1200" kern="0" dirty="0" smtClean="0">
                <a:solidFill>
                  <a:schemeClr val="bg1"/>
                </a:solidFill>
              </a:rPr>
              <a:t>3.	Куликова Л.И. Международные стандарты финансовой отчетности. – М.: Магистр, 2012.- 400с.</a:t>
            </a:r>
          </a:p>
          <a:p>
            <a:pPr>
              <a:defRPr/>
            </a:pPr>
            <a:r>
              <a:rPr lang="ru-RU" altLang="ru-RU" sz="1200" kern="0" dirty="0" smtClean="0">
                <a:solidFill>
                  <a:schemeClr val="bg1"/>
                </a:solidFill>
              </a:rPr>
              <a:t>4.	Щербакова В.И. Теория бухгалтерского учета. – М.: Форум, 2013. – 244с</a:t>
            </a:r>
          </a:p>
          <a:p>
            <a:pPr>
              <a:defRPr/>
            </a:pPr>
            <a:endParaRPr lang="ru-RU" altLang="ru-RU" sz="1200" kern="0" dirty="0" smtClean="0">
              <a:solidFill>
                <a:schemeClr val="bg1"/>
              </a:solidFill>
            </a:endParaRPr>
          </a:p>
          <a:p>
            <a:pPr>
              <a:defRPr/>
            </a:pPr>
            <a:endParaRPr lang="ru-RU" altLang="ru-RU" sz="1200" kern="0" dirty="0" smtClean="0">
              <a:solidFill>
                <a:schemeClr val="bg1"/>
              </a:solidFill>
            </a:endParaRPr>
          </a:p>
          <a:p>
            <a:pPr>
              <a:defRPr/>
            </a:pPr>
            <a:r>
              <a:rPr lang="ru-RU" altLang="ru-RU" sz="1200" kern="0" dirty="0" smtClean="0">
                <a:solidFill>
                  <a:schemeClr val="bg1"/>
                </a:solidFill>
              </a:rPr>
              <a:t>Интернет-ресурсы: </a:t>
            </a:r>
          </a:p>
          <a:p>
            <a:pPr>
              <a:defRPr/>
            </a:pPr>
            <a:endParaRPr lang="ru-RU" altLang="ru-RU" sz="1200" kern="0" dirty="0" smtClean="0">
              <a:solidFill>
                <a:schemeClr val="bg1"/>
              </a:solidFill>
            </a:endParaRPr>
          </a:p>
          <a:p>
            <a:pPr>
              <a:defRPr/>
            </a:pPr>
            <a:r>
              <a:rPr lang="ru-RU" altLang="ru-RU" sz="1200" kern="0" dirty="0" smtClean="0">
                <a:solidFill>
                  <a:schemeClr val="bg1"/>
                </a:solidFill>
              </a:rPr>
              <a:t>1.HTTP://WWW.AUP.RU/BOOKS/I013.HTM Бухгалтерский учет: конспект лекций/ Федосова Т.В. Таганрог: ТТИ ЮФУ, 2013.</a:t>
            </a:r>
          </a:p>
          <a:p>
            <a:pPr>
              <a:defRPr/>
            </a:pPr>
            <a:r>
              <a:rPr lang="ru-RU" altLang="ru-RU" sz="1200" kern="0" dirty="0" smtClean="0">
                <a:solidFill>
                  <a:schemeClr val="bg1"/>
                </a:solidFill>
              </a:rPr>
              <a:t>2.Федосова Т.В. (Таганрог: ТТИ ЮФУ, 2013). Административно-управленческий портал </a:t>
            </a:r>
            <a:r>
              <a:rPr lang="ru-RU" altLang="ru-RU" sz="1200" kern="0" dirty="0" err="1" smtClean="0">
                <a:solidFill>
                  <a:schemeClr val="bg1"/>
                </a:solidFill>
              </a:rPr>
              <a:t>AUP.Ruhttp</a:t>
            </a:r>
            <a:r>
              <a:rPr lang="ru-RU" altLang="ru-RU" sz="1200" kern="0" dirty="0" smtClean="0">
                <a:solidFill>
                  <a:schemeClr val="bg1"/>
                </a:solidFill>
              </a:rPr>
              <a:t>://www.aup.ru/books/m176/ Бухгалтерский учет: Учебное пособие</a:t>
            </a:r>
            <a:endParaRPr lang="ru-RU" altLang="ru-RU" sz="1200" kern="0" dirty="0">
              <a:solidFill>
                <a:schemeClr val="bg1"/>
              </a:solidFill>
            </a:endParaRPr>
          </a:p>
        </p:txBody>
      </p:sp>
    </p:spTree>
    <p:extLst>
      <p:ext uri="{BB962C8B-B14F-4D97-AF65-F5344CB8AC3E}">
        <p14:creationId xmlns:p14="http://schemas.microsoft.com/office/powerpoint/2010/main" val="2189472776"/>
      </p:ext>
    </p:extLst>
  </p:cSld>
  <p:clrMapOvr>
    <a:masterClrMapping/>
  </p:clrMapOvr>
  <p:transition>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u="sng" dirty="0" smtClean="0">
                <a:solidFill>
                  <a:schemeClr val="bg1"/>
                </a:solidFill>
              </a:rPr>
              <a:t>Значение двойной записи:</a:t>
            </a:r>
            <a:endParaRPr lang="ru-RU" dirty="0">
              <a:solidFill>
                <a:schemeClr val="bg1"/>
              </a:solidFill>
            </a:endParaRPr>
          </a:p>
        </p:txBody>
      </p:sp>
      <p:sp>
        <p:nvSpPr>
          <p:cNvPr id="3" name="Содержимое 2"/>
          <p:cNvSpPr>
            <a:spLocks noGrp="1"/>
          </p:cNvSpPr>
          <p:nvPr>
            <p:ph idx="1"/>
          </p:nvPr>
        </p:nvSpPr>
        <p:spPr>
          <a:xfrm>
            <a:off x="251520" y="1714488"/>
            <a:ext cx="8892480" cy="5143512"/>
          </a:xfrm>
        </p:spPr>
        <p:txBody>
          <a:bodyPr>
            <a:normAutofit lnSpcReduction="10000"/>
          </a:bodyPr>
          <a:lstStyle/>
          <a:p>
            <a:pPr marL="0" indent="0">
              <a:buNone/>
            </a:pPr>
            <a:r>
              <a:rPr lang="ru-RU" sz="3200" b="1" dirty="0" smtClean="0">
                <a:solidFill>
                  <a:schemeClr val="bg1"/>
                </a:solidFill>
              </a:rPr>
              <a:t> 1. Юридическое – узаконивает факт совершения операции.</a:t>
            </a:r>
          </a:p>
          <a:p>
            <a:pPr marL="0" indent="0">
              <a:buNone/>
            </a:pPr>
            <a:r>
              <a:rPr lang="ru-RU" sz="3200" b="1" dirty="0" smtClean="0">
                <a:solidFill>
                  <a:schemeClr val="bg1"/>
                </a:solidFill>
              </a:rPr>
              <a:t> 2. Контрольное – сумма перечисленных денежных средств за какой-либо товар должна соответствовать сумме оприходованных товаров; величина денежных средств, перечисленных с расчетного счета в кассу, должна соответствовать сумме поступивших наличных денег в кассу по факту.</a:t>
            </a:r>
          </a:p>
          <a:p>
            <a:endParaRPr lang="ru-RU"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259"/>
            <a:ext cx="9144000" cy="6669741"/>
          </a:xfrm>
        </p:spPr>
        <p:txBody>
          <a:bodyPr/>
          <a:lstStyle/>
          <a:p>
            <a:pPr algn="ctr"/>
            <a:r>
              <a:rPr lang="ru-RU" dirty="0" smtClean="0">
                <a:solidFill>
                  <a:schemeClr val="bg1"/>
                </a:solidFill>
              </a:rPr>
              <a:t>Экономическая связь между счетами называется </a:t>
            </a:r>
            <a:r>
              <a:rPr lang="ru-RU" u="sng" dirty="0" smtClean="0">
                <a:solidFill>
                  <a:schemeClr val="bg1"/>
                </a:solidFill>
              </a:rPr>
              <a:t>корреспонденцией</a:t>
            </a:r>
            <a:r>
              <a:rPr lang="ru-RU" dirty="0" smtClean="0">
                <a:solidFill>
                  <a:schemeClr val="bg1"/>
                </a:solidFill>
              </a:rPr>
              <a:t>, а счета, взаимосвязанные этой операцией, называются </a:t>
            </a:r>
            <a:r>
              <a:rPr lang="ru-RU" u="sng" dirty="0" smtClean="0">
                <a:solidFill>
                  <a:schemeClr val="bg1"/>
                </a:solidFill>
              </a:rPr>
              <a:t>корреспондирующими счетами.</a:t>
            </a:r>
            <a:r>
              <a:rPr lang="ru-RU" dirty="0" smtClean="0"/>
              <a:t/>
            </a:r>
            <a:br>
              <a:rPr lang="ru-RU" dirty="0" smtClean="0"/>
            </a:br>
            <a:endParaRPr lang="ru-RU"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259"/>
            <a:ext cx="9144000" cy="6669741"/>
          </a:xfrm>
        </p:spPr>
        <p:txBody>
          <a:bodyPr/>
          <a:lstStyle/>
          <a:p>
            <a:pPr algn="ctr"/>
            <a:r>
              <a:rPr lang="ru-RU" dirty="0" smtClean="0">
                <a:solidFill>
                  <a:schemeClr val="bg1"/>
                </a:solidFill>
              </a:rPr>
              <a:t>Краткая форма, выраженная корреспонденцией счетов путем названия дебетуемого и кредитуемого счета с указанием хозяйственной операции, называется </a:t>
            </a:r>
            <a:r>
              <a:rPr lang="ru-RU" u="sng" dirty="0" smtClean="0">
                <a:solidFill>
                  <a:schemeClr val="bg1"/>
                </a:solidFill>
              </a:rPr>
              <a:t>бухгалтерской проводкой.</a:t>
            </a:r>
            <a:r>
              <a:rPr lang="ru-RU" dirty="0" smtClean="0"/>
              <a:t/>
            </a:r>
            <a:br>
              <a:rPr lang="ru-RU" dirty="0" smtClean="0"/>
            </a:br>
            <a:endParaRPr lang="ru-RU"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259"/>
            <a:ext cx="9144000" cy="1883419"/>
          </a:xfrm>
        </p:spPr>
        <p:txBody>
          <a:bodyPr/>
          <a:lstStyle/>
          <a:p>
            <a:pPr algn="ctr"/>
            <a:r>
              <a:rPr lang="ru-RU" dirty="0" smtClean="0">
                <a:solidFill>
                  <a:schemeClr val="bg1"/>
                </a:solidFill>
              </a:rPr>
              <a:t>Бухгалтерские проводки бывают простые и сложные.</a:t>
            </a:r>
            <a:endParaRPr lang="ru-RU" dirty="0">
              <a:solidFill>
                <a:schemeClr val="bg1"/>
              </a:solidFill>
            </a:endParaRPr>
          </a:p>
        </p:txBody>
      </p:sp>
      <p:sp>
        <p:nvSpPr>
          <p:cNvPr id="3" name="Содержимое 2"/>
          <p:cNvSpPr>
            <a:spLocks noGrp="1"/>
          </p:cNvSpPr>
          <p:nvPr>
            <p:ph idx="1"/>
          </p:nvPr>
        </p:nvSpPr>
        <p:spPr>
          <a:xfrm>
            <a:off x="0" y="2057400"/>
            <a:ext cx="9144000" cy="4800599"/>
          </a:xfrm>
        </p:spPr>
        <p:txBody>
          <a:bodyPr/>
          <a:lstStyle/>
          <a:p>
            <a:r>
              <a:rPr lang="ru-RU" sz="3200" b="1" dirty="0" smtClean="0">
                <a:solidFill>
                  <a:schemeClr val="bg1"/>
                </a:solidFill>
              </a:rPr>
              <a:t>В </a:t>
            </a:r>
            <a:r>
              <a:rPr lang="ru-RU" sz="3200" b="1" u="sng" dirty="0" smtClean="0">
                <a:solidFill>
                  <a:schemeClr val="bg1"/>
                </a:solidFill>
              </a:rPr>
              <a:t>простой проводке</a:t>
            </a:r>
            <a:r>
              <a:rPr lang="ru-RU" sz="3200" b="1" dirty="0" smtClean="0">
                <a:solidFill>
                  <a:schemeClr val="bg1"/>
                </a:solidFill>
              </a:rPr>
              <a:t> участвуют два счета.</a:t>
            </a:r>
          </a:p>
          <a:p>
            <a:pPr algn="ctr">
              <a:buNone/>
            </a:pPr>
            <a:r>
              <a:rPr lang="ru-RU" sz="2800" i="1" dirty="0" smtClean="0">
                <a:solidFill>
                  <a:schemeClr val="bg1"/>
                </a:solidFill>
              </a:rPr>
              <a:t>Например: </a:t>
            </a:r>
            <a:r>
              <a:rPr lang="ru-RU" sz="2400" i="1" dirty="0" smtClean="0">
                <a:solidFill>
                  <a:schemeClr val="bg1"/>
                </a:solidFill>
              </a:rPr>
              <a:t>поступило в кассу с расчетного счета 1000 руб.</a:t>
            </a:r>
            <a:endParaRPr lang="ru-RU" sz="2400" dirty="0" smtClean="0">
              <a:solidFill>
                <a:schemeClr val="bg1"/>
              </a:solidFill>
            </a:endParaRPr>
          </a:p>
          <a:p>
            <a:pPr>
              <a:buNone/>
            </a:pPr>
            <a:r>
              <a:rPr lang="ru-RU" sz="2800" i="1" dirty="0" smtClean="0">
                <a:solidFill>
                  <a:schemeClr val="bg1"/>
                </a:solidFill>
              </a:rPr>
              <a:t>Касса                           + 1000</a:t>
            </a:r>
            <a:endParaRPr lang="ru-RU" sz="2800" dirty="0" smtClean="0">
              <a:solidFill>
                <a:schemeClr val="bg1"/>
              </a:solidFill>
            </a:endParaRPr>
          </a:p>
          <a:p>
            <a:pPr>
              <a:buNone/>
            </a:pPr>
            <a:r>
              <a:rPr lang="ru-RU" sz="2800" i="1" dirty="0" smtClean="0">
                <a:solidFill>
                  <a:schemeClr val="bg1"/>
                </a:solidFill>
              </a:rPr>
              <a:t>Расчетный счет    – 1000        А     </a:t>
            </a:r>
            <a:r>
              <a:rPr lang="ru-RU" sz="2800" i="1" dirty="0" err="1" smtClean="0">
                <a:solidFill>
                  <a:schemeClr val="bg1"/>
                </a:solidFill>
              </a:rPr>
              <a:t>Дт</a:t>
            </a:r>
            <a:r>
              <a:rPr lang="ru-RU" sz="2800" i="1" dirty="0" smtClean="0">
                <a:solidFill>
                  <a:schemeClr val="bg1"/>
                </a:solidFill>
              </a:rPr>
              <a:t> 50       Кт 51 – 1000 </a:t>
            </a:r>
            <a:endParaRPr lang="ru-RU" sz="2800" dirty="0" smtClean="0">
              <a:solidFill>
                <a:schemeClr val="bg1"/>
              </a:solidFill>
            </a:endParaRPr>
          </a:p>
          <a:p>
            <a:endParaRPr lang="ru-RU" dirty="0"/>
          </a:p>
        </p:txBody>
      </p:sp>
      <p:sp>
        <p:nvSpPr>
          <p:cNvPr id="1026" name="AutoShape 2"/>
          <p:cNvSpPr>
            <a:spLocks/>
          </p:cNvSpPr>
          <p:nvPr/>
        </p:nvSpPr>
        <p:spPr bwMode="auto">
          <a:xfrm>
            <a:off x="4143372" y="3643314"/>
            <a:ext cx="257176" cy="1081830"/>
          </a:xfrm>
          <a:prstGeom prst="rightBrace">
            <a:avLst>
              <a:gd name="adj1" fmla="val 35764"/>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4869160"/>
            <a:ext cx="4898305" cy="1760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par>
                          <p:cTn id="22" fill="hold">
                            <p:stCondLst>
                              <p:cond delay="3000"/>
                            </p:stCondLst>
                            <p:childTnLst>
                              <p:par>
                                <p:cTn id="23" presetID="55"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par>
                          <p:cTn id="28" fill="hold">
                            <p:stCondLst>
                              <p:cond delay="4000"/>
                            </p:stCondLst>
                            <p:childTnLst>
                              <p:par>
                                <p:cTn id="29" presetID="55" presetClass="entr" presetSubtype="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7999"/>
          </a:xfrm>
        </p:spPr>
        <p:txBody>
          <a:bodyPr/>
          <a:lstStyle/>
          <a:p>
            <a:r>
              <a:rPr lang="ru-RU" sz="3600" b="1" dirty="0" smtClean="0">
                <a:solidFill>
                  <a:schemeClr val="bg1"/>
                </a:solidFill>
              </a:rPr>
              <a:t>В </a:t>
            </a:r>
            <a:r>
              <a:rPr lang="ru-RU" sz="3600" b="1" u="sng" dirty="0" smtClean="0">
                <a:solidFill>
                  <a:schemeClr val="bg1"/>
                </a:solidFill>
              </a:rPr>
              <a:t>сложной проводке</a:t>
            </a:r>
            <a:r>
              <a:rPr lang="ru-RU" sz="3600" b="1" dirty="0" smtClean="0">
                <a:solidFill>
                  <a:schemeClr val="bg1"/>
                </a:solidFill>
              </a:rPr>
              <a:t> участвуют три и более счета.</a:t>
            </a:r>
          </a:p>
          <a:p>
            <a:pPr algn="ctr">
              <a:buNone/>
            </a:pPr>
            <a:r>
              <a:rPr lang="ru-RU" sz="3600" i="1" dirty="0" smtClean="0">
                <a:solidFill>
                  <a:schemeClr val="bg1"/>
                </a:solidFill>
              </a:rPr>
              <a:t>Например: поступило в кассу с расчетного счета 1000 руб. и от дебиторов 500 руб.</a:t>
            </a:r>
            <a:endParaRPr lang="ru-RU" sz="3600" dirty="0" smtClean="0">
              <a:solidFill>
                <a:schemeClr val="bg1"/>
              </a:solidFill>
            </a:endParaRPr>
          </a:p>
          <a:p>
            <a:pPr>
              <a:buNone/>
            </a:pPr>
            <a:r>
              <a:rPr lang="ru-RU" sz="3600" i="1" dirty="0" smtClean="0">
                <a:solidFill>
                  <a:schemeClr val="bg1"/>
                </a:solidFill>
              </a:rPr>
              <a:t>Касса                          + 1000</a:t>
            </a:r>
            <a:endParaRPr lang="ru-RU" sz="3600" dirty="0" smtClean="0">
              <a:solidFill>
                <a:schemeClr val="bg1"/>
              </a:solidFill>
            </a:endParaRPr>
          </a:p>
          <a:p>
            <a:pPr>
              <a:buNone/>
            </a:pPr>
            <a:r>
              <a:rPr lang="ru-RU" sz="3600" i="1" dirty="0" smtClean="0">
                <a:solidFill>
                  <a:schemeClr val="bg1"/>
                </a:solidFill>
              </a:rPr>
              <a:t>Расчетный счет    – 1000      А</a:t>
            </a:r>
            <a:endParaRPr lang="ru-RU" sz="3600" dirty="0" smtClean="0">
              <a:solidFill>
                <a:schemeClr val="bg1"/>
              </a:solidFill>
            </a:endParaRPr>
          </a:p>
          <a:p>
            <a:pPr>
              <a:buNone/>
            </a:pPr>
            <a:r>
              <a:rPr lang="ru-RU" sz="3600" i="1" dirty="0" smtClean="0">
                <a:solidFill>
                  <a:schemeClr val="bg1"/>
                </a:solidFill>
              </a:rPr>
              <a:t>Дебиторы                 – 500</a:t>
            </a:r>
            <a:endParaRPr lang="ru-RU" sz="3600" dirty="0" smtClean="0">
              <a:solidFill>
                <a:schemeClr val="bg1"/>
              </a:solidFill>
            </a:endParaRPr>
          </a:p>
          <a:p>
            <a:pPr algn="ctr">
              <a:buNone/>
            </a:pPr>
            <a:r>
              <a:rPr lang="ru-RU" sz="3600" i="1" dirty="0" smtClean="0">
                <a:solidFill>
                  <a:schemeClr val="bg1"/>
                </a:solidFill>
              </a:rPr>
              <a:t>Дт 50       Кт 51,76 – 1500  </a:t>
            </a:r>
            <a:endParaRPr lang="ru-RU" sz="3600" dirty="0" smtClean="0">
              <a:solidFill>
                <a:schemeClr val="bg1"/>
              </a:solidFill>
            </a:endParaRPr>
          </a:p>
          <a:p>
            <a:endParaRPr lang="ru-RU" dirty="0"/>
          </a:p>
        </p:txBody>
      </p:sp>
      <p:sp>
        <p:nvSpPr>
          <p:cNvPr id="4" name="AutoShape 2"/>
          <p:cNvSpPr>
            <a:spLocks/>
          </p:cNvSpPr>
          <p:nvPr/>
        </p:nvSpPr>
        <p:spPr bwMode="auto">
          <a:xfrm>
            <a:off x="5286380" y="3000372"/>
            <a:ext cx="328614" cy="1571636"/>
          </a:xfrm>
          <a:prstGeom prst="rightBrace">
            <a:avLst>
              <a:gd name="adj1" fmla="val 35764"/>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par>
                          <p:cTn id="22" fill="hold">
                            <p:stCondLst>
                              <p:cond delay="3000"/>
                            </p:stCondLst>
                            <p:childTnLst>
                              <p:par>
                                <p:cTn id="23" presetID="55"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3" end="3"/>
                                            </p:txEl>
                                          </p:spTgt>
                                        </p:tgtEl>
                                      </p:cBhvr>
                                    </p:animEffect>
                                  </p:childTnLst>
                                </p:cTn>
                              </p:par>
                            </p:childTnLst>
                          </p:cTn>
                        </p:par>
                        <p:par>
                          <p:cTn id="28" fill="hold">
                            <p:stCondLst>
                              <p:cond delay="4000"/>
                            </p:stCondLst>
                            <p:childTnLst>
                              <p:par>
                                <p:cTn id="29" presetID="55"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4" end="4"/>
                                            </p:txEl>
                                          </p:spTgt>
                                        </p:tgtEl>
                                      </p:cBhvr>
                                    </p:animEffect>
                                  </p:childTnLst>
                                </p:cTn>
                              </p:par>
                            </p:childTnLst>
                          </p:cTn>
                        </p:par>
                        <p:par>
                          <p:cTn id="34" fill="hold">
                            <p:stCondLst>
                              <p:cond delay="5000"/>
                            </p:stCondLst>
                            <p:childTnLst>
                              <p:par>
                                <p:cTn id="35" presetID="55"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8"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lnSpcReduction="10000"/>
          </a:bodyPr>
          <a:lstStyle/>
          <a:p>
            <a:pPr algn="ctr">
              <a:buNone/>
            </a:pPr>
            <a:r>
              <a:rPr lang="ru-RU" sz="3600" b="1" dirty="0" smtClean="0">
                <a:solidFill>
                  <a:schemeClr val="bg1"/>
                </a:solidFill>
              </a:rPr>
              <a:t>Кроме двойной записи в бухгалтерском учете существует и </a:t>
            </a:r>
            <a:r>
              <a:rPr lang="ru-RU" sz="3600" b="1" u="sng" dirty="0" smtClean="0">
                <a:solidFill>
                  <a:schemeClr val="bg1"/>
                </a:solidFill>
              </a:rPr>
              <a:t>одинарная запись</a:t>
            </a:r>
            <a:r>
              <a:rPr lang="ru-RU" sz="3600" b="1" dirty="0" smtClean="0">
                <a:solidFill>
                  <a:schemeClr val="bg1"/>
                </a:solidFill>
              </a:rPr>
              <a:t>. Такие записи делаются только на </a:t>
            </a:r>
            <a:r>
              <a:rPr lang="ru-RU" sz="3600" b="1" dirty="0" err="1" smtClean="0">
                <a:solidFill>
                  <a:schemeClr val="bg1"/>
                </a:solidFill>
              </a:rPr>
              <a:t>забалансовых</a:t>
            </a:r>
            <a:r>
              <a:rPr lang="ru-RU" sz="3600" b="1" dirty="0" smtClean="0">
                <a:solidFill>
                  <a:schemeClr val="bg1"/>
                </a:solidFill>
              </a:rPr>
              <a:t> счетах.</a:t>
            </a:r>
          </a:p>
          <a:p>
            <a:pPr>
              <a:buNone/>
            </a:pPr>
            <a:r>
              <a:rPr lang="ru-RU" sz="3600" b="1" dirty="0" smtClean="0">
                <a:solidFill>
                  <a:schemeClr val="bg1"/>
                </a:solidFill>
              </a:rPr>
              <a:t>    </a:t>
            </a:r>
            <a:r>
              <a:rPr lang="ru-RU" sz="3600" b="1" u="sng" dirty="0" err="1" smtClean="0">
                <a:solidFill>
                  <a:schemeClr val="bg1"/>
                </a:solidFill>
              </a:rPr>
              <a:t>Забалансовые</a:t>
            </a:r>
            <a:r>
              <a:rPr lang="ru-RU" sz="3600" b="1" u="sng" dirty="0" smtClean="0">
                <a:solidFill>
                  <a:schemeClr val="bg1"/>
                </a:solidFill>
              </a:rPr>
              <a:t> счета</a:t>
            </a:r>
            <a:r>
              <a:rPr lang="ru-RU" sz="3600" b="1" dirty="0" smtClean="0">
                <a:solidFill>
                  <a:schemeClr val="bg1"/>
                </a:solidFill>
              </a:rPr>
              <a:t> – предназначены для учета товарно-материальных ценностей, не принадлежащих предприятию, но временно находящихся в его распоряжении (товары на ответственном хранении; материалы, принимаемые на переработку, на комиссию и т.д.).</a:t>
            </a:r>
          </a:p>
          <a:p>
            <a:endParaRPr lang="ru-RU"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5">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Fresh">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resh">
      <a:fillStyleLst>
        <a:solidFill>
          <a:schemeClr val="phClr"/>
        </a:solidFill>
        <a:solidFill>
          <a:schemeClr val="phClr">
            <a:tint val="70000"/>
            <a:satMod val="115000"/>
          </a:schemeClr>
        </a:solidFill>
        <a:solidFill>
          <a:schemeClr val="phClr">
            <a:shade val="80000"/>
            <a:satMod val="115000"/>
          </a:schemeClr>
        </a:solidFill>
      </a:fillStyleLst>
      <a:lnStyleLst>
        <a:ln w="25400" cap="flat" cmpd="sng" algn="ctr">
          <a:solidFill>
            <a:schemeClr val="phClr">
              <a:shade val="95000"/>
              <a:satMod val="105000"/>
            </a:schemeClr>
          </a:solidFill>
          <a:prstDash val="solid"/>
          <a:miter/>
        </a:ln>
        <a:ln w="50800" cap="flat" cmpd="sng" algn="ctr">
          <a:solidFill>
            <a:schemeClr val="phClr"/>
          </a:solidFill>
          <a:prstDash val="solid"/>
          <a:miter/>
        </a:ln>
        <a:ln w="76200" cap="flat" cmpd="thickThin" algn="ctr">
          <a:solidFill>
            <a:schemeClr val="phClr">
              <a:alpha val="80000"/>
            </a:schemeClr>
          </a:solidFill>
          <a:prstDash val="solid"/>
          <a:miter/>
        </a:ln>
      </a:lnStyleLst>
      <a:effectStyleLst>
        <a:effectStyle>
          <a:effectLst/>
        </a:effectStyle>
        <a:effectStyle>
          <a:effectLst>
            <a:outerShdw blurRad="63500" sx="101000" sy="101000" rotWithShape="0">
              <a:srgbClr val="FFFFFF">
                <a:alpha val="50000"/>
              </a:srgbClr>
            </a:outerShdw>
          </a:effectLst>
        </a:effectStyle>
        <a:effectStyle>
          <a:effectLst>
            <a:innerShdw blurRad="101600">
              <a:srgbClr val="FFFFFF">
                <a:alpha val="75000"/>
              </a:srgbClr>
            </a:innerShdw>
            <a:outerShdw blurRad="63500" sx="101000" sy="101000" rotWithShape="0">
              <a:srgbClr val="FFFFFF">
                <a:alpha val="50000"/>
              </a:srgbClr>
            </a:outerShdw>
            <a:reflection blurRad="12700" stA="30000" endPos="35000" dist="38100" dir="5400000" sy="-100000" rotWithShape="0"/>
          </a:effectLst>
          <a:scene3d>
            <a:camera prst="orthographicFront">
              <a:rot lat="0" lon="0" rev="0"/>
            </a:camera>
            <a:lightRig rig="balanced" dir="t">
              <a:rot lat="0" lon="0" rev="30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Тема5</Template>
  <TotalTime>93</TotalTime>
  <Words>1543</Words>
  <Application>Microsoft Office PowerPoint</Application>
  <PresentationFormat>Экран (4:3)</PresentationFormat>
  <Paragraphs>299</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Тема5</vt:lpstr>
      <vt:lpstr>Презентация PowerPoint</vt:lpstr>
      <vt:lpstr>Презентация PowerPoint</vt:lpstr>
      <vt:lpstr>Двойная запись – это отражение хозяйственных операций в одинаковой сумме по дебету одного и кредиту другого счета.</vt:lpstr>
      <vt:lpstr>Значение двойной записи:</vt:lpstr>
      <vt:lpstr>Экономическая связь между счетами называется корреспонденцией, а счета, взаимосвязанные этой операцией, называются корреспондирующими счетами. </vt:lpstr>
      <vt:lpstr>Краткая форма, выраженная корреспонденцией счетов путем названия дебетуемого и кредитуемого счета с указанием хозяйственной операции, называется бухгалтерской проводкой. </vt:lpstr>
      <vt:lpstr>Бухгалтерские проводки бывают простые и сложные.</vt:lpstr>
      <vt:lpstr>Презентация PowerPoint</vt:lpstr>
      <vt:lpstr>Презентация PowerPoint</vt:lpstr>
      <vt:lpstr>Презентация PowerPoint</vt:lpstr>
      <vt:lpstr>ЗАДАЧА</vt:lpstr>
      <vt:lpstr>Презентация PowerPoint</vt:lpstr>
      <vt:lpstr>Презентация PowerPoint</vt:lpstr>
      <vt:lpstr>Решение:</vt:lpstr>
      <vt:lpstr>Операций на счетах 01, 10 и 80 не было.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Значение аналитических счетов состоит в том, что по ним можно: </vt:lpstr>
      <vt:lpstr>Презентация PowerPoint</vt:lpstr>
      <vt:lpstr>Задача. </vt:lpstr>
      <vt:lpstr>Презентация PowerPoint</vt:lpstr>
      <vt:lpstr>Презентация PowerPoint</vt:lpstr>
      <vt:lpstr>Решение:</vt:lpstr>
      <vt:lpstr>Аналитические счета к синтетическому счету 60 «Расчеты с поставщиками и подрядчиками»: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4.2. Двойная запись на счетах, ее значение</dc:title>
  <dc:creator>Админ</dc:creator>
  <cp:lastModifiedBy>User</cp:lastModifiedBy>
  <cp:revision>13</cp:revision>
  <dcterms:created xsi:type="dcterms:W3CDTF">2010-08-16T18:22:23Z</dcterms:created>
  <dcterms:modified xsi:type="dcterms:W3CDTF">2015-09-01T05:54:54Z</dcterms:modified>
</cp:coreProperties>
</file>