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74" r:id="rId15"/>
    <p:sldId id="268" r:id="rId16"/>
    <p:sldId id="269" r:id="rId17"/>
    <p:sldId id="275" r:id="rId18"/>
    <p:sldId id="270" r:id="rId19"/>
    <p:sldId id="271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04919-602B-4D3D-92F4-0F9DE5E28F68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</dgm:pt>
    <dgm:pt modelId="{384342F8-603B-4844-8A6C-D93A9BDD2CA8}">
      <dgm:prSet phldrT="[Текст]" custT="1"/>
      <dgm:spPr/>
      <dgm:t>
        <a:bodyPr/>
        <a:lstStyle/>
        <a:p>
          <a:r>
            <a:rPr lang="ru-RU" sz="5400" b="1" dirty="0" smtClean="0"/>
            <a:t>суммовая</a:t>
          </a:r>
          <a:endParaRPr lang="ru-RU" sz="5400" b="1" dirty="0"/>
        </a:p>
      </dgm:t>
    </dgm:pt>
    <dgm:pt modelId="{54B29760-06DD-443C-923F-F10171987CEF}" type="parTrans" cxnId="{73F84386-7C01-4BC2-822A-3DA39D5BEED3}">
      <dgm:prSet/>
      <dgm:spPr/>
      <dgm:t>
        <a:bodyPr/>
        <a:lstStyle/>
        <a:p>
          <a:endParaRPr lang="ru-RU"/>
        </a:p>
      </dgm:t>
    </dgm:pt>
    <dgm:pt modelId="{B968E7A2-C8C8-481E-B008-87C8EA09E309}" type="sibTrans" cxnId="{73F84386-7C01-4BC2-822A-3DA39D5BEED3}">
      <dgm:prSet/>
      <dgm:spPr/>
      <dgm:t>
        <a:bodyPr/>
        <a:lstStyle/>
        <a:p>
          <a:endParaRPr lang="ru-RU"/>
        </a:p>
      </dgm:t>
    </dgm:pt>
    <dgm:pt modelId="{7F1ADB1B-25C5-45C0-B2F3-2FB9C8B0F167}">
      <dgm:prSet phldrT="[Текст]" custT="1"/>
      <dgm:spPr/>
      <dgm:t>
        <a:bodyPr/>
        <a:lstStyle/>
        <a:p>
          <a:r>
            <a:rPr lang="ru-RU" sz="4400" b="1" dirty="0" smtClean="0"/>
            <a:t>количественно-суммовая</a:t>
          </a:r>
          <a:endParaRPr lang="ru-RU" sz="4400" b="1" dirty="0"/>
        </a:p>
      </dgm:t>
    </dgm:pt>
    <dgm:pt modelId="{D7313057-9AD5-42BC-B1F0-3F39814D7157}" type="parTrans" cxnId="{E9D12BC4-7677-4AE4-A71A-09308269C4B3}">
      <dgm:prSet/>
      <dgm:spPr/>
      <dgm:t>
        <a:bodyPr/>
        <a:lstStyle/>
        <a:p>
          <a:endParaRPr lang="ru-RU"/>
        </a:p>
      </dgm:t>
    </dgm:pt>
    <dgm:pt modelId="{C00AD1D0-0995-422A-A810-823E65916105}" type="sibTrans" cxnId="{E9D12BC4-7677-4AE4-A71A-09308269C4B3}">
      <dgm:prSet/>
      <dgm:spPr/>
      <dgm:t>
        <a:bodyPr/>
        <a:lstStyle/>
        <a:p>
          <a:endParaRPr lang="ru-RU"/>
        </a:p>
      </dgm:t>
    </dgm:pt>
    <dgm:pt modelId="{07D7DA46-EEAE-4A2C-BB02-AC5DC7443453}" type="pres">
      <dgm:prSet presAssocID="{42404919-602B-4D3D-92F4-0F9DE5E28F68}" presName="compositeShape" presStyleCnt="0">
        <dgm:presLayoutVars>
          <dgm:dir/>
          <dgm:resizeHandles/>
        </dgm:presLayoutVars>
      </dgm:prSet>
      <dgm:spPr/>
    </dgm:pt>
    <dgm:pt modelId="{921ED060-F657-4702-9515-9805D8890674}" type="pres">
      <dgm:prSet presAssocID="{42404919-602B-4D3D-92F4-0F9DE5E28F68}" presName="pyramid" presStyleLbl="node1" presStyleIdx="0" presStyleCnt="1"/>
      <dgm:spPr>
        <a:gradFill rotWithShape="0">
          <a:gsLst>
            <a:gs pos="0">
              <a:srgbClr val="99FF66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FC9F2AC5-2F0D-445F-807F-2D4FCBCADBC4}" type="pres">
      <dgm:prSet presAssocID="{42404919-602B-4D3D-92F4-0F9DE5E28F68}" presName="theList" presStyleCnt="0"/>
      <dgm:spPr/>
    </dgm:pt>
    <dgm:pt modelId="{56321CA6-C4EE-4E2B-8650-E435BE46E145}" type="pres">
      <dgm:prSet presAssocID="{384342F8-603B-4844-8A6C-D93A9BDD2CA8}" presName="aNode" presStyleLbl="fgAcc1" presStyleIdx="0" presStyleCnt="2" custScaleX="268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13259-B01F-4D53-BE38-A26424D911D4}" type="pres">
      <dgm:prSet presAssocID="{384342F8-603B-4844-8A6C-D93A9BDD2CA8}" presName="aSpace" presStyleCnt="0"/>
      <dgm:spPr/>
    </dgm:pt>
    <dgm:pt modelId="{C208623D-20FC-4280-B591-E7BDEDCAB1ED}" type="pres">
      <dgm:prSet presAssocID="{7F1ADB1B-25C5-45C0-B2F3-2FB9C8B0F167}" presName="aNode" presStyleLbl="fgAcc1" presStyleIdx="1" presStyleCnt="2" custScaleX="272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E922C-3FD3-4ACE-B3FA-2EC2DA0B28BE}" type="pres">
      <dgm:prSet presAssocID="{7F1ADB1B-25C5-45C0-B2F3-2FB9C8B0F167}" presName="aSpace" presStyleCnt="0"/>
      <dgm:spPr/>
    </dgm:pt>
  </dgm:ptLst>
  <dgm:cxnLst>
    <dgm:cxn modelId="{2CC41098-657B-429B-9758-26F457DD6AC0}" type="presOf" srcId="{7F1ADB1B-25C5-45C0-B2F3-2FB9C8B0F167}" destId="{C208623D-20FC-4280-B591-E7BDEDCAB1ED}" srcOrd="0" destOrd="0" presId="urn:microsoft.com/office/officeart/2005/8/layout/pyramid2"/>
    <dgm:cxn modelId="{A459A046-0D6F-423E-9EBE-AD83B17A3715}" type="presOf" srcId="{384342F8-603B-4844-8A6C-D93A9BDD2CA8}" destId="{56321CA6-C4EE-4E2B-8650-E435BE46E145}" srcOrd="0" destOrd="0" presId="urn:microsoft.com/office/officeart/2005/8/layout/pyramid2"/>
    <dgm:cxn modelId="{6037A22D-4580-4FD2-878D-EC776D58FB58}" type="presOf" srcId="{42404919-602B-4D3D-92F4-0F9DE5E28F68}" destId="{07D7DA46-EEAE-4A2C-BB02-AC5DC7443453}" srcOrd="0" destOrd="0" presId="urn:microsoft.com/office/officeart/2005/8/layout/pyramid2"/>
    <dgm:cxn modelId="{E9D12BC4-7677-4AE4-A71A-09308269C4B3}" srcId="{42404919-602B-4D3D-92F4-0F9DE5E28F68}" destId="{7F1ADB1B-25C5-45C0-B2F3-2FB9C8B0F167}" srcOrd="1" destOrd="0" parTransId="{D7313057-9AD5-42BC-B1F0-3F39814D7157}" sibTransId="{C00AD1D0-0995-422A-A810-823E65916105}"/>
    <dgm:cxn modelId="{73F84386-7C01-4BC2-822A-3DA39D5BEED3}" srcId="{42404919-602B-4D3D-92F4-0F9DE5E28F68}" destId="{384342F8-603B-4844-8A6C-D93A9BDD2CA8}" srcOrd="0" destOrd="0" parTransId="{54B29760-06DD-443C-923F-F10171987CEF}" sibTransId="{B968E7A2-C8C8-481E-B008-87C8EA09E309}"/>
    <dgm:cxn modelId="{FA02FDBC-8083-4094-9624-2B873590DE72}" type="presParOf" srcId="{07D7DA46-EEAE-4A2C-BB02-AC5DC7443453}" destId="{921ED060-F657-4702-9515-9805D8890674}" srcOrd="0" destOrd="0" presId="urn:microsoft.com/office/officeart/2005/8/layout/pyramid2"/>
    <dgm:cxn modelId="{93F05883-3A52-423A-BE1A-DFDE0BD2ECB3}" type="presParOf" srcId="{07D7DA46-EEAE-4A2C-BB02-AC5DC7443453}" destId="{FC9F2AC5-2F0D-445F-807F-2D4FCBCADBC4}" srcOrd="1" destOrd="0" presId="urn:microsoft.com/office/officeart/2005/8/layout/pyramid2"/>
    <dgm:cxn modelId="{B5CEE289-FDC5-4CC5-B736-9078B2147C0B}" type="presParOf" srcId="{FC9F2AC5-2F0D-445F-807F-2D4FCBCADBC4}" destId="{56321CA6-C4EE-4E2B-8650-E435BE46E145}" srcOrd="0" destOrd="0" presId="urn:microsoft.com/office/officeart/2005/8/layout/pyramid2"/>
    <dgm:cxn modelId="{B4016A51-06EF-4C71-BDF0-7CC31143442A}" type="presParOf" srcId="{FC9F2AC5-2F0D-445F-807F-2D4FCBCADBC4}" destId="{FB113259-B01F-4D53-BE38-A26424D911D4}" srcOrd="1" destOrd="0" presId="urn:microsoft.com/office/officeart/2005/8/layout/pyramid2"/>
    <dgm:cxn modelId="{10747B15-6187-4F7D-A8A8-12ED3166F44A}" type="presParOf" srcId="{FC9F2AC5-2F0D-445F-807F-2D4FCBCADBC4}" destId="{C208623D-20FC-4280-B591-E7BDEDCAB1ED}" srcOrd="2" destOrd="0" presId="urn:microsoft.com/office/officeart/2005/8/layout/pyramid2"/>
    <dgm:cxn modelId="{8B98D5E0-208A-4448-82C2-843D23C1636A}" type="presParOf" srcId="{FC9F2AC5-2F0D-445F-807F-2D4FCBCADBC4}" destId="{502E922C-3FD3-4ACE-B3FA-2EC2DA0B28BE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ED060-F657-4702-9515-9805D8890674}">
      <dsp:nvSpPr>
        <dsp:cNvPr id="0" name=""/>
        <dsp:cNvSpPr/>
      </dsp:nvSpPr>
      <dsp:spPr>
        <a:xfrm>
          <a:off x="1123473" y="0"/>
          <a:ext cx="3625850" cy="3625850"/>
        </a:xfrm>
        <a:prstGeom prst="triangle">
          <a:avLst/>
        </a:prstGeom>
        <a:gradFill rotWithShape="0">
          <a:gsLst>
            <a:gs pos="0">
              <a:srgbClr val="99FF66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321CA6-C4EE-4E2B-8650-E435BE46E145}">
      <dsp:nvSpPr>
        <dsp:cNvPr id="0" name=""/>
        <dsp:cNvSpPr/>
      </dsp:nvSpPr>
      <dsp:spPr>
        <a:xfrm>
          <a:off x="955883" y="362939"/>
          <a:ext cx="6317833" cy="12888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/>
            <a:t>суммовая</a:t>
          </a:r>
          <a:endParaRPr lang="ru-RU" sz="5400" b="1" kern="1200" dirty="0"/>
        </a:p>
      </dsp:txBody>
      <dsp:txXfrm>
        <a:off x="1018801" y="425857"/>
        <a:ext cx="6191997" cy="1163040"/>
      </dsp:txXfrm>
    </dsp:sp>
    <dsp:sp modelId="{C208623D-20FC-4280-B591-E7BDEDCAB1ED}">
      <dsp:nvSpPr>
        <dsp:cNvPr id="0" name=""/>
        <dsp:cNvSpPr/>
      </dsp:nvSpPr>
      <dsp:spPr>
        <a:xfrm>
          <a:off x="900086" y="1812924"/>
          <a:ext cx="6429427" cy="12888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количественно-суммовая</a:t>
          </a:r>
          <a:endParaRPr lang="ru-RU" sz="4400" b="1" kern="1200" dirty="0"/>
        </a:p>
      </dsp:txBody>
      <dsp:txXfrm>
        <a:off x="963004" y="1875842"/>
        <a:ext cx="6303591" cy="116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8C56503-4C17-4E46-92CB-78ED385F997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2A607-D53A-469D-9229-1C070B6F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7"/>
            <a:ext cx="7772400" cy="151216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Счета бухгалтерского учета и двойная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запись.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Обобщение данных текущего </a:t>
            </a: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бухгалтерского </a:t>
            </a:r>
            <a:r>
              <a:rPr 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учета.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95288" y="476672"/>
            <a:ext cx="8443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Century Schoolbook" pitchFamily="18" charset="0"/>
              </a:rPr>
              <a:t>Государственное бюджетное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Century Schoolbook" pitchFamily="18" charset="0"/>
              </a:rPr>
              <a:t>учреждение Свердловской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Century Schoolbook" pitchFamily="18" charset="0"/>
              </a:rPr>
              <a:t>«</a:t>
            </a:r>
            <a:r>
              <a:rPr lang="ru-RU" altLang="ru-RU" sz="1800" dirty="0" err="1">
                <a:solidFill>
                  <a:schemeClr val="bg1"/>
                </a:solidFill>
                <a:latin typeface="Century Schoolbook" pitchFamily="18" charset="0"/>
              </a:rPr>
              <a:t>Талицкий</a:t>
            </a:r>
            <a:r>
              <a:rPr lang="ru-RU" altLang="ru-RU" sz="1800" dirty="0">
                <a:solidFill>
                  <a:schemeClr val="bg1"/>
                </a:solidFill>
                <a:latin typeface="Century Schoolbook" pitchFamily="18" charset="0"/>
              </a:rPr>
              <a:t> лесотехнический колледж </a:t>
            </a:r>
            <a:r>
              <a:rPr lang="ru-RU" altLang="ru-RU" sz="1800" dirty="0" err="1">
                <a:solidFill>
                  <a:schemeClr val="bg1"/>
                </a:solidFill>
                <a:latin typeface="Century Schoolbook" pitchFamily="18" charset="0"/>
              </a:rPr>
              <a:t>им.Н.И.Кузнецова</a:t>
            </a:r>
            <a:r>
              <a:rPr lang="ru-RU" altLang="ru-RU" sz="1800" dirty="0">
                <a:solidFill>
                  <a:schemeClr val="bg1"/>
                </a:solidFill>
                <a:latin typeface="Century Schoolbook" pitchFamily="18" charset="0"/>
              </a:rPr>
              <a:t>»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87624" y="4653136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charset="0"/>
              </a:rPr>
              <a:t>Автор: 	</a:t>
            </a:r>
            <a:r>
              <a:rPr lang="ru-RU" altLang="ru-RU" sz="1800" dirty="0" err="1">
                <a:solidFill>
                  <a:schemeClr val="bg1"/>
                </a:solidFill>
                <a:latin typeface="Arial" charset="0"/>
              </a:rPr>
              <a:t>Добышева</a:t>
            </a:r>
            <a:r>
              <a:rPr lang="ru-RU" altLang="ru-RU" sz="1800" dirty="0">
                <a:solidFill>
                  <a:schemeClr val="bg1"/>
                </a:solidFill>
                <a:latin typeface="Arial" charset="0"/>
              </a:rPr>
              <a:t> Оксана Владимировна, преподаватель </a:t>
            </a: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4344514" y="566124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kern="0" dirty="0" smtClean="0">
                <a:solidFill>
                  <a:schemeClr val="bg1"/>
                </a:solidFill>
              </a:rPr>
              <a:t>2015 год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sz="4800" dirty="0" smtClean="0">
                <a:solidFill>
                  <a:schemeClr val="bg1"/>
                </a:solidFill>
              </a:rPr>
              <a:t>оборот по дебету должен быть равен обороту по кредиту;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сальдо на конец по дебету должно быть равно сальдо на конец по кредиту.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  Равенство итогов начального и конечного сальдо объясняется тем, что сумма средств всегда равна сумме их источников, которые отражены в балансе, равенство итогов оборотов объясняется применением в учете двойной записи – по дебету одного и кредиту другого счета.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r>
              <a:rPr lang="ru-RU" b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Существуют две формы оборотных ведомостей по аналитическим счетам: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500313"/>
          <a:ext cx="8229600" cy="362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b="1" dirty="0" smtClean="0">
                <a:solidFill>
                  <a:schemeClr val="bg1"/>
                </a:solidFill>
              </a:rPr>
              <a:t>Если учет ведется в денежном измерителе, то форма оборотной ведомости по аналитическим счетам совпадает с формой оборотной ведомости по синтетическим счетам.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Оборотная ведомость по аналитическим счетам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6" y="1428736"/>
          <a:ext cx="7715305" cy="4575390"/>
        </p:xfrm>
        <a:graphic>
          <a:graphicData uri="http://schemas.openxmlformats.org/drawingml/2006/table">
            <a:tbl>
              <a:tblPr/>
              <a:tblGrid>
                <a:gridCol w="2846847"/>
                <a:gridCol w="826808"/>
                <a:gridCol w="826808"/>
                <a:gridCol w="826808"/>
                <a:gridCol w="826808"/>
                <a:gridCol w="780613"/>
                <a:gridCol w="780613"/>
              </a:tblGrid>
              <a:tr h="10624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Наименование счета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Сальдо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на 1.01.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Оборот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за январь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Сальдо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на 1.02.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Дт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Дт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Дт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7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Кондитерская фабрика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7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Универсальная база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7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ООО «Надежда»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7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solidFill>
                  <a:schemeClr val="bg1"/>
                </a:solidFill>
              </a:rPr>
              <a:t>Итоговая строка оборотной ведомости по аналитическим счетам должна быть равна данным конкретного синтетического счета в обо-ротной ведомости по синтетическим счетам.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640"/>
            <a:ext cx="8472518" cy="61926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Если учет ведется в денежном и натуральном измерителе, то форма оборотной ведомости принимает несколько иной вид: вводятся колонки «Ед. измерения», «Цена»; графа «Дебет» называется «Приход», а «Кредит» - «Расход» (каждая из них подразделяется на колонки «Количество» и «Сумма»). Такая ведомость составляется по счетам, на которых ведется учет ТМЦ.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625170"/>
              </p:ext>
            </p:extLst>
          </p:nvPr>
        </p:nvGraphicFramePr>
        <p:xfrm>
          <a:off x="457199" y="764703"/>
          <a:ext cx="8229602" cy="5291051"/>
        </p:xfrm>
        <a:graphic>
          <a:graphicData uri="http://schemas.openxmlformats.org/drawingml/2006/table">
            <a:tbl>
              <a:tblPr/>
              <a:tblGrid>
                <a:gridCol w="1941549"/>
                <a:gridCol w="696994"/>
                <a:gridCol w="619311"/>
                <a:gridCol w="620929"/>
                <a:gridCol w="620929"/>
                <a:gridCol w="620390"/>
                <a:gridCol w="620390"/>
                <a:gridCol w="622008"/>
                <a:gridCol w="622008"/>
                <a:gridCol w="622547"/>
                <a:gridCol w="622547"/>
              </a:tblGrid>
              <a:tr h="58897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Наименование товара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измерения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Цена, (руб.)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Сальдо на 1.01.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Обороты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Сальдо на 1.02.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Приход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Расход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Сум-ма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Сум-ма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Сум-ма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Сум-ма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Масло сливочное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Сыр «Российский»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2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Сахар песок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Разные товары (условно)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9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8366" marR="5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>
                <a:solidFill>
                  <a:schemeClr val="bg1"/>
                </a:solidFill>
              </a:rPr>
              <a:t>Иногда вместо оборотных ведомостей по аналитическим счетам составляют сальдовые ведомости. В них по каждому аналитическому счету показывается только сальдо на начало каждого отдельного периода, данные об оборотах не отражаются. 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>
                <a:solidFill>
                  <a:schemeClr val="bg1"/>
                </a:solidFill>
              </a:rPr>
              <a:t>Сальдовые ведомости составляются по счетам, на которых ведется учет ТМЦ. Сальдовые ведомости открываются на год с 1 января, в них проставляются остатки материальных ценностей на каждое 1-е число месяца.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 об оборотах и остатках хозяйственных средств и их источников используются для составления баланса и отчетности, для контроля и анализа хозяйственной деятельности. 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39552" y="692696"/>
            <a:ext cx="8229600" cy="46256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Библиографический список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Основные источники: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1.	Гражданский Кодекс РФ 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2.	Налоговый кодекс РФ;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3.	Трудовой кодекс РФ 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4.	Федеральный закон «О бухгалтерском учете» 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5.	Положения по бухгалтерскому учету (№№1 - 24)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6.	Бабаев Ю.А. Бухгалтерский  учет. – М.:    Проспект, 2013– 171с.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7.	</a:t>
            </a:r>
            <a:r>
              <a:rPr lang="ru-RU" altLang="ru-RU" sz="1200" kern="0" dirty="0" err="1" smtClean="0">
                <a:solidFill>
                  <a:schemeClr val="bg1"/>
                </a:solidFill>
              </a:rPr>
              <a:t>Брыкова</a:t>
            </a:r>
            <a:r>
              <a:rPr lang="ru-RU" altLang="ru-RU" sz="1200" kern="0" dirty="0" smtClean="0">
                <a:solidFill>
                  <a:schemeClr val="bg1"/>
                </a:solidFill>
              </a:rPr>
              <a:t> Н.В.  Основы        бухгалтерского       учета. – М.: Академия (</a:t>
            </a:r>
            <a:r>
              <a:rPr lang="ru-RU" altLang="ru-RU" sz="1200" kern="0" dirty="0" err="1" smtClean="0">
                <a:solidFill>
                  <a:schemeClr val="bg1"/>
                </a:solidFill>
              </a:rPr>
              <a:t>Academia</a:t>
            </a:r>
            <a:r>
              <a:rPr lang="ru-RU" altLang="ru-RU" sz="1200" kern="0" dirty="0" smtClean="0">
                <a:solidFill>
                  <a:schemeClr val="bg1"/>
                </a:solidFill>
              </a:rPr>
              <a:t>), 2012 – 420с.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8.	Кондраков Н.П. Бухгалтерский (финансовый, управленческий) учет. </a:t>
            </a:r>
            <a:r>
              <a:rPr lang="ru-RU" altLang="ru-RU" sz="1200" kern="0" dirty="0" err="1" smtClean="0">
                <a:solidFill>
                  <a:schemeClr val="bg1"/>
                </a:solidFill>
              </a:rPr>
              <a:t>М.:Проспект</a:t>
            </a:r>
            <a:r>
              <a:rPr lang="ru-RU" altLang="ru-RU" sz="1200" kern="0" dirty="0" smtClean="0">
                <a:solidFill>
                  <a:schemeClr val="bg1"/>
                </a:solidFill>
              </a:rPr>
              <a:t> , 2013 – 831с.	</a:t>
            </a:r>
          </a:p>
          <a:p>
            <a:pPr>
              <a:defRPr/>
            </a:pPr>
            <a:endParaRPr lang="ru-RU" altLang="ru-RU" sz="1200" kern="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Дополнительные источники: </a:t>
            </a:r>
          </a:p>
          <a:p>
            <a:pPr>
              <a:defRPr/>
            </a:pPr>
            <a:endParaRPr lang="ru-RU" altLang="ru-RU" sz="1200" kern="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1.	</a:t>
            </a:r>
            <a:r>
              <a:rPr lang="ru-RU" altLang="ru-RU" sz="1200" kern="0" dirty="0" err="1" smtClean="0">
                <a:solidFill>
                  <a:schemeClr val="bg1"/>
                </a:solidFill>
              </a:rPr>
              <a:t>Бурмистрова</a:t>
            </a:r>
            <a:r>
              <a:rPr lang="ru-RU" altLang="ru-RU" sz="1200" kern="0" dirty="0" smtClean="0">
                <a:solidFill>
                  <a:schemeClr val="bg1"/>
                </a:solidFill>
              </a:rPr>
              <a:t> Л.М. Бухгалтерский учет.- М.: Форум, 2012. – 326с.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2.	</a:t>
            </a:r>
            <a:r>
              <a:rPr lang="ru-RU" altLang="ru-RU" sz="1200" kern="0" dirty="0" err="1" smtClean="0">
                <a:solidFill>
                  <a:schemeClr val="bg1"/>
                </a:solidFill>
              </a:rPr>
              <a:t>Вещунова</a:t>
            </a:r>
            <a:r>
              <a:rPr lang="ru-RU" altLang="ru-RU" sz="1200" kern="0" dirty="0" smtClean="0">
                <a:solidFill>
                  <a:schemeClr val="bg1"/>
                </a:solidFill>
              </a:rPr>
              <a:t> Н.Л. Бухгалтерский учет. – М.: Рид Групп, 2012. – 298 с.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3.	Куликова Л.И. Международные стандарты финансовой отчетности. – М.: Магистр, 2012.- 400с.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4.	Щербакова В.И. Теория бухгалтерского учета. – М.: Форум, 2013. – 244с</a:t>
            </a:r>
          </a:p>
          <a:p>
            <a:pPr>
              <a:defRPr/>
            </a:pPr>
            <a:endParaRPr lang="ru-RU" altLang="ru-RU" sz="1200" kern="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altLang="ru-RU" sz="1200" kern="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Интернет-ресурсы: </a:t>
            </a:r>
          </a:p>
          <a:p>
            <a:pPr>
              <a:defRPr/>
            </a:pPr>
            <a:endParaRPr lang="ru-RU" altLang="ru-RU" sz="1200" kern="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1.HTTP://WWW.AUP.RU/BOOKS/I013.HTM Бухгалтерский учет: конспект лекций/ Федосова Т.В. Таганрог: ТТИ ЮФУ, 2013.</a:t>
            </a:r>
          </a:p>
          <a:p>
            <a:pPr>
              <a:defRPr/>
            </a:pPr>
            <a:r>
              <a:rPr lang="ru-RU" altLang="ru-RU" sz="1200" kern="0" dirty="0" smtClean="0">
                <a:solidFill>
                  <a:schemeClr val="bg1"/>
                </a:solidFill>
              </a:rPr>
              <a:t>2.Федосова Т.В. (Таганрог: ТТИ ЮФУ, 2013). Административно-управленческий портал </a:t>
            </a:r>
            <a:r>
              <a:rPr lang="ru-RU" altLang="ru-RU" sz="1200" kern="0" dirty="0" err="1" smtClean="0">
                <a:solidFill>
                  <a:schemeClr val="bg1"/>
                </a:solidFill>
              </a:rPr>
              <a:t>AUP.Ruhttp</a:t>
            </a:r>
            <a:r>
              <a:rPr lang="ru-RU" altLang="ru-RU" sz="1200" kern="0" dirty="0" smtClean="0">
                <a:solidFill>
                  <a:schemeClr val="bg1"/>
                </a:solidFill>
              </a:rPr>
              <a:t>://www.aup.ru/books/m176/ Бухгалтерский учет: Учебное пособие</a:t>
            </a:r>
            <a:endParaRPr lang="ru-RU" altLang="ru-RU" sz="1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88633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/>
          <a:lstStyle/>
          <a:p>
            <a:r>
              <a:rPr lang="ru-RU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 ведении бухгалтерского учета могут быть допущены ошибки, которые могут носить различный характер:</a:t>
            </a:r>
            <a:endParaRPr lang="ru-RU" dirty="0">
              <a:solidFill>
                <a:srgbClr val="99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r>
              <a:rPr lang="ru-RU" sz="4400" dirty="0" smtClean="0">
                <a:solidFill>
                  <a:schemeClr val="bg1"/>
                </a:solidFill>
              </a:rPr>
              <a:t>указана неправильная сумма;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сделана запись операции только на одном счете;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</a:rPr>
              <a:t>одна и та же запись сделана дважды;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операция отражена в большей или меньшей сумме, чем указано в документе,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  </a:t>
            </a:r>
            <a:r>
              <a:rPr lang="ru-RU" sz="4400" dirty="0" smtClean="0">
                <a:solidFill>
                  <a:schemeClr val="bg1"/>
                </a:solidFill>
              </a:rPr>
              <a:t>Для проверки правильности записей на бухгалтерских счетах и их обобщения применяются оборотные ведомости. Они составляются отдельно по синтетическим и аналитическим счетам.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0576"/>
          </a:xfrm>
        </p:spPr>
        <p:txBody>
          <a:bodyPr/>
          <a:lstStyle/>
          <a:p>
            <a:r>
              <a:rPr lang="ru-RU" b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Оборотная ведомость по синтетическим счетам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собой таблицу. В первую графу записываются наименования всех синтетических счетов, а затем располагаются три пары колонок: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4400" dirty="0" smtClean="0">
                <a:solidFill>
                  <a:schemeClr val="bg1"/>
                </a:solidFill>
              </a:rPr>
              <a:t>остатки на начало по дебету и кредиту;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обороты по дебету и кредиту за отчетный период;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остатки на конец отчетного периода по дебету и кредиту.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4" y="714356"/>
          <a:ext cx="7929614" cy="5493094"/>
        </p:xfrm>
        <a:graphic>
          <a:graphicData uri="http://schemas.openxmlformats.org/drawingml/2006/table">
            <a:tbl>
              <a:tblPr/>
              <a:tblGrid>
                <a:gridCol w="2925926"/>
                <a:gridCol w="849774"/>
                <a:gridCol w="849774"/>
                <a:gridCol w="849774"/>
                <a:gridCol w="849774"/>
                <a:gridCol w="802296"/>
                <a:gridCol w="802296"/>
              </a:tblGrid>
              <a:tr h="4286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Наименование счета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Сальдо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 1.01.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Оборот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 январь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Сальдо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 1.02.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Основные средства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Материалы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Товары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Расчетные счета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Расчеты с поставщиками и подрядчиками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Расчеты по налогам и сборам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Расчеты по соц. страхованию и обеспечению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Расчеты с персоналом по оплате труда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Расчеты с подотчетными лицами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Уставный капитал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Нераспределенная прибыль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Резервный капитал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Расчеты по краткосрочным кредитам и займам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210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/>
          <a:lstStyle/>
          <a:p>
            <a:r>
              <a:rPr lang="ru-RU" b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 оборотной ведомости по синтетическим счетам должно быть получено три пары равных итогов: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ru-RU" sz="4400" dirty="0" smtClean="0">
                <a:solidFill>
                  <a:schemeClr val="bg1"/>
                </a:solidFill>
              </a:rPr>
              <a:t>сальдо на начало по дебету должно быть равно сальдо на начало по кредиту;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18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Тема18</Template>
  <TotalTime>60</TotalTime>
  <Words>607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Тема18</vt:lpstr>
      <vt:lpstr> Счета бухгалтерского учета и двойная запись. Обобщение данных текущего бухгалтерского учета.  </vt:lpstr>
      <vt:lpstr>Презентация PowerPoint</vt:lpstr>
      <vt:lpstr>При ведении бухгалтерского учета могут быть допущены ошибки, которые могут носить различный характер:</vt:lpstr>
      <vt:lpstr>Презентация PowerPoint</vt:lpstr>
      <vt:lpstr>Презентация PowerPoint</vt:lpstr>
      <vt:lpstr>Оборотная ведомость по синтетическим счетам представляет собой таблицу. В первую графу записываются наименования всех синтетических счетов, а затем располагаются три пары колонок: </vt:lpstr>
      <vt:lpstr>Презентация PowerPoint</vt:lpstr>
      <vt:lpstr>Презентация PowerPoint</vt:lpstr>
      <vt:lpstr>По оборотной ведомости по синтетическим счетам должно быть получено три пары равных итогов: </vt:lpstr>
      <vt:lpstr>Презентация PowerPoint</vt:lpstr>
      <vt:lpstr>Презентация PowerPoint</vt:lpstr>
      <vt:lpstr>Существуют две формы оборотных ведомостей по аналитическим счетам: </vt:lpstr>
      <vt:lpstr>Презентация PowerPoint</vt:lpstr>
      <vt:lpstr>Оборотная ведомость по аналитическим счетам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4.4. Обобщение данных текущего бухгалтерского учета</dc:title>
  <dc:creator>Админ</dc:creator>
  <cp:lastModifiedBy>User</cp:lastModifiedBy>
  <cp:revision>12</cp:revision>
  <dcterms:created xsi:type="dcterms:W3CDTF">2010-03-10T15:17:47Z</dcterms:created>
  <dcterms:modified xsi:type="dcterms:W3CDTF">2015-09-01T06:04:37Z</dcterms:modified>
</cp:coreProperties>
</file>