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none"/>
        </p:style>
        <p:txBody>
          <a:bodyPr/>
          <a:lstStyle>
            <a:lvl1pPr>
              <a:defRPr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Arial Unicode MS" pitchFamily="34" charset="-128"/>
                <a:cs typeface="Narkisim" pitchFamily="34" charset="-79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>
              <a:buNone/>
              <a:defRPr b="1" cap="none" spc="0">
                <a:ln>
                  <a:prstDash val="solid"/>
                </a:ln>
                <a:solidFill>
                  <a:schemeClr val="accent4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2ADC-2F11-4809-B088-942010A9988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5196-C2B0-4C64-8341-E47434BEF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2ADC-2F11-4809-B088-942010A9988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5196-C2B0-4C64-8341-E47434BEF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2ADC-2F11-4809-B088-942010A9988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5196-C2B0-4C64-8341-E47434BEF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2ADC-2F11-4809-B088-942010A9988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5196-C2B0-4C64-8341-E47434BEF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2ADC-2F11-4809-B088-942010A9988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5196-C2B0-4C64-8341-E47434BEF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2ADC-2F11-4809-B088-942010A9988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5196-C2B0-4C64-8341-E47434BEF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2ADC-2F11-4809-B088-942010A9988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5196-C2B0-4C64-8341-E47434BEF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2ADC-2F11-4809-B088-942010A9988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5196-C2B0-4C64-8341-E47434BEF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2ADC-2F11-4809-B088-942010A9988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5196-C2B0-4C64-8341-E47434BEF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2ADC-2F11-4809-B088-942010A9988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5196-C2B0-4C64-8341-E47434BEF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2ADC-2F11-4809-B088-942010A9988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5196-C2B0-4C64-8341-E47434BEF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il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72ADC-2F11-4809-B088-942010A9988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B5196-C2B0-4C64-8341-E47434BEF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 dir="ld"/>
  </p:transition>
  <p:txStyles>
    <p:titleStyle>
      <a:lvl1pPr algn="ctr" defTabSz="914400" rtl="0" eaLnBrk="1" latinLnBrk="0" hangingPunct="1">
        <a:spcBef>
          <a:spcPct val="0"/>
        </a:spcBef>
        <a:buNone/>
        <a:defRPr sz="4000" b="1" kern="1200" cap="all" spc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gradFill>
            <a:gsLst>
              <a:gs pos="0">
                <a:schemeClr val="accent4">
                  <a:shade val="20000"/>
                  <a:satMod val="245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</a:schemeClr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n-lt"/>
          <a:ea typeface="Arial Unicode MS" pitchFamily="34" charset="-128"/>
          <a:cs typeface="Arial Unicode MS" pitchFamily="34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872207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tx1"/>
                </a:solidFill>
                <a:effectLst>
                  <a:glow rad="101600">
                    <a:schemeClr val="tx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Счета </a:t>
            </a:r>
            <a:r>
              <a:rPr lang="ru-RU" sz="5400" dirty="0" smtClean="0">
                <a:solidFill>
                  <a:schemeClr val="tx1"/>
                </a:solidFill>
                <a:effectLst>
                  <a:glow rad="101600">
                    <a:schemeClr val="tx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бухгалтерского учета и двойная запись</a:t>
            </a:r>
            <a:endParaRPr lang="ru-RU" sz="5400" dirty="0">
              <a:solidFill>
                <a:schemeClr val="tx1"/>
              </a:solidFill>
              <a:effectLst>
                <a:glow rad="101600">
                  <a:schemeClr val="tx1">
                    <a:alpha val="6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1368152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План счетов бухгалтерского учета, его разделы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98267"/>
            <a:ext cx="1905000" cy="2784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95288" y="188913"/>
            <a:ext cx="844391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entury Schoolbook" pitchFamily="18" charset="0"/>
              </a:rPr>
              <a:t>Государственное бюджетное профессиональное образовательное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entury Schoolbook" pitchFamily="18" charset="0"/>
              </a:rPr>
              <a:t>учреждение Свердловской области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entury Schoolbook" pitchFamily="18" charset="0"/>
              </a:rPr>
              <a:t>«</a:t>
            </a:r>
            <a:r>
              <a:rPr lang="ru-RU" altLang="ru-RU" sz="1800" dirty="0" err="1">
                <a:latin typeface="Century Schoolbook" pitchFamily="18" charset="0"/>
              </a:rPr>
              <a:t>Талицкий</a:t>
            </a:r>
            <a:r>
              <a:rPr lang="ru-RU" altLang="ru-RU" sz="1800" dirty="0">
                <a:latin typeface="Century Schoolbook" pitchFamily="18" charset="0"/>
              </a:rPr>
              <a:t> лесотехнический колледж </a:t>
            </a:r>
            <a:r>
              <a:rPr lang="ru-RU" altLang="ru-RU" sz="1800" dirty="0" err="1">
                <a:latin typeface="Century Schoolbook" pitchFamily="18" charset="0"/>
              </a:rPr>
              <a:t>им.Н.И.Кузнецова</a:t>
            </a:r>
            <a:r>
              <a:rPr lang="ru-RU" altLang="ru-RU" sz="1800" dirty="0">
                <a:latin typeface="Century Schoolbook" pitchFamily="18" charset="0"/>
              </a:rPr>
              <a:t>»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627784" y="4653135"/>
            <a:ext cx="731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charset="0"/>
              </a:rPr>
              <a:t>Автор: 	</a:t>
            </a:r>
            <a:r>
              <a:rPr lang="ru-RU" altLang="ru-RU" sz="1800" dirty="0" err="1">
                <a:latin typeface="Arial" charset="0"/>
              </a:rPr>
              <a:t>Добышева</a:t>
            </a:r>
            <a:r>
              <a:rPr lang="ru-RU" altLang="ru-RU" sz="1800" dirty="0">
                <a:latin typeface="Arial" charset="0"/>
              </a:rPr>
              <a:t> Оксана Владимировна, преподаватель </a:t>
            </a:r>
          </a:p>
        </p:txBody>
      </p:sp>
      <p:sp>
        <p:nvSpPr>
          <p:cNvPr id="7" name="Прямоугольник 1"/>
          <p:cNvSpPr>
            <a:spLocks noChangeArrowheads="1"/>
          </p:cNvSpPr>
          <p:nvPr/>
        </p:nvSpPr>
        <p:spPr bwMode="auto">
          <a:xfrm>
            <a:off x="4344514" y="5661248"/>
            <a:ext cx="901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kern="0" dirty="0" smtClean="0"/>
              <a:t>2015 год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/>
              <a:t>     </a:t>
            </a:r>
            <a:r>
              <a:rPr lang="ru-RU" sz="3600" b="1" i="1" dirty="0" smtClean="0">
                <a:solidFill>
                  <a:schemeClr val="tx1"/>
                </a:solidFill>
              </a:rPr>
              <a:t>Раздел VI "Расчеты"</a:t>
            </a:r>
            <a:r>
              <a:rPr lang="ru-RU" sz="3600" dirty="0" smtClean="0">
                <a:solidFill>
                  <a:schemeClr val="tx1"/>
                </a:solidFill>
              </a:rPr>
              <a:t> включает счета для учета дебиторской и кредиторской задолженности (для учета расчетов с поставщиками и подрядчиками (60), покупателями и заказчиками (62), в том числе по авансам выданным и полученным, расчеты с персоналом по оплате труда (70), а также по прочим операциям (73), с бюджетом (68), по социальному страхованию и обеспечению (69), с подотчетными лицами (71), учредителями (75), по краткосрочным и долгосрочным кредитам и займам (66, 67), внутрихозяйственные расчеты (79).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/>
              <a:t>     </a:t>
            </a:r>
            <a:r>
              <a:rPr lang="ru-RU" sz="4400" b="1" i="1" dirty="0" smtClean="0">
                <a:solidFill>
                  <a:schemeClr val="tx1"/>
                </a:solidFill>
              </a:rPr>
              <a:t>Раздел VII "Капитал" </a:t>
            </a:r>
            <a:r>
              <a:rPr lang="ru-RU" sz="4400" dirty="0" smtClean="0">
                <a:solidFill>
                  <a:schemeClr val="tx1"/>
                </a:solidFill>
              </a:rPr>
              <a:t>содержит счета, с помощью которых обобщается информация о состоянии и движении собственного капитала предприятия, представленного в виде уставного (80), добавочного (83) и резервного (82) капиталов, нераспределенной прибыли (84). Сюда также включены счета по учету целевого финансирования (86) и собственных акций (81).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/>
              <a:t>     </a:t>
            </a:r>
            <a:r>
              <a:rPr lang="ru-RU" sz="4400" b="1" i="1" dirty="0" smtClean="0">
                <a:solidFill>
                  <a:schemeClr val="tx1"/>
                </a:solidFill>
              </a:rPr>
              <a:t>Счета раздела VIII "Финансовые результаты "</a:t>
            </a:r>
            <a:r>
              <a:rPr lang="ru-RU" sz="4400" dirty="0" smtClean="0">
                <a:solidFill>
                  <a:schemeClr val="tx1"/>
                </a:solidFill>
              </a:rPr>
              <a:t> предназначены для учета финансового результата от продажи продукции и товаров (90), прочих доходов и расходов (91). Здесь также представлены счета для учета прибылей и убытков (99), доходов и расходов будущих периодов (97, 98), резервов предстоящих расходов (96), а также по учету недостач и потерь от порчи ценностей (94).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11288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Преимущества плана счетов бухгалтерского учета, применяемого в России: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осуществляется централизованное единое методическое руководство учетом и отчетностью;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контролируется правильность ведения учета, отчетности и использования имущества предприятий;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концентрируется информационный материал в целом по стране, регионам и в разрезе отдельных предприятий, что служит основой для анализа деятельности предприятий на разных уровнях.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6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6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60"/>
                            </p:stCondLst>
                            <p:childTnLst>
                              <p:par>
                                <p:cTn id="2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580526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4400" dirty="0" smtClean="0">
                <a:solidFill>
                  <a:schemeClr val="tx1"/>
                </a:solidFill>
              </a:rPr>
              <a:t>К некоторым синтетическим счетам предусмотрены субсчета, которые используются для детализации показателей синтетического счета.</a:t>
            </a:r>
          </a:p>
          <a:p>
            <a:pPr algn="just"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   Использование кодов счетов и субсчетов позволяет заменять их названия шифрами, облегчает работу бухгалтера по составлению проводок, заполнению учетных регистров, позволяет применять компьютерную технику.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37" y="5229200"/>
            <a:ext cx="2857475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4800" dirty="0" smtClean="0">
                <a:solidFill>
                  <a:schemeClr val="tx1"/>
                </a:solidFill>
              </a:rPr>
              <a:t>К плану счетов разработана Инструкция по его применению. В ней приведена краткая характеристика синтетических счетов, субсчетов, определены их структура и назначение, экономическое содержание и порядок учета хозяйственных операций.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539552" y="908720"/>
            <a:ext cx="8229600" cy="462560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altLang="ru-RU" sz="1200" kern="0" dirty="0" smtClean="0"/>
              <a:t>Библиографический список</a:t>
            </a:r>
          </a:p>
          <a:p>
            <a:pPr>
              <a:defRPr/>
            </a:pPr>
            <a:r>
              <a:rPr lang="ru-RU" altLang="ru-RU" sz="1200" kern="0" dirty="0" smtClean="0"/>
              <a:t>Основные источники:</a:t>
            </a:r>
          </a:p>
          <a:p>
            <a:pPr>
              <a:defRPr/>
            </a:pPr>
            <a:r>
              <a:rPr lang="ru-RU" altLang="ru-RU" sz="1200" kern="0" dirty="0" smtClean="0"/>
              <a:t>1.	Гражданский Кодекс РФ </a:t>
            </a:r>
          </a:p>
          <a:p>
            <a:pPr>
              <a:defRPr/>
            </a:pPr>
            <a:r>
              <a:rPr lang="ru-RU" altLang="ru-RU" sz="1200" kern="0" dirty="0" smtClean="0"/>
              <a:t>2.	Налоговый кодекс РФ;</a:t>
            </a:r>
          </a:p>
          <a:p>
            <a:pPr>
              <a:defRPr/>
            </a:pPr>
            <a:r>
              <a:rPr lang="ru-RU" altLang="ru-RU" sz="1200" kern="0" dirty="0" smtClean="0"/>
              <a:t>3.	Трудовой кодекс РФ </a:t>
            </a:r>
          </a:p>
          <a:p>
            <a:pPr>
              <a:defRPr/>
            </a:pPr>
            <a:r>
              <a:rPr lang="ru-RU" altLang="ru-RU" sz="1200" kern="0" dirty="0" smtClean="0"/>
              <a:t>4.	Федеральный закон «О бухгалтерском учете» </a:t>
            </a:r>
          </a:p>
          <a:p>
            <a:pPr>
              <a:defRPr/>
            </a:pPr>
            <a:r>
              <a:rPr lang="ru-RU" altLang="ru-RU" sz="1200" kern="0" dirty="0" smtClean="0"/>
              <a:t>5.	Положения по бухгалтерскому учету (№№1 - 24)</a:t>
            </a:r>
          </a:p>
          <a:p>
            <a:pPr>
              <a:defRPr/>
            </a:pPr>
            <a:r>
              <a:rPr lang="ru-RU" altLang="ru-RU" sz="1200" kern="0" dirty="0" smtClean="0"/>
              <a:t>6.	Бабаев Ю.А. Бухгалтерский  учет. – М.:    Проспект, 2013– 171с.</a:t>
            </a:r>
          </a:p>
          <a:p>
            <a:pPr>
              <a:defRPr/>
            </a:pPr>
            <a:r>
              <a:rPr lang="ru-RU" altLang="ru-RU" sz="1200" kern="0" dirty="0" smtClean="0"/>
              <a:t>7.	</a:t>
            </a:r>
            <a:r>
              <a:rPr lang="ru-RU" altLang="ru-RU" sz="1200" kern="0" dirty="0" err="1" smtClean="0"/>
              <a:t>Брыкова</a:t>
            </a:r>
            <a:r>
              <a:rPr lang="ru-RU" altLang="ru-RU" sz="1200" kern="0" dirty="0" smtClean="0"/>
              <a:t> Н.В.  Основы        бухгалтерского       учета. – М.: Академия (</a:t>
            </a:r>
            <a:r>
              <a:rPr lang="ru-RU" altLang="ru-RU" sz="1200" kern="0" dirty="0" err="1" smtClean="0"/>
              <a:t>Academia</a:t>
            </a:r>
            <a:r>
              <a:rPr lang="ru-RU" altLang="ru-RU" sz="1200" kern="0" dirty="0" smtClean="0"/>
              <a:t>), 2012 – 420с.</a:t>
            </a:r>
          </a:p>
          <a:p>
            <a:pPr>
              <a:defRPr/>
            </a:pPr>
            <a:r>
              <a:rPr lang="ru-RU" altLang="ru-RU" sz="1200" kern="0" dirty="0" smtClean="0"/>
              <a:t>8.	Кондраков Н.П. Бухгалтерский (финансовый, управленческий) учет. </a:t>
            </a:r>
            <a:r>
              <a:rPr lang="ru-RU" altLang="ru-RU" sz="1200" kern="0" dirty="0" err="1" smtClean="0"/>
              <a:t>М.:Проспект</a:t>
            </a:r>
            <a:r>
              <a:rPr lang="ru-RU" altLang="ru-RU" sz="1200" kern="0" dirty="0" smtClean="0"/>
              <a:t> , 2013 – 831с.	</a:t>
            </a:r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r>
              <a:rPr lang="ru-RU" altLang="ru-RU" sz="1200" kern="0" dirty="0" smtClean="0"/>
              <a:t>Дополнительные источники: </a:t>
            </a:r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r>
              <a:rPr lang="ru-RU" altLang="ru-RU" sz="1200" kern="0" dirty="0" smtClean="0"/>
              <a:t>1.	</a:t>
            </a:r>
            <a:r>
              <a:rPr lang="ru-RU" altLang="ru-RU" sz="1200" kern="0" dirty="0" err="1" smtClean="0"/>
              <a:t>Бурмистрова</a:t>
            </a:r>
            <a:r>
              <a:rPr lang="ru-RU" altLang="ru-RU" sz="1200" kern="0" dirty="0" smtClean="0"/>
              <a:t> Л.М. Бухгалтерский учет.- М.: Форум, 2012. – 326с.</a:t>
            </a:r>
          </a:p>
          <a:p>
            <a:pPr>
              <a:defRPr/>
            </a:pPr>
            <a:r>
              <a:rPr lang="ru-RU" altLang="ru-RU" sz="1200" kern="0" dirty="0" smtClean="0"/>
              <a:t>2.	</a:t>
            </a:r>
            <a:r>
              <a:rPr lang="ru-RU" altLang="ru-RU" sz="1200" kern="0" dirty="0" err="1" smtClean="0"/>
              <a:t>Вещунова</a:t>
            </a:r>
            <a:r>
              <a:rPr lang="ru-RU" altLang="ru-RU" sz="1200" kern="0" dirty="0" smtClean="0"/>
              <a:t> Н.Л. Бухгалтерский учет. – М.: Рид Групп, 2012. – 298 с.</a:t>
            </a:r>
          </a:p>
          <a:p>
            <a:pPr>
              <a:defRPr/>
            </a:pPr>
            <a:r>
              <a:rPr lang="ru-RU" altLang="ru-RU" sz="1200" kern="0" dirty="0" smtClean="0"/>
              <a:t>3.	Куликова Л.И. Международные стандарты финансовой отчетности. – М.: Магистр, 2012.- 400с.</a:t>
            </a:r>
          </a:p>
          <a:p>
            <a:pPr>
              <a:defRPr/>
            </a:pPr>
            <a:r>
              <a:rPr lang="ru-RU" altLang="ru-RU" sz="1200" kern="0" dirty="0" smtClean="0"/>
              <a:t>4.	Щербакова В.И. Теория бухгалтерского учета. – М.: Форум, 2013. – 244с</a:t>
            </a:r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r>
              <a:rPr lang="ru-RU" altLang="ru-RU" sz="1200" kern="0" dirty="0" smtClean="0"/>
              <a:t>Интернет-ресурсы: </a:t>
            </a:r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r>
              <a:rPr lang="ru-RU" altLang="ru-RU" sz="1200" kern="0" dirty="0" smtClean="0"/>
              <a:t>1.HTTP://WWW.AUP.RU/BOOKS/I013.HTM Бухгалтерский учет: конспект лекций/ Федосова Т.В. Таганрог: ТТИ ЮФУ, 2013.</a:t>
            </a:r>
          </a:p>
          <a:p>
            <a:pPr>
              <a:defRPr/>
            </a:pPr>
            <a:r>
              <a:rPr lang="ru-RU" altLang="ru-RU" sz="1200" kern="0" dirty="0" smtClean="0"/>
              <a:t>2.Федосова Т.В. (Таганрог: ТТИ ЮФУ, 2013). Административно-управленческий портал </a:t>
            </a:r>
            <a:r>
              <a:rPr lang="ru-RU" altLang="ru-RU" sz="1200" kern="0" dirty="0" err="1" smtClean="0"/>
              <a:t>AUP.Ruhttp</a:t>
            </a:r>
            <a:r>
              <a:rPr lang="ru-RU" altLang="ru-RU" sz="1200" kern="0" dirty="0" smtClean="0"/>
              <a:t>://www.aup.ru/books/m176/ Бухгалтерский учет: Учебное пособие</a:t>
            </a:r>
            <a:endParaRPr lang="ru-RU" altLang="ru-RU" sz="1200" kern="0" dirty="0"/>
          </a:p>
        </p:txBody>
      </p:sp>
    </p:spTree>
    <p:extLst>
      <p:ext uri="{BB962C8B-B14F-4D97-AF65-F5344CB8AC3E}">
        <p14:creationId xmlns:p14="http://schemas.microsoft.com/office/powerpoint/2010/main" val="2458211832"/>
      </p:ext>
    </p:extLst>
  </p:cSld>
  <p:clrMapOvr>
    <a:masterClrMapping/>
  </p:clrMapOvr>
  <p:transition>
    <p:cover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  </a:t>
            </a:r>
            <a:r>
              <a:rPr lang="ru-RU" sz="4800" b="1" i="1" dirty="0" smtClean="0">
                <a:solidFill>
                  <a:schemeClr val="tx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План счетов бухгалтерского учета</a:t>
            </a:r>
            <a:r>
              <a:rPr lang="ru-RU" sz="4800" dirty="0" smtClean="0">
                <a:solidFill>
                  <a:schemeClr val="tx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 </a:t>
            </a:r>
            <a:r>
              <a:rPr lang="ru-RU" sz="4800" dirty="0" smtClean="0">
                <a:solidFill>
                  <a:schemeClr val="tx1"/>
                </a:solidFill>
              </a:rPr>
              <a:t>- систематизированный перечень счетов бухгалтерского учета. Обычно в Плане счетов перечисляются счета синтетического учета и субсчета, а также дается перечень </a:t>
            </a:r>
            <a:r>
              <a:rPr lang="ru-RU" sz="4800" dirty="0" err="1" smtClean="0">
                <a:solidFill>
                  <a:schemeClr val="tx1"/>
                </a:solidFill>
              </a:rPr>
              <a:t>забалансовых</a:t>
            </a:r>
            <a:r>
              <a:rPr lang="ru-RU" sz="4800" dirty="0" smtClean="0">
                <a:solidFill>
                  <a:schemeClr val="tx1"/>
                </a:solidFill>
              </a:rPr>
              <a:t> счетов.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581128"/>
            <a:ext cx="1591444" cy="2060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dirty="0" smtClean="0">
                <a:solidFill>
                  <a:schemeClr val="tx1"/>
                </a:solidFill>
              </a:rPr>
              <a:t>План счетов лежит в основе организации бухгалтерского учета на любом предприятии. Им обязаны руководствоваться предприятия и организации всех форм собственности и различных отраслей деятельности. При этом бюджетные, а также кредитные организации ведут учет, используя свой (отдельный) План счетов.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tx1"/>
                </a:solidFill>
              </a:rPr>
              <a:t>В плане счетов бухгалтерского учета счета группируются по разделам в соответствии с их экономическим содержанием. План счетов, утвержденный приказом Минфина России от 31.10.2000 № 94н и введенный в действие в обязательном порядке с 2002 года, включает 8 разделов, объединяющих 61 синтетический счет. </a:t>
            </a:r>
            <a:r>
              <a:rPr lang="ru-RU" sz="4000" dirty="0" err="1" smtClean="0">
                <a:solidFill>
                  <a:schemeClr val="tx1"/>
                </a:solidFill>
              </a:rPr>
              <a:t>Забалансовые</a:t>
            </a:r>
            <a:r>
              <a:rPr lang="ru-RU" sz="4000" dirty="0" smtClean="0">
                <a:solidFill>
                  <a:schemeClr val="tx1"/>
                </a:solidFill>
              </a:rPr>
              <a:t> счета составляют обособленную группу, состоящую из 11 счетов.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6632"/>
            <a:ext cx="8964488" cy="67413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/>
              <a:t>    </a:t>
            </a:r>
            <a:r>
              <a:rPr lang="ru-RU" sz="4400" b="1" i="1" dirty="0" smtClean="0">
                <a:solidFill>
                  <a:schemeClr val="tx1"/>
                </a:solidFill>
              </a:rPr>
              <a:t>Раздел I "Внеоборотные активы" </a:t>
            </a:r>
            <a:r>
              <a:rPr lang="ru-RU" sz="4400" dirty="0" smtClean="0">
                <a:solidFill>
                  <a:schemeClr val="tx1"/>
                </a:solidFill>
              </a:rPr>
              <a:t>включает счета, на которых ведется учет основных средств (01, 02), нематериальных активов (04, 05), оборудования к установке (07), других вложений во </a:t>
            </a:r>
            <a:r>
              <a:rPr lang="ru-RU" sz="4400" dirty="0" err="1" smtClean="0">
                <a:solidFill>
                  <a:schemeClr val="tx1"/>
                </a:solidFill>
              </a:rPr>
              <a:t>внеоборотные</a:t>
            </a:r>
            <a:r>
              <a:rPr lang="ru-RU" sz="4400" dirty="0" smtClean="0">
                <a:solidFill>
                  <a:schemeClr val="tx1"/>
                </a:solidFill>
              </a:rPr>
              <a:t> активы (приобретение земельных участков, объектов природопользования, приобретение и строительство основных средств).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/>
              <a:t>    </a:t>
            </a:r>
            <a:r>
              <a:rPr lang="ru-RU" sz="4400" b="1" i="1" dirty="0" smtClean="0">
                <a:solidFill>
                  <a:schemeClr val="tx1"/>
                </a:solidFill>
              </a:rPr>
              <a:t>Раздел II "Производственные запасы"</a:t>
            </a:r>
            <a:r>
              <a:rPr lang="ru-RU" sz="4400" dirty="0" smtClean="0">
                <a:solidFill>
                  <a:schemeClr val="tx1"/>
                </a:solidFill>
              </a:rPr>
              <a:t> формирует данные о наличии и движении этих запасов (10, 11, 15), отклонениях в их приобретении (16). Здесь представлены также счета по учету резервов под снижение стоимости материальных ценностей (14) и об уплаченных предприятием суммах налога на добавленную стоимость по приобретенным производственным запасам (19).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/>
              <a:t>    </a:t>
            </a:r>
            <a:r>
              <a:rPr lang="ru-RU" sz="4400" b="1" i="1" dirty="0" smtClean="0">
                <a:solidFill>
                  <a:schemeClr val="tx1"/>
                </a:solidFill>
              </a:rPr>
              <a:t>Раздел III "Затраты на производство"</a:t>
            </a:r>
            <a:r>
              <a:rPr lang="ru-RU" sz="4400" dirty="0" smtClean="0">
                <a:solidFill>
                  <a:schemeClr val="tx1"/>
                </a:solidFill>
              </a:rPr>
              <a:t> представлен счетами, предназначенными для учета затрат на производство и </a:t>
            </a:r>
            <a:r>
              <a:rPr lang="ru-RU" sz="4400" dirty="0" err="1" smtClean="0">
                <a:solidFill>
                  <a:schemeClr val="tx1"/>
                </a:solidFill>
              </a:rPr>
              <a:t>калькулирования</a:t>
            </a:r>
            <a:r>
              <a:rPr lang="ru-RU" sz="4400" dirty="0" smtClean="0">
                <a:solidFill>
                  <a:schemeClr val="tx1"/>
                </a:solidFill>
              </a:rPr>
              <a:t> себестоимости продукции (в основ-ном производстве (20)), вспомогательных (23) и обслуживающих (29) производствах, общепроизводственных (25) и общехозяйственных (26) расходов, брака в производстве (28), по учету полуфабрикатов (21).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 </a:t>
            </a:r>
            <a:r>
              <a:rPr lang="ru-RU" sz="4800" b="1" i="1" dirty="0" smtClean="0">
                <a:solidFill>
                  <a:schemeClr val="tx1"/>
                </a:solidFill>
              </a:rPr>
              <a:t>Раздел IV "Готовая продукция и товары"</a:t>
            </a:r>
            <a:r>
              <a:rPr lang="ru-RU" sz="4800" dirty="0" smtClean="0">
                <a:solidFill>
                  <a:schemeClr val="tx1"/>
                </a:solidFill>
              </a:rPr>
              <a:t> включает счета для учета продуктов труда и выпуска продукции. Здесь представлены счета для учета готовой продукции (43), товаров отгруженных (45), расходов на продажу (44), а также выпуска продукции, работ, услуг (40).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b="1" i="1" dirty="0" smtClean="0"/>
              <a:t>     </a:t>
            </a:r>
            <a:r>
              <a:rPr lang="ru-RU" sz="4400" b="1" i="1" dirty="0" smtClean="0">
                <a:solidFill>
                  <a:schemeClr val="tx1"/>
                </a:solidFill>
              </a:rPr>
              <a:t>В разделе V "Денежные средства" </a:t>
            </a:r>
            <a:r>
              <a:rPr lang="ru-RU" sz="4400" dirty="0" smtClean="0">
                <a:solidFill>
                  <a:schemeClr val="tx1"/>
                </a:solidFill>
              </a:rPr>
              <a:t>обобщается необходимая информация о наличии и движении денежных средств в отечественной и иностранной валюте, принадлежащих экономическому субъекту. Используются счета по учету денежных средств в кассе (50), на расчетных (51), валютных (52) и других специальных (55) счетах в банках, переводов в пути (57), финансовых вложений (58); учтены также резервы под обесценение вложений в ценные бумаги (59).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Тема11</Template>
  <TotalTime>49</TotalTime>
  <Words>840</Words>
  <Application>Microsoft Office PowerPoint</Application>
  <PresentationFormat>Экран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Тема11</vt:lpstr>
      <vt:lpstr>Счета бухгалтерского учета и двойная запись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Преимущества плана счетов бухгалтерского учета, применяемого в России: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5.2. План счетов бухгалтерского учета</dc:title>
  <dc:creator>Админ</dc:creator>
  <cp:lastModifiedBy>User</cp:lastModifiedBy>
  <cp:revision>8</cp:revision>
  <dcterms:created xsi:type="dcterms:W3CDTF">2010-08-16T11:09:30Z</dcterms:created>
  <dcterms:modified xsi:type="dcterms:W3CDTF">2015-09-01T06:13:14Z</dcterms:modified>
</cp:coreProperties>
</file>