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58" r:id="rId5"/>
    <p:sldId id="260" r:id="rId6"/>
    <p:sldId id="262" r:id="rId7"/>
    <p:sldId id="263" r:id="rId8"/>
    <p:sldId id="265" r:id="rId9"/>
    <p:sldId id="266"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718" autoAdjust="0"/>
  </p:normalViewPr>
  <p:slideViewPr>
    <p:cSldViewPr>
      <p:cViewPr varScale="1">
        <p:scale>
          <a:sx n="107" d="100"/>
          <a:sy n="107" d="100"/>
        </p:scale>
        <p:origin x="-8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01.09.2015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01.09.2015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3284984"/>
            <a:ext cx="7500958" cy="1257304"/>
          </a:xfrm>
        </p:spPr>
        <p:txBody>
          <a:bodyPr>
            <a:normAutofit/>
          </a:bodyPr>
          <a:lstStyle/>
          <a:p>
            <a:r>
              <a:rPr lang="ru-RU" b="1" dirty="0" smtClean="0"/>
              <a:t>Учетные регистры, их назначение</a:t>
            </a:r>
            <a:endParaRPr lang="ru-RU" dirty="0"/>
          </a:p>
        </p:txBody>
      </p:sp>
      <p:sp>
        <p:nvSpPr>
          <p:cNvPr id="2" name="Заголовок 1"/>
          <p:cNvSpPr>
            <a:spLocks noGrp="1"/>
          </p:cNvSpPr>
          <p:nvPr>
            <p:ph type="ctrTitle"/>
          </p:nvPr>
        </p:nvSpPr>
        <p:spPr>
          <a:xfrm>
            <a:off x="1000100" y="1214422"/>
            <a:ext cx="6762752" cy="2286586"/>
          </a:xfrm>
        </p:spPr>
        <p:txBody>
          <a:bodyPr>
            <a:normAutofit/>
          </a:bodyPr>
          <a:lstStyle/>
          <a:p>
            <a:r>
              <a:rPr lang="ru-RU" b="1" dirty="0" smtClean="0">
                <a:solidFill>
                  <a:schemeClr val="tx1"/>
                </a:solidFill>
              </a:rPr>
              <a:t>Регистры </a:t>
            </a:r>
            <a:r>
              <a:rPr lang="ru-RU" b="1" dirty="0" smtClean="0">
                <a:solidFill>
                  <a:schemeClr val="tx1"/>
                </a:solidFill>
              </a:rPr>
              <a:t>и формы бухгалтерского учета</a:t>
            </a:r>
            <a:r>
              <a:rPr lang="ru-RU" dirty="0" smtClean="0">
                <a:solidFill>
                  <a:schemeClr val="tx1"/>
                </a:solidFill>
              </a:rPr>
              <a:t/>
            </a:r>
            <a:br>
              <a:rPr lang="ru-RU" dirty="0" smtClean="0">
                <a:solidFill>
                  <a:schemeClr val="tx1"/>
                </a:solidFill>
              </a:rPr>
            </a:br>
            <a:endParaRPr lang="ru-RU" i="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97152"/>
            <a:ext cx="295232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a:spLocks noChangeArrowheads="1"/>
          </p:cNvSpPr>
          <p:nvPr/>
        </p:nvSpPr>
        <p:spPr bwMode="auto">
          <a:xfrm>
            <a:off x="395288" y="188913"/>
            <a:ext cx="84439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ru-RU" altLang="ru-RU" sz="1800" dirty="0">
                <a:latin typeface="Century Schoolbook" pitchFamily="18" charset="0"/>
              </a:rPr>
              <a:t>Государственное бюджетное профессиональное образовательное </a:t>
            </a:r>
          </a:p>
          <a:p>
            <a:pPr algn="ctr" eaLnBrk="1" hangingPunct="1">
              <a:spcBef>
                <a:spcPct val="0"/>
              </a:spcBef>
              <a:buFontTx/>
              <a:buNone/>
            </a:pPr>
            <a:r>
              <a:rPr lang="ru-RU" altLang="ru-RU" sz="1800" dirty="0">
                <a:latin typeface="Century Schoolbook" pitchFamily="18" charset="0"/>
              </a:rPr>
              <a:t>учреждение Свердловской области </a:t>
            </a:r>
          </a:p>
          <a:p>
            <a:pPr algn="ctr" eaLnBrk="1" hangingPunct="1">
              <a:spcBef>
                <a:spcPct val="0"/>
              </a:spcBef>
              <a:buFontTx/>
              <a:buNone/>
            </a:pPr>
            <a:r>
              <a:rPr lang="ru-RU" altLang="ru-RU" sz="1800" dirty="0">
                <a:latin typeface="Century Schoolbook" pitchFamily="18" charset="0"/>
              </a:rPr>
              <a:t>«</a:t>
            </a:r>
            <a:r>
              <a:rPr lang="ru-RU" altLang="ru-RU" sz="1800" dirty="0" err="1">
                <a:latin typeface="Century Schoolbook" pitchFamily="18" charset="0"/>
              </a:rPr>
              <a:t>Талицкий</a:t>
            </a:r>
            <a:r>
              <a:rPr lang="ru-RU" altLang="ru-RU" sz="1800" dirty="0">
                <a:latin typeface="Century Schoolbook" pitchFamily="18" charset="0"/>
              </a:rPr>
              <a:t> лесотехнический колледж </a:t>
            </a:r>
            <a:r>
              <a:rPr lang="ru-RU" altLang="ru-RU" sz="1800" dirty="0" err="1">
                <a:latin typeface="Century Schoolbook" pitchFamily="18" charset="0"/>
              </a:rPr>
              <a:t>им.Н.И.Кузнецова</a:t>
            </a:r>
            <a:r>
              <a:rPr lang="ru-RU" altLang="ru-RU" sz="1800" dirty="0">
                <a:latin typeface="Century Schoolbook" pitchFamily="18" charset="0"/>
              </a:rPr>
              <a:t>»</a:t>
            </a:r>
          </a:p>
        </p:txBody>
      </p:sp>
      <p:sp>
        <p:nvSpPr>
          <p:cNvPr id="6" name="Прямоугольник 5"/>
          <p:cNvSpPr>
            <a:spLocks noChangeArrowheads="1"/>
          </p:cNvSpPr>
          <p:nvPr/>
        </p:nvSpPr>
        <p:spPr bwMode="auto">
          <a:xfrm>
            <a:off x="1187624" y="4653136"/>
            <a:ext cx="731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ru-RU" altLang="ru-RU" sz="1800" dirty="0">
                <a:latin typeface="Arial" charset="0"/>
              </a:rPr>
              <a:t>Автор: 	</a:t>
            </a:r>
            <a:r>
              <a:rPr lang="ru-RU" altLang="ru-RU" sz="1800" dirty="0" err="1">
                <a:latin typeface="Arial" charset="0"/>
              </a:rPr>
              <a:t>Добышева</a:t>
            </a:r>
            <a:r>
              <a:rPr lang="ru-RU" altLang="ru-RU" sz="1800" dirty="0">
                <a:latin typeface="Arial" charset="0"/>
              </a:rPr>
              <a:t> Оксана Владимировна, преподаватель </a:t>
            </a:r>
          </a:p>
        </p:txBody>
      </p:sp>
      <p:sp>
        <p:nvSpPr>
          <p:cNvPr id="7" name="Прямоугольник 1"/>
          <p:cNvSpPr>
            <a:spLocks noChangeArrowheads="1"/>
          </p:cNvSpPr>
          <p:nvPr/>
        </p:nvSpPr>
        <p:spPr bwMode="auto">
          <a:xfrm>
            <a:off x="4344514" y="5661248"/>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ru-RU" altLang="ru-RU" sz="1400" kern="0" dirty="0" smtClean="0"/>
              <a:t>2015 год</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6000792"/>
          </a:xfrm>
        </p:spPr>
        <p:txBody>
          <a:bodyPr>
            <a:noAutofit/>
          </a:bodyPr>
          <a:lstStyle/>
          <a:p>
            <a:pPr algn="ctr"/>
            <a:r>
              <a:rPr lang="ru-RU" sz="2400" dirty="0" smtClean="0">
                <a:solidFill>
                  <a:schemeClr val="tx1"/>
                </a:solidFill>
              </a:rPr>
              <a:t>Лица, получившие доступ к информации, содержащейся в регистрах бухгалтерского учета и во внутренней бухгалтерской отчетности, обязаны хранить коммерческую и государственную тайну. За ее разглашение они несут ответственность, установленную законодательством РФ.   </a:t>
            </a:r>
            <a:br>
              <a:rPr lang="ru-RU" sz="2400" dirty="0" smtClean="0">
                <a:solidFill>
                  <a:schemeClr val="tx1"/>
                </a:solidFill>
              </a:rPr>
            </a:br>
            <a:r>
              <a:rPr lang="ru-RU" sz="2400" dirty="0" smtClean="0">
                <a:solidFill>
                  <a:schemeClr val="tx1"/>
                </a:solidFill>
              </a:rPr>
              <a:t>	Учетные регистры открываются в начале года. Прежде чем открыть регистры, нужно пронумеровать страницы и на обороте последней страницы прописью указать количество страниц, которое должно быть заверено подписями руководителя, главного бухгалтера и печатью организации.</a:t>
            </a:r>
            <a:br>
              <a:rPr lang="ru-RU" sz="2400" dirty="0" smtClean="0">
                <a:solidFill>
                  <a:schemeClr val="tx1"/>
                </a:solidFill>
              </a:rPr>
            </a:br>
            <a:r>
              <a:rPr lang="ru-RU" sz="2400" dirty="0" smtClean="0">
                <a:solidFill>
                  <a:schemeClr val="tx1"/>
                </a:solidFill>
              </a:rPr>
              <a:t>	На обложке учетного регистра записывается название организации (предприятия), шифр и наименование счета, а также год, на который открывается регистр.</a:t>
            </a:r>
            <a:br>
              <a:rPr lang="ru-RU" sz="2400" dirty="0" smtClean="0">
                <a:solidFill>
                  <a:schemeClr val="tx1"/>
                </a:solidFill>
              </a:rPr>
            </a:br>
            <a:r>
              <a:rPr lang="ru-RU" sz="2400" dirty="0" smtClean="0">
                <a:solidFill>
                  <a:schemeClr val="tx1"/>
                </a:solidFill>
              </a:rPr>
              <a:t>	После этого в регистры записываются остатки на начало года, которые переносятся из регистров прошлого года.	</a:t>
            </a:r>
            <a:endParaRPr lang="ru-RU" sz="2400" dirty="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60" y="260648"/>
            <a:ext cx="8401080" cy="4968552"/>
          </a:xfrm>
        </p:spPr>
        <p:txBody>
          <a:bodyPr>
            <a:normAutofit fontScale="90000"/>
          </a:bodyPr>
          <a:lstStyle/>
          <a:p>
            <a:r>
              <a:rPr lang="ru-RU" sz="2200" dirty="0" smtClean="0">
                <a:solidFill>
                  <a:schemeClr val="tx1"/>
                </a:solidFill>
              </a:rPr>
              <a:t>Запись хозяйственных операций в регистры называется разноской операций. Разноска производится на основании корреспонденции счетов, составленной по документам.</a:t>
            </a:r>
            <a:br>
              <a:rPr lang="ru-RU" sz="2200" dirty="0" smtClean="0">
                <a:solidFill>
                  <a:schemeClr val="tx1"/>
                </a:solidFill>
              </a:rPr>
            </a:br>
            <a:r>
              <a:rPr lang="ru-RU" sz="2200" b="1" i="1" dirty="0" smtClean="0">
                <a:solidFill>
                  <a:schemeClr val="tx1"/>
                </a:solidFill>
              </a:rPr>
              <a:t>Записи в учетные регистры могут производиться двумя способами:</a:t>
            </a:r>
            <a:r>
              <a:rPr lang="ru-RU" sz="2200" dirty="0" smtClean="0">
                <a:solidFill>
                  <a:schemeClr val="tx1"/>
                </a:solidFill>
              </a:rPr>
              <a:t/>
            </a:r>
            <a:br>
              <a:rPr lang="ru-RU" sz="2200" dirty="0" smtClean="0">
                <a:solidFill>
                  <a:schemeClr val="tx1"/>
                </a:solidFill>
              </a:rPr>
            </a:br>
            <a:r>
              <a:rPr lang="ru-RU" sz="2200" dirty="0" smtClean="0">
                <a:solidFill>
                  <a:schemeClr val="tx1"/>
                </a:solidFill>
              </a:rPr>
              <a:t>- простым;</a:t>
            </a:r>
            <a:br>
              <a:rPr lang="ru-RU" sz="2200" dirty="0" smtClean="0">
                <a:solidFill>
                  <a:schemeClr val="tx1"/>
                </a:solidFill>
              </a:rPr>
            </a:br>
            <a:r>
              <a:rPr lang="ru-RU" sz="2200" dirty="0" smtClean="0">
                <a:solidFill>
                  <a:schemeClr val="tx1"/>
                </a:solidFill>
              </a:rPr>
              <a:t>- копировальным.</a:t>
            </a:r>
            <a:br>
              <a:rPr lang="ru-RU" sz="2200" dirty="0" smtClean="0">
                <a:solidFill>
                  <a:schemeClr val="tx1"/>
                </a:solidFill>
              </a:rPr>
            </a:br>
            <a:r>
              <a:rPr lang="ru-RU" sz="2200" dirty="0" smtClean="0">
                <a:solidFill>
                  <a:schemeClr val="tx1"/>
                </a:solidFill>
              </a:rPr>
              <a:t>Простые записи получают только в одном учетном регистре. Копировальные производятся  с помощью копировальной бумаги одновременно в нескольких регистрах. С помощью копировальной записи ведется кассовая книга, в которой листы, написанные под копирку, отрываются и служат отчетом кассира.</a:t>
            </a:r>
            <a:br>
              <a:rPr lang="ru-RU" sz="2200" dirty="0" smtClean="0">
                <a:solidFill>
                  <a:schemeClr val="tx1"/>
                </a:solidFill>
              </a:rPr>
            </a:br>
            <a:r>
              <a:rPr lang="ru-RU" sz="2200" dirty="0" smtClean="0">
                <a:solidFill>
                  <a:schemeClr val="tx1"/>
                </a:solidFill>
              </a:rPr>
              <a:t>Записи и регистры должны производиться чернилами или пастой шариковой ручки четко, разборчиво, без подчисток и помарок. Пропуск страниц и строк не допускаются.</a:t>
            </a:r>
            <a:r>
              <a:rPr lang="ru-RU" dirty="0" smtClean="0"/>
              <a:t/>
            </a:r>
            <a:br>
              <a:rPr lang="ru-RU" dirty="0" smtClean="0"/>
            </a:b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365104"/>
            <a:ext cx="4038600" cy="211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72518" cy="7095732"/>
          </a:xfrm>
        </p:spPr>
        <p:txBody>
          <a:bodyPr>
            <a:normAutofit fontScale="90000"/>
          </a:bodyPr>
          <a:lstStyle/>
          <a:p>
            <a:r>
              <a:rPr lang="ru-RU" sz="2200" b="1" i="1" dirty="0" smtClean="0">
                <a:solidFill>
                  <a:schemeClr val="tx1"/>
                </a:solidFill>
              </a:rPr>
              <a:t>Исправление ошибок в регистрах</a:t>
            </a:r>
            <a:r>
              <a:rPr lang="ru-RU" sz="2200" dirty="0" smtClean="0">
                <a:solidFill>
                  <a:schemeClr val="tx1"/>
                </a:solidFill>
              </a:rPr>
              <a:t> производится тремя способами: корректурным, </a:t>
            </a:r>
            <a:r>
              <a:rPr lang="ru-RU" sz="2200" dirty="0" err="1" smtClean="0">
                <a:solidFill>
                  <a:schemeClr val="tx1"/>
                </a:solidFill>
              </a:rPr>
              <a:t>сторнировочным</a:t>
            </a:r>
            <a:r>
              <a:rPr lang="ru-RU" sz="2200" dirty="0" smtClean="0">
                <a:solidFill>
                  <a:schemeClr val="tx1"/>
                </a:solidFill>
              </a:rPr>
              <a:t> («красное </a:t>
            </a:r>
            <a:r>
              <a:rPr lang="ru-RU" sz="2200" dirty="0" err="1" smtClean="0">
                <a:solidFill>
                  <a:schemeClr val="tx1"/>
                </a:solidFill>
              </a:rPr>
              <a:t>сторно</a:t>
            </a:r>
            <a:r>
              <a:rPr lang="ru-RU" sz="2200" dirty="0" smtClean="0">
                <a:solidFill>
                  <a:schemeClr val="tx1"/>
                </a:solidFill>
              </a:rPr>
              <a:t>»), способом дополнительной проводки.</a:t>
            </a:r>
            <a:br>
              <a:rPr lang="ru-RU" sz="2200" dirty="0" smtClean="0">
                <a:solidFill>
                  <a:schemeClr val="tx1"/>
                </a:solidFill>
              </a:rPr>
            </a:br>
            <a:r>
              <a:rPr lang="ru-RU" sz="2200" b="1" i="1" dirty="0" smtClean="0">
                <a:solidFill>
                  <a:schemeClr val="tx1"/>
                </a:solidFill>
              </a:rPr>
              <a:t>Корректурный способ</a:t>
            </a:r>
            <a:r>
              <a:rPr lang="ru-RU" sz="2200" dirty="0" smtClean="0">
                <a:solidFill>
                  <a:schemeClr val="tx1"/>
                </a:solidFill>
              </a:rPr>
              <a:t> – это зачеркивание неправильного текста или суммы одной чертой так, чтобы можно было прочитать зачеркнутое. Сверху пишется правильная сумма или текст и делается оговорка «Исправленному верить» за подписью лица, производившего исправление. Этот способ исправления ошибок применяется тогда, когда ошибка обнаружено до составления баланса и не требуется изменить корреспонденцию счетов. </a:t>
            </a:r>
            <a:br>
              <a:rPr lang="ru-RU" sz="2200" dirty="0" smtClean="0">
                <a:solidFill>
                  <a:schemeClr val="tx1"/>
                </a:solidFill>
              </a:rPr>
            </a:br>
            <a:r>
              <a:rPr lang="ru-RU" sz="2200" b="1" i="1" dirty="0" smtClean="0">
                <a:solidFill>
                  <a:schemeClr val="accent1">
                    <a:lumMod val="75000"/>
                  </a:schemeClr>
                </a:solidFill>
              </a:rPr>
              <a:t>Способ</a:t>
            </a:r>
            <a:r>
              <a:rPr lang="ru-RU" sz="2200" i="1" dirty="0" smtClean="0">
                <a:solidFill>
                  <a:schemeClr val="accent1">
                    <a:lumMod val="75000"/>
                  </a:schemeClr>
                </a:solidFill>
              </a:rPr>
              <a:t> </a:t>
            </a:r>
            <a:r>
              <a:rPr lang="ru-RU" sz="2200" b="1" i="1" dirty="0" smtClean="0">
                <a:solidFill>
                  <a:schemeClr val="accent1">
                    <a:lumMod val="75000"/>
                  </a:schemeClr>
                </a:solidFill>
              </a:rPr>
              <a:t>«Красное </a:t>
            </a:r>
            <a:r>
              <a:rPr lang="ru-RU" sz="2200" b="1" i="1" dirty="0" err="1" smtClean="0">
                <a:solidFill>
                  <a:schemeClr val="accent1">
                    <a:lumMod val="75000"/>
                  </a:schemeClr>
                </a:solidFill>
              </a:rPr>
              <a:t>сторно</a:t>
            </a:r>
            <a:r>
              <a:rPr lang="ru-RU" sz="2200" b="1" i="1" dirty="0" smtClean="0">
                <a:solidFill>
                  <a:schemeClr val="accent1">
                    <a:lumMod val="75000"/>
                  </a:schemeClr>
                </a:solidFill>
              </a:rPr>
              <a:t>»</a:t>
            </a:r>
            <a:r>
              <a:rPr lang="ru-RU" sz="2200" dirty="0" smtClean="0">
                <a:solidFill>
                  <a:schemeClr val="accent1">
                    <a:lumMod val="75000"/>
                  </a:schemeClr>
                </a:solidFill>
              </a:rPr>
              <a:t> </a:t>
            </a:r>
            <a:r>
              <a:rPr lang="ru-RU" sz="2200" dirty="0" smtClean="0">
                <a:solidFill>
                  <a:schemeClr val="tx1"/>
                </a:solidFill>
              </a:rPr>
              <a:t>применяется при исправлении ошибок в корреспонденции счетов. При этом неправильно указанная проводка записывается красными чернилами и при подсчете итогов эти суммы вычитаются. После этого составляется правильная проводка.</a:t>
            </a:r>
            <a:br>
              <a:rPr lang="ru-RU" sz="2200" dirty="0" smtClean="0">
                <a:solidFill>
                  <a:schemeClr val="tx1"/>
                </a:solidFill>
              </a:rPr>
            </a:br>
            <a:r>
              <a:rPr lang="ru-RU" sz="2200" b="1" i="1" dirty="0" smtClean="0">
                <a:solidFill>
                  <a:schemeClr val="tx1"/>
                </a:solidFill>
              </a:rPr>
              <a:t>Способ дополнительной проводки</a:t>
            </a:r>
            <a:r>
              <a:rPr lang="ru-RU" sz="2200" b="1" dirty="0" smtClean="0">
                <a:solidFill>
                  <a:schemeClr val="tx1"/>
                </a:solidFill>
              </a:rPr>
              <a:t> </a:t>
            </a:r>
            <a:r>
              <a:rPr lang="ru-RU" sz="2200" dirty="0" smtClean="0">
                <a:solidFill>
                  <a:schemeClr val="tx1"/>
                </a:solidFill>
              </a:rPr>
              <a:t>применяется тогда, когда корреспонденция счетов правильная, но сумма указана меньше, чем следовало, или ошибка обнаружена после подсчета итогов. При этом составляется корреспонденция на недостающую сумму. </a:t>
            </a:r>
            <a:r>
              <a:rPr lang="ru-RU" dirty="0" smtClean="0">
                <a:solidFill>
                  <a:schemeClr val="tx1"/>
                </a:solidFill>
              </a:rPr>
              <a:t/>
            </a:r>
            <a:br>
              <a:rPr lang="ru-RU" dirty="0" smtClean="0">
                <a:solidFill>
                  <a:schemeClr val="tx1"/>
                </a:solidFill>
              </a:rPr>
            </a:br>
            <a:r>
              <a:rPr lang="ru-RU" b="1" dirty="0" smtClean="0">
                <a:solidFill>
                  <a:schemeClr val="tx1"/>
                </a:solidFill>
              </a:rPr>
              <a:t/>
            </a:r>
            <a:br>
              <a:rPr lang="ru-RU" b="1" dirty="0" smtClean="0">
                <a:solidFill>
                  <a:schemeClr val="tx1"/>
                </a:solidFill>
              </a:rPr>
            </a:br>
            <a:r>
              <a:rPr lang="ru-RU" b="1" dirty="0" smtClean="0"/>
              <a:t> </a:t>
            </a:r>
            <a:r>
              <a:rPr lang="ru-RU" dirty="0" smtClean="0"/>
              <a:t/>
            </a:r>
            <a:br>
              <a:rPr lang="ru-RU" dirty="0" smtClean="0"/>
            </a:br>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301208"/>
            <a:ext cx="2520280" cy="145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p:cNvSpPr txBox="1">
            <a:spLocks/>
          </p:cNvSpPr>
          <p:nvPr/>
        </p:nvSpPr>
        <p:spPr>
          <a:xfrm>
            <a:off x="525739" y="548680"/>
            <a:ext cx="8229600" cy="462560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ru-RU" altLang="ru-RU" sz="1200" kern="0" dirty="0" smtClean="0"/>
              <a:t>Библиографический список</a:t>
            </a:r>
          </a:p>
          <a:p>
            <a:pPr>
              <a:defRPr/>
            </a:pPr>
            <a:r>
              <a:rPr lang="ru-RU" altLang="ru-RU" sz="1200" kern="0" dirty="0" smtClean="0"/>
              <a:t>Основные источники:</a:t>
            </a:r>
          </a:p>
          <a:p>
            <a:pPr>
              <a:defRPr/>
            </a:pPr>
            <a:r>
              <a:rPr lang="ru-RU" altLang="ru-RU" sz="1200" kern="0" dirty="0" smtClean="0"/>
              <a:t>1.	Гражданский Кодекс РФ </a:t>
            </a:r>
          </a:p>
          <a:p>
            <a:pPr>
              <a:defRPr/>
            </a:pPr>
            <a:r>
              <a:rPr lang="ru-RU" altLang="ru-RU" sz="1200" kern="0" dirty="0" smtClean="0"/>
              <a:t>2.	Налоговый кодекс РФ;</a:t>
            </a:r>
          </a:p>
          <a:p>
            <a:pPr>
              <a:defRPr/>
            </a:pPr>
            <a:r>
              <a:rPr lang="ru-RU" altLang="ru-RU" sz="1200" kern="0" dirty="0" smtClean="0"/>
              <a:t>3.	Трудовой кодекс РФ </a:t>
            </a:r>
          </a:p>
          <a:p>
            <a:pPr>
              <a:defRPr/>
            </a:pPr>
            <a:r>
              <a:rPr lang="ru-RU" altLang="ru-RU" sz="1200" kern="0" dirty="0" smtClean="0"/>
              <a:t>4.	Федеральный закон «О бухгалтерском учете» </a:t>
            </a:r>
          </a:p>
          <a:p>
            <a:pPr>
              <a:defRPr/>
            </a:pPr>
            <a:r>
              <a:rPr lang="ru-RU" altLang="ru-RU" sz="1200" kern="0" dirty="0" smtClean="0"/>
              <a:t>5.	Положения по бухгалтерскому учету (№№1 - 24)</a:t>
            </a:r>
          </a:p>
          <a:p>
            <a:pPr>
              <a:defRPr/>
            </a:pPr>
            <a:r>
              <a:rPr lang="ru-RU" altLang="ru-RU" sz="1200" kern="0" dirty="0" smtClean="0"/>
              <a:t>6.	Бабаев Ю.А. Бухгалтерский  учет. – М.:    Проспект, 2013– 171с.</a:t>
            </a:r>
          </a:p>
          <a:p>
            <a:pPr>
              <a:defRPr/>
            </a:pPr>
            <a:r>
              <a:rPr lang="ru-RU" altLang="ru-RU" sz="1200" kern="0" dirty="0" smtClean="0"/>
              <a:t>7.	</a:t>
            </a:r>
            <a:r>
              <a:rPr lang="ru-RU" altLang="ru-RU" sz="1200" kern="0" dirty="0" err="1" smtClean="0"/>
              <a:t>Брыкова</a:t>
            </a:r>
            <a:r>
              <a:rPr lang="ru-RU" altLang="ru-RU" sz="1200" kern="0" dirty="0" smtClean="0"/>
              <a:t> Н.В.  Основы        бухгалтерского       учета. – М.: Академия (</a:t>
            </a:r>
            <a:r>
              <a:rPr lang="ru-RU" altLang="ru-RU" sz="1200" kern="0" dirty="0" err="1" smtClean="0"/>
              <a:t>Academia</a:t>
            </a:r>
            <a:r>
              <a:rPr lang="ru-RU" altLang="ru-RU" sz="1200" kern="0" dirty="0" smtClean="0"/>
              <a:t>), 2012 – 420с.</a:t>
            </a:r>
          </a:p>
          <a:p>
            <a:pPr>
              <a:defRPr/>
            </a:pPr>
            <a:r>
              <a:rPr lang="ru-RU" altLang="ru-RU" sz="1200" kern="0" dirty="0" smtClean="0"/>
              <a:t>8.	Кондраков Н.П. Бухгалтерский (финансовый, управленческий) учет. </a:t>
            </a:r>
            <a:r>
              <a:rPr lang="ru-RU" altLang="ru-RU" sz="1200" kern="0" dirty="0" err="1" smtClean="0"/>
              <a:t>М.:Проспект</a:t>
            </a:r>
            <a:r>
              <a:rPr lang="ru-RU" altLang="ru-RU" sz="1200" kern="0" dirty="0" smtClean="0"/>
              <a:t> , 2013 – 831с.	</a:t>
            </a:r>
          </a:p>
          <a:p>
            <a:pPr>
              <a:defRPr/>
            </a:pPr>
            <a:endParaRPr lang="ru-RU" altLang="ru-RU" sz="1200" kern="0" dirty="0" smtClean="0"/>
          </a:p>
          <a:p>
            <a:pPr>
              <a:defRPr/>
            </a:pPr>
            <a:r>
              <a:rPr lang="ru-RU" altLang="ru-RU" sz="1200" kern="0" dirty="0" smtClean="0"/>
              <a:t>Дополнительные источники: </a:t>
            </a:r>
          </a:p>
          <a:p>
            <a:pPr>
              <a:defRPr/>
            </a:pPr>
            <a:endParaRPr lang="ru-RU" altLang="ru-RU" sz="1200" kern="0" dirty="0" smtClean="0"/>
          </a:p>
          <a:p>
            <a:pPr>
              <a:defRPr/>
            </a:pPr>
            <a:r>
              <a:rPr lang="ru-RU" altLang="ru-RU" sz="1200" kern="0" dirty="0" smtClean="0"/>
              <a:t>1.	</a:t>
            </a:r>
            <a:r>
              <a:rPr lang="ru-RU" altLang="ru-RU" sz="1200" kern="0" dirty="0" err="1" smtClean="0"/>
              <a:t>Бурмистрова</a:t>
            </a:r>
            <a:r>
              <a:rPr lang="ru-RU" altLang="ru-RU" sz="1200" kern="0" dirty="0" smtClean="0"/>
              <a:t> Л.М. Бухгалтерский учет.- М.: Форум, 2012. – 326с.</a:t>
            </a:r>
          </a:p>
          <a:p>
            <a:pPr>
              <a:defRPr/>
            </a:pPr>
            <a:r>
              <a:rPr lang="ru-RU" altLang="ru-RU" sz="1200" kern="0" dirty="0" smtClean="0"/>
              <a:t>2.	</a:t>
            </a:r>
            <a:r>
              <a:rPr lang="ru-RU" altLang="ru-RU" sz="1200" kern="0" dirty="0" err="1" smtClean="0"/>
              <a:t>Вещунова</a:t>
            </a:r>
            <a:r>
              <a:rPr lang="ru-RU" altLang="ru-RU" sz="1200" kern="0" dirty="0" smtClean="0"/>
              <a:t> Н.Л. Бухгалтерский учет. – М.: Рид Групп, 2012. – 298 с.</a:t>
            </a:r>
          </a:p>
          <a:p>
            <a:pPr>
              <a:defRPr/>
            </a:pPr>
            <a:r>
              <a:rPr lang="ru-RU" altLang="ru-RU" sz="1200" kern="0" dirty="0" smtClean="0"/>
              <a:t>3.	Куликова Л.И. Международные стандарты финансовой отчетности. – М.: Магистр, 2012.- 400с.</a:t>
            </a:r>
          </a:p>
          <a:p>
            <a:pPr>
              <a:defRPr/>
            </a:pPr>
            <a:r>
              <a:rPr lang="ru-RU" altLang="ru-RU" sz="1200" kern="0" dirty="0" smtClean="0"/>
              <a:t>4.	Щербакова В.И. Теория бухгалтерского учета. – М.: Форум, 2013. – 244с</a:t>
            </a:r>
          </a:p>
          <a:p>
            <a:pPr>
              <a:defRPr/>
            </a:pPr>
            <a:endParaRPr lang="ru-RU" altLang="ru-RU" sz="1200" kern="0" dirty="0" smtClean="0"/>
          </a:p>
          <a:p>
            <a:pPr>
              <a:defRPr/>
            </a:pPr>
            <a:endParaRPr lang="ru-RU" altLang="ru-RU" sz="1200" kern="0" dirty="0" smtClean="0"/>
          </a:p>
          <a:p>
            <a:pPr>
              <a:defRPr/>
            </a:pPr>
            <a:r>
              <a:rPr lang="ru-RU" altLang="ru-RU" sz="1200" kern="0" dirty="0" smtClean="0"/>
              <a:t>Интернет-ресурсы: </a:t>
            </a:r>
          </a:p>
          <a:p>
            <a:pPr>
              <a:defRPr/>
            </a:pPr>
            <a:endParaRPr lang="ru-RU" altLang="ru-RU" sz="1200" kern="0" dirty="0" smtClean="0"/>
          </a:p>
          <a:p>
            <a:pPr>
              <a:defRPr/>
            </a:pPr>
            <a:r>
              <a:rPr lang="ru-RU" altLang="ru-RU" sz="1200" kern="0" dirty="0" smtClean="0"/>
              <a:t>1.HTTP://WWW.AUP.RU/BOOKS/I013.HTM Бухгалтерский учет: конспект лекций/ Федосова Т.В. Таганрог: ТТИ ЮФУ, 2013.</a:t>
            </a:r>
          </a:p>
          <a:p>
            <a:pPr>
              <a:defRPr/>
            </a:pPr>
            <a:r>
              <a:rPr lang="ru-RU" altLang="ru-RU" sz="1200" kern="0" dirty="0" smtClean="0"/>
              <a:t>2.Федосова Т.В. (Таганрог: ТТИ ЮФУ, 2013). Административно-управленческий портал </a:t>
            </a:r>
            <a:r>
              <a:rPr lang="ru-RU" altLang="ru-RU" sz="1200" kern="0" dirty="0" err="1" smtClean="0"/>
              <a:t>AUP.Ruhttp</a:t>
            </a:r>
            <a:r>
              <a:rPr lang="ru-RU" altLang="ru-RU" sz="1200" kern="0" dirty="0" smtClean="0"/>
              <a:t>://www.aup.ru/books/m176/ Бухгалтерский учет: Учебное пособие</a:t>
            </a:r>
            <a:endParaRPr lang="ru-RU" altLang="ru-RU" sz="1200" kern="0" dirty="0"/>
          </a:p>
        </p:txBody>
      </p:sp>
    </p:spTree>
    <p:extLst>
      <p:ext uri="{BB962C8B-B14F-4D97-AF65-F5344CB8AC3E}">
        <p14:creationId xmlns:p14="http://schemas.microsoft.com/office/powerpoint/2010/main" val="204897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85720" y="-142900"/>
            <a:ext cx="8443914" cy="3143272"/>
          </a:xfrm>
        </p:spPr>
        <p:txBody>
          <a:bodyPr>
            <a:normAutofit/>
          </a:bodyPr>
          <a:lstStyle/>
          <a:p>
            <a:r>
              <a:rPr lang="ru-RU" dirty="0" smtClean="0"/>
              <a:t/>
            </a:r>
            <a:br>
              <a:rPr lang="ru-RU" dirty="0" smtClean="0"/>
            </a:br>
            <a:endParaRPr lang="ru-RU" dirty="0"/>
          </a:p>
        </p:txBody>
      </p:sp>
      <p:sp>
        <p:nvSpPr>
          <p:cNvPr id="8" name="Содержимое 7"/>
          <p:cNvSpPr>
            <a:spLocks noGrp="1"/>
          </p:cNvSpPr>
          <p:nvPr>
            <p:ph sz="quarter" idx="1"/>
          </p:nvPr>
        </p:nvSpPr>
        <p:spPr>
          <a:xfrm>
            <a:off x="0" y="0"/>
            <a:ext cx="9144000" cy="5805264"/>
          </a:xfrm>
        </p:spPr>
        <p:txBody>
          <a:bodyPr>
            <a:normAutofit fontScale="25000" lnSpcReduction="20000"/>
          </a:bodyPr>
          <a:lstStyle/>
          <a:p>
            <a:pPr>
              <a:buNone/>
            </a:pPr>
            <a:r>
              <a:rPr lang="ru-RU" dirty="0" smtClean="0"/>
              <a:t>   </a:t>
            </a:r>
          </a:p>
          <a:p>
            <a:pPr>
              <a:buNone/>
            </a:pPr>
            <a:endParaRPr lang="ru-RU" dirty="0" smtClean="0"/>
          </a:p>
          <a:p>
            <a:pPr algn="ctr">
              <a:buNone/>
            </a:pPr>
            <a:r>
              <a:rPr lang="ru-RU" sz="12000" dirty="0" smtClean="0"/>
              <a:t>    </a:t>
            </a:r>
            <a:r>
              <a:rPr lang="ru-RU" sz="12000" dirty="0" smtClean="0">
                <a:solidFill>
                  <a:srgbClr val="7030A0"/>
                </a:solidFill>
              </a:rPr>
              <a:t>Все хозяйственные операции на основании  проверенных и обработанных документов  записываются в регистры бухгалтерского учета.</a:t>
            </a:r>
          </a:p>
          <a:p>
            <a:pPr>
              <a:buNone/>
            </a:pPr>
            <a:r>
              <a:rPr lang="ru-RU" sz="12000" dirty="0" smtClean="0"/>
              <a:t>    </a:t>
            </a:r>
          </a:p>
          <a:p>
            <a:pPr>
              <a:buNone/>
            </a:pPr>
            <a:r>
              <a:rPr lang="ru-RU" sz="12000" b="1" i="1" dirty="0" smtClean="0"/>
              <a:t>   Учетные регистры</a:t>
            </a:r>
            <a:r>
              <a:rPr lang="ru-RU" sz="12000" b="1" dirty="0" smtClean="0"/>
              <a:t> </a:t>
            </a:r>
            <a:r>
              <a:rPr lang="ru-RU" sz="12000" b="1" dirty="0" smtClean="0">
                <a:solidFill>
                  <a:schemeClr val="tx2">
                    <a:lumMod val="75000"/>
                  </a:schemeClr>
                </a:solidFill>
              </a:rPr>
              <a:t>– </a:t>
            </a:r>
            <a:r>
              <a:rPr lang="ru-RU" sz="12000" dirty="0" smtClean="0">
                <a:solidFill>
                  <a:schemeClr val="tx2">
                    <a:lumMod val="75000"/>
                  </a:schemeClr>
                </a:solidFill>
              </a:rPr>
              <a:t>это таблицы специальной формы, которые служат для обобщения и группировки всех записей в бухгалтерском учете.</a:t>
            </a:r>
          </a:p>
          <a:p>
            <a:pPr>
              <a:buNone/>
            </a:pPr>
            <a:r>
              <a:rPr lang="ru-RU" sz="12000" dirty="0" smtClean="0">
                <a:solidFill>
                  <a:schemeClr val="tx2">
                    <a:lumMod val="75000"/>
                  </a:schemeClr>
                </a:solidFill>
              </a:rPr>
              <a:t>   Они предназначены для систематизации и накопления информации, содержащейся в первичных документах. На основе данных, записанных в учетные регистры, составляется бухгалтерская отчетность.</a:t>
            </a:r>
          </a:p>
          <a:p>
            <a:pPr>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013176"/>
            <a:ext cx="494573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anim calcmode="lin" valueType="num">
                                      <p:cBhvr>
                                        <p:cTn id="8"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2" end="2"/>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000"/>
                                        <p:tgtEl>
                                          <p:spTgt spid="8">
                                            <p:txEl>
                                              <p:pRg st="3" end="3"/>
                                            </p:txEl>
                                          </p:spTgt>
                                        </p:tgtEl>
                                      </p:cBhvr>
                                    </p:animEffect>
                                    <p:anim calcmode="lin" valueType="num">
                                      <p:cBhvr>
                                        <p:cTn id="14"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1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16" dur="2000" fill="hold"/>
                                        <p:tgtEl>
                                          <p:spTgt spid="8">
                                            <p:txEl>
                                              <p:pRg st="3" end="3"/>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anim calcmode="lin" valueType="num">
                                      <p:cBhvr>
                                        <p:cTn id="20"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21"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22" dur="2000" fill="hold"/>
                                        <p:tgtEl>
                                          <p:spTgt spid="8">
                                            <p:txEl>
                                              <p:pRg st="4" end="4"/>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2000"/>
                                        <p:tgtEl>
                                          <p:spTgt spid="8">
                                            <p:txEl>
                                              <p:pRg st="5" end="5"/>
                                            </p:txEl>
                                          </p:spTgt>
                                        </p:tgtEl>
                                      </p:cBhvr>
                                    </p:animEffect>
                                    <p:anim calcmode="lin" valueType="num">
                                      <p:cBhvr>
                                        <p:cTn id="26"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27"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28"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844824"/>
            <a:ext cx="3709646" cy="1656184"/>
          </a:xfrm>
        </p:spPr>
        <p:txBody>
          <a:bodyPr>
            <a:noAutofit/>
          </a:bodyPr>
          <a:lstStyle/>
          <a:p>
            <a:r>
              <a:rPr lang="ru-RU" sz="2800" dirty="0">
                <a:solidFill>
                  <a:srgbClr val="7030A0"/>
                </a:solidFill>
              </a:rPr>
              <a:t/>
            </a:r>
            <a:br>
              <a:rPr lang="ru-RU" sz="2800" dirty="0">
                <a:solidFill>
                  <a:srgbClr val="7030A0"/>
                </a:solidFill>
              </a:rPr>
            </a:br>
            <a:r>
              <a:rPr lang="ru-RU" sz="2400" b="1" i="1" dirty="0" smtClean="0">
                <a:solidFill>
                  <a:schemeClr val="tx1"/>
                </a:solidFill>
              </a:rPr>
              <a:t>1</a:t>
            </a:r>
            <a:r>
              <a:rPr lang="ru-RU" sz="2400" i="1" dirty="0" smtClean="0">
                <a:solidFill>
                  <a:schemeClr val="tx1"/>
                </a:solidFill>
              </a:rPr>
              <a:t>.</a:t>
            </a:r>
            <a:r>
              <a:rPr lang="ru-RU" sz="2400" b="1" i="1" dirty="0" smtClean="0">
                <a:solidFill>
                  <a:schemeClr val="tx1"/>
                </a:solidFill>
              </a:rPr>
              <a:t>По </a:t>
            </a:r>
            <a:r>
              <a:rPr lang="ru-RU" sz="2400" b="1" i="1" dirty="0">
                <a:solidFill>
                  <a:schemeClr val="tx1"/>
                </a:solidFill>
              </a:rPr>
              <a:t>внешнему виду:</a:t>
            </a:r>
            <a:r>
              <a:rPr lang="ru-RU" sz="2400" i="1" dirty="0">
                <a:solidFill>
                  <a:schemeClr val="tx1"/>
                </a:solidFill>
              </a:rPr>
              <a:t/>
            </a:r>
            <a:br>
              <a:rPr lang="ru-RU" sz="2400" i="1" dirty="0">
                <a:solidFill>
                  <a:schemeClr val="tx1"/>
                </a:solidFill>
              </a:rPr>
            </a:br>
            <a:r>
              <a:rPr lang="ru-RU" sz="2400" i="1" dirty="0" smtClean="0">
                <a:solidFill>
                  <a:schemeClr val="tx1"/>
                </a:solidFill>
              </a:rPr>
              <a:t>- </a:t>
            </a:r>
            <a:r>
              <a:rPr lang="ru-RU" sz="2400" dirty="0" smtClean="0">
                <a:solidFill>
                  <a:schemeClr val="tx1"/>
                </a:solidFill>
              </a:rPr>
              <a:t>бухгалтерские </a:t>
            </a:r>
            <a:r>
              <a:rPr lang="ru-RU" sz="2400" dirty="0">
                <a:solidFill>
                  <a:schemeClr val="tx1"/>
                </a:solidFill>
              </a:rPr>
              <a:t>книги;</a:t>
            </a:r>
            <a:br>
              <a:rPr lang="ru-RU" sz="2400" dirty="0">
                <a:solidFill>
                  <a:schemeClr val="tx1"/>
                </a:solidFill>
              </a:rPr>
            </a:br>
            <a:r>
              <a:rPr lang="ru-RU" sz="2400" dirty="0" smtClean="0">
                <a:solidFill>
                  <a:schemeClr val="tx1"/>
                </a:solidFill>
              </a:rPr>
              <a:t>- карточки</a:t>
            </a:r>
            <a:r>
              <a:rPr lang="ru-RU" sz="2400" dirty="0">
                <a:solidFill>
                  <a:schemeClr val="tx1"/>
                </a:solidFill>
              </a:rPr>
              <a:t>;</a:t>
            </a:r>
            <a:br>
              <a:rPr lang="ru-RU" sz="2400" dirty="0">
                <a:solidFill>
                  <a:schemeClr val="tx1"/>
                </a:solidFill>
              </a:rPr>
            </a:br>
            <a:r>
              <a:rPr lang="ru-RU" sz="2400" dirty="0" smtClean="0">
                <a:solidFill>
                  <a:schemeClr val="tx1"/>
                </a:solidFill>
              </a:rPr>
              <a:t>- свободные </a:t>
            </a:r>
            <a:r>
              <a:rPr lang="ru-RU" sz="2400" dirty="0">
                <a:solidFill>
                  <a:schemeClr val="tx1"/>
                </a:solidFill>
              </a:rPr>
              <a:t>листы;</a:t>
            </a:r>
            <a:br>
              <a:rPr lang="ru-RU" sz="2400" dirty="0">
                <a:solidFill>
                  <a:schemeClr val="tx1"/>
                </a:solidFill>
              </a:rPr>
            </a:br>
            <a:r>
              <a:rPr lang="ru-RU" sz="2400" dirty="0" smtClean="0">
                <a:solidFill>
                  <a:schemeClr val="tx1"/>
                </a:solidFill>
              </a:rPr>
              <a:t>- машинные </a:t>
            </a:r>
            <a:r>
              <a:rPr lang="ru-RU" sz="2400" dirty="0">
                <a:solidFill>
                  <a:schemeClr val="tx1"/>
                </a:solidFill>
              </a:rPr>
              <a:t>носители.</a:t>
            </a:r>
          </a:p>
        </p:txBody>
      </p:sp>
      <p:sp>
        <p:nvSpPr>
          <p:cNvPr id="3" name="Содержимое 2"/>
          <p:cNvSpPr>
            <a:spLocks noGrp="1"/>
          </p:cNvSpPr>
          <p:nvPr>
            <p:ph sz="quarter" idx="1"/>
          </p:nvPr>
        </p:nvSpPr>
        <p:spPr>
          <a:xfrm>
            <a:off x="5724128" y="1491754"/>
            <a:ext cx="3240360" cy="2153270"/>
          </a:xfrm>
        </p:spPr>
        <p:txBody>
          <a:bodyPr>
            <a:normAutofit/>
          </a:bodyPr>
          <a:lstStyle/>
          <a:p>
            <a:pPr lvl="0">
              <a:buNone/>
            </a:pPr>
            <a:r>
              <a:rPr lang="ru-RU" sz="2400" b="1" i="1" dirty="0" smtClean="0">
                <a:solidFill>
                  <a:schemeClr val="tx2">
                    <a:lumMod val="50000"/>
                  </a:schemeClr>
                </a:solidFill>
                <a:latin typeface="+mj-lt"/>
              </a:rPr>
              <a:t>2.По назначению</a:t>
            </a:r>
            <a:r>
              <a:rPr lang="ru-RU" sz="2400" i="1" dirty="0" smtClean="0">
                <a:solidFill>
                  <a:schemeClr val="tx2">
                    <a:lumMod val="50000"/>
                  </a:schemeClr>
                </a:solidFill>
                <a:latin typeface="+mj-lt"/>
              </a:rPr>
              <a:t>:</a:t>
            </a:r>
          </a:p>
          <a:p>
            <a:pPr marL="0" indent="0">
              <a:buNone/>
            </a:pPr>
            <a:r>
              <a:rPr lang="ru-RU" sz="2400" dirty="0" smtClean="0">
                <a:solidFill>
                  <a:schemeClr val="tx2">
                    <a:lumMod val="50000"/>
                  </a:schemeClr>
                </a:solidFill>
                <a:latin typeface="+mj-lt"/>
              </a:rPr>
              <a:t>- хронологические;</a:t>
            </a:r>
          </a:p>
          <a:p>
            <a:pPr marL="0" lvl="1" indent="0">
              <a:spcBef>
                <a:spcPts val="580"/>
              </a:spcBef>
              <a:buClr>
                <a:schemeClr val="accent1"/>
              </a:buClr>
              <a:buNone/>
            </a:pPr>
            <a:r>
              <a:rPr lang="ru-RU" dirty="0" smtClean="0">
                <a:solidFill>
                  <a:schemeClr val="tx2">
                    <a:lumMod val="50000"/>
                  </a:schemeClr>
                </a:solidFill>
                <a:latin typeface="+mj-lt"/>
              </a:rPr>
              <a:t>- систематические;</a:t>
            </a:r>
          </a:p>
          <a:p>
            <a:pPr marL="0" lvl="1" indent="0">
              <a:spcBef>
                <a:spcPts val="580"/>
              </a:spcBef>
              <a:buClr>
                <a:schemeClr val="accent1"/>
              </a:buClr>
              <a:buNone/>
            </a:pPr>
            <a:r>
              <a:rPr lang="ru-RU" dirty="0" smtClean="0">
                <a:solidFill>
                  <a:schemeClr val="tx2">
                    <a:lumMod val="50000"/>
                  </a:schemeClr>
                </a:solidFill>
                <a:latin typeface="+mj-lt"/>
              </a:rPr>
              <a:t>- комбинированные</a:t>
            </a:r>
            <a:r>
              <a:rPr lang="ru-RU" dirty="0" smtClean="0">
                <a:latin typeface="+mj-lt"/>
              </a:rPr>
              <a:t>.</a:t>
            </a:r>
          </a:p>
          <a:p>
            <a:endParaRPr lang="ru-RU" dirty="0" smtClean="0"/>
          </a:p>
          <a:p>
            <a:endParaRPr lang="ru-RU" dirty="0"/>
          </a:p>
        </p:txBody>
      </p:sp>
      <p:sp>
        <p:nvSpPr>
          <p:cNvPr id="4" name="Прямоугольник 3"/>
          <p:cNvSpPr/>
          <p:nvPr/>
        </p:nvSpPr>
        <p:spPr>
          <a:xfrm>
            <a:off x="179512" y="3638270"/>
            <a:ext cx="4608512" cy="1200329"/>
          </a:xfrm>
          <a:prstGeom prst="rect">
            <a:avLst/>
          </a:prstGeom>
        </p:spPr>
        <p:txBody>
          <a:bodyPr wrap="square">
            <a:spAutoFit/>
          </a:bodyPr>
          <a:lstStyle/>
          <a:p>
            <a:pPr lvl="0"/>
            <a:r>
              <a:rPr lang="ru-RU" sz="2400" b="1" i="1" dirty="0" smtClean="0">
                <a:latin typeface="+mj-lt"/>
              </a:rPr>
              <a:t>3. По </a:t>
            </a:r>
            <a:r>
              <a:rPr lang="ru-RU" sz="2400" b="1" i="1" dirty="0">
                <a:latin typeface="+mj-lt"/>
              </a:rPr>
              <a:t>объему учетных </a:t>
            </a:r>
            <a:r>
              <a:rPr lang="ru-RU" sz="2400" b="1" i="1" dirty="0" smtClean="0">
                <a:latin typeface="+mj-lt"/>
              </a:rPr>
              <a:t>записей</a:t>
            </a:r>
            <a:r>
              <a:rPr lang="ru-RU" sz="2400" i="1" dirty="0" smtClean="0">
                <a:latin typeface="+mj-lt"/>
              </a:rPr>
              <a:t>:</a:t>
            </a:r>
            <a:endParaRPr lang="ru-RU" sz="2400" i="1" dirty="0">
              <a:latin typeface="+mj-lt"/>
            </a:endParaRPr>
          </a:p>
          <a:p>
            <a:pPr marL="285750" lvl="0" indent="-285750">
              <a:buFontTx/>
              <a:buChar char="-"/>
            </a:pPr>
            <a:r>
              <a:rPr lang="ru-RU" sz="2400" dirty="0" smtClean="0">
                <a:latin typeface="+mj-lt"/>
              </a:rPr>
              <a:t>синтетические;</a:t>
            </a:r>
            <a:endParaRPr lang="ru-RU" sz="2400" dirty="0">
              <a:latin typeface="+mj-lt"/>
            </a:endParaRPr>
          </a:p>
          <a:p>
            <a:pPr marL="285750" lvl="0" indent="-285750">
              <a:buFontTx/>
              <a:buChar char="-"/>
            </a:pPr>
            <a:r>
              <a:rPr lang="ru-RU" sz="2400" dirty="0" smtClean="0">
                <a:latin typeface="+mj-lt"/>
              </a:rPr>
              <a:t>аналитические</a:t>
            </a:r>
            <a:r>
              <a:rPr lang="ru-RU" sz="2400" dirty="0">
                <a:latin typeface="+mj-lt"/>
              </a:rPr>
              <a:t>;</a:t>
            </a:r>
          </a:p>
        </p:txBody>
      </p:sp>
      <p:sp>
        <p:nvSpPr>
          <p:cNvPr id="5" name="Прямоугольник 4"/>
          <p:cNvSpPr/>
          <p:nvPr/>
        </p:nvSpPr>
        <p:spPr>
          <a:xfrm>
            <a:off x="827584" y="260648"/>
            <a:ext cx="7920880" cy="1231106"/>
          </a:xfrm>
          <a:prstGeom prst="rect">
            <a:avLst/>
          </a:prstGeom>
        </p:spPr>
        <p:txBody>
          <a:bodyPr wrap="square">
            <a:spAutoFit/>
          </a:bodyPr>
          <a:lstStyle/>
          <a:p>
            <a:pPr algn="ctr"/>
            <a:r>
              <a:rPr lang="ru-RU" sz="2800" dirty="0">
                <a:solidFill>
                  <a:srgbClr val="7030A0"/>
                </a:solidFill>
                <a:latin typeface="Calibri"/>
                <a:ea typeface="+mj-ea"/>
                <a:cs typeface="+mj-cs"/>
              </a:rPr>
              <a:t>Учетные регистры группируются по определенным признакам:</a:t>
            </a:r>
            <a:br>
              <a:rPr lang="ru-RU" sz="2800" dirty="0">
                <a:solidFill>
                  <a:srgbClr val="7030A0"/>
                </a:solidFill>
                <a:latin typeface="Calibri"/>
                <a:ea typeface="+mj-ea"/>
                <a:cs typeface="+mj-cs"/>
              </a:rPr>
            </a:br>
            <a:endParaRPr lang="ru-RU" dirty="0"/>
          </a:p>
        </p:txBody>
      </p:sp>
      <p:sp>
        <p:nvSpPr>
          <p:cNvPr id="6" name="Прямоугольник 5"/>
          <p:cNvSpPr/>
          <p:nvPr/>
        </p:nvSpPr>
        <p:spPr>
          <a:xfrm>
            <a:off x="5220072" y="3643371"/>
            <a:ext cx="3707904" cy="1569660"/>
          </a:xfrm>
          <a:prstGeom prst="rect">
            <a:avLst/>
          </a:prstGeom>
        </p:spPr>
        <p:txBody>
          <a:bodyPr wrap="square">
            <a:spAutoFit/>
          </a:bodyPr>
          <a:lstStyle/>
          <a:p>
            <a:pPr lvl="0"/>
            <a:r>
              <a:rPr lang="ru-RU" sz="2400" b="1" i="1" dirty="0" smtClean="0">
                <a:latin typeface="+mj-lt"/>
              </a:rPr>
              <a:t>4. По </a:t>
            </a:r>
            <a:r>
              <a:rPr lang="ru-RU" sz="2400" b="1" i="1" dirty="0">
                <a:latin typeface="+mj-lt"/>
              </a:rPr>
              <a:t>способу </a:t>
            </a:r>
            <a:r>
              <a:rPr lang="ru-RU" sz="2400" b="1" i="1" dirty="0" smtClean="0">
                <a:latin typeface="+mj-lt"/>
              </a:rPr>
              <a:t>записей:</a:t>
            </a:r>
            <a:endParaRPr lang="ru-RU" sz="2400" i="1" dirty="0">
              <a:latin typeface="+mj-lt"/>
            </a:endParaRPr>
          </a:p>
          <a:p>
            <a:pPr lvl="0"/>
            <a:r>
              <a:rPr lang="ru-RU" sz="2400" dirty="0" smtClean="0">
                <a:latin typeface="+mj-lt"/>
              </a:rPr>
              <a:t>- заполненные </a:t>
            </a:r>
            <a:r>
              <a:rPr lang="ru-RU" sz="2400" dirty="0">
                <a:latin typeface="+mj-lt"/>
              </a:rPr>
              <a:t>вручную;</a:t>
            </a:r>
          </a:p>
          <a:p>
            <a:r>
              <a:rPr lang="ru-RU" sz="2400" dirty="0" smtClean="0">
                <a:latin typeface="+mj-lt"/>
              </a:rPr>
              <a:t>- заполненные </a:t>
            </a:r>
            <a:r>
              <a:rPr lang="ru-RU" sz="2400" dirty="0">
                <a:latin typeface="+mj-lt"/>
              </a:rPr>
              <a:t>с помощью средств автоматизации</a:t>
            </a:r>
          </a:p>
        </p:txBody>
      </p:sp>
      <p:sp>
        <p:nvSpPr>
          <p:cNvPr id="7" name="Прямоугольник 6"/>
          <p:cNvSpPr/>
          <p:nvPr/>
        </p:nvSpPr>
        <p:spPr>
          <a:xfrm>
            <a:off x="467544" y="5213031"/>
            <a:ext cx="4572000" cy="1569660"/>
          </a:xfrm>
          <a:prstGeom prst="rect">
            <a:avLst/>
          </a:prstGeom>
        </p:spPr>
        <p:txBody>
          <a:bodyPr>
            <a:spAutoFit/>
          </a:bodyPr>
          <a:lstStyle/>
          <a:p>
            <a:pPr lvl="0"/>
            <a:r>
              <a:rPr lang="ru-RU" sz="2400" b="1" i="1" dirty="0" smtClean="0"/>
              <a:t>5. По строению:</a:t>
            </a:r>
            <a:endParaRPr lang="ru-RU" sz="2400" i="1" dirty="0"/>
          </a:p>
          <a:p>
            <a:pPr marL="285750" lvl="0" indent="-285750">
              <a:buFontTx/>
              <a:buChar char="-"/>
            </a:pPr>
            <a:r>
              <a:rPr lang="ru-RU" sz="2400" dirty="0" smtClean="0"/>
              <a:t>односторонние;</a:t>
            </a:r>
            <a:endParaRPr lang="ru-RU" sz="2400" dirty="0"/>
          </a:p>
          <a:p>
            <a:pPr marL="285750" lvl="0" indent="-285750">
              <a:buFontTx/>
              <a:buChar char="-"/>
            </a:pPr>
            <a:r>
              <a:rPr lang="ru-RU" sz="2400" dirty="0" smtClean="0"/>
              <a:t>двусторонние;</a:t>
            </a:r>
          </a:p>
          <a:p>
            <a:pPr marL="285750" lvl="0" indent="-285750">
              <a:buFontTx/>
              <a:buChar char="-"/>
            </a:pPr>
            <a:r>
              <a:rPr lang="ru-RU" sz="2400" dirty="0" err="1" smtClean="0"/>
              <a:t>многоколончатые</a:t>
            </a:r>
            <a:r>
              <a:rPr lang="ru-RU" sz="24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68" y="1844824"/>
            <a:ext cx="14287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443521"/>
            <a:ext cx="2909887" cy="110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Scale>
                                      <p:cBhvr>
                                        <p:cTn id="2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1" end="1"/>
                                            </p:txEl>
                                          </p:spTgt>
                                        </p:tgtEl>
                                        <p:attrNameLst>
                                          <p:attrName>ppt_x</p:attrName>
                                          <p:attrName>ppt_y</p:attrName>
                                        </p:attrNameLst>
                                      </p:cBhvr>
                                    </p:animMotion>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Scale>
                                      <p:cBhvr>
                                        <p:cTn id="3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2" end="2"/>
                                            </p:txEl>
                                          </p:spTgt>
                                        </p:tgtEl>
                                        <p:attrNameLst>
                                          <p:attrName>ppt_x</p:attrName>
                                          <p:attrName>ppt_y</p:attrName>
                                        </p:attrNameLst>
                                      </p:cBhvr>
                                    </p:animMotion>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Scale>
                                      <p:cBhvr>
                                        <p:cTn id="4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xEl>
                                              <p:pRg st="3" end="3"/>
                                            </p:txEl>
                                          </p:spTgt>
                                        </p:tgtEl>
                                        <p:attrNameLst>
                                          <p:attrName>ppt_x</p:attrName>
                                          <p:attrName>ppt_y</p:attrName>
                                        </p:attrNameLst>
                                      </p:cBhvr>
                                    </p:animMotion>
                                    <p:animEffect transition="in" filter="fade">
                                      <p:cBhvr>
                                        <p:cTn id="4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2844" y="285728"/>
            <a:ext cx="9144000" cy="1703414"/>
          </a:xfrm>
        </p:spPr>
        <p:txBody>
          <a:bodyPr>
            <a:normAutofit/>
          </a:bodyPr>
          <a:lstStyle/>
          <a:p>
            <a:pPr algn="ctr"/>
            <a:r>
              <a:rPr lang="ru-RU" sz="3100" b="1" dirty="0" smtClean="0">
                <a:solidFill>
                  <a:schemeClr val="tx1">
                    <a:lumMod val="95000"/>
                    <a:lumOff val="5000"/>
                  </a:schemeClr>
                </a:solidFill>
              </a:rPr>
              <a:t>Процесс учетной регистрации хозяйственных                          операций</a:t>
            </a:r>
            <a:r>
              <a:rPr lang="ru-RU" dirty="0" smtClean="0"/>
              <a:t/>
            </a:r>
            <a:br>
              <a:rPr lang="ru-RU" dirty="0" smtClean="0"/>
            </a:br>
            <a:endParaRPr lang="ru-RU" dirty="0"/>
          </a:p>
        </p:txBody>
      </p:sp>
      <p:sp>
        <p:nvSpPr>
          <p:cNvPr id="5" name="Содержимое 4"/>
          <p:cNvSpPr>
            <a:spLocks noGrp="1"/>
          </p:cNvSpPr>
          <p:nvPr>
            <p:ph sz="quarter" idx="1"/>
          </p:nvPr>
        </p:nvSpPr>
        <p:spPr>
          <a:xfrm>
            <a:off x="914400" y="1412776"/>
            <a:ext cx="7772400" cy="2230538"/>
          </a:xfrm>
        </p:spPr>
        <p:txBody>
          <a:bodyPr>
            <a:normAutofit/>
          </a:bodyPr>
          <a:lstStyle/>
          <a:p>
            <a:pPr>
              <a:buNone/>
            </a:pPr>
            <a:r>
              <a:rPr lang="ru-RU" dirty="0" smtClean="0"/>
              <a:t>    </a:t>
            </a:r>
          </a:p>
          <a:p>
            <a:pPr>
              <a:buNone/>
            </a:pPr>
            <a:endParaRPr lang="ru-RU" dirty="0" smtClean="0"/>
          </a:p>
          <a:p>
            <a:pPr>
              <a:buNone/>
            </a:pPr>
            <a:r>
              <a:rPr lang="ru-RU" sz="2000" dirty="0" smtClean="0"/>
              <a:t>   ДОКУМЕНТЫ            СИНТЕТИЧЕСКИЕ                 БАЛАНС И ДРУГИЕ </a:t>
            </a:r>
          </a:p>
          <a:p>
            <a:pPr>
              <a:buNone/>
            </a:pPr>
            <a:r>
              <a:rPr lang="ru-RU" sz="2000" dirty="0" smtClean="0"/>
              <a:t>                                          И АНАЛИТИЧЕСКИЕ                        ФОРМЫ        </a:t>
            </a:r>
          </a:p>
          <a:p>
            <a:pPr>
              <a:buNone/>
            </a:pPr>
            <a:r>
              <a:rPr lang="ru-RU" sz="2000" dirty="0" smtClean="0"/>
              <a:t>                                          СЧЕТА(РЕГИСТРЫ)                      ОТЧЁТНОСТИ</a:t>
            </a:r>
            <a:endParaRPr lang="ru-RU" sz="2000" dirty="0"/>
          </a:p>
        </p:txBody>
      </p:sp>
      <p:cxnSp>
        <p:nvCxnSpPr>
          <p:cNvPr id="10" name="Прямая соединительная линия 9"/>
          <p:cNvCxnSpPr/>
          <p:nvPr/>
        </p:nvCxnSpPr>
        <p:spPr>
          <a:xfrm>
            <a:off x="857224" y="2143116"/>
            <a:ext cx="2143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Соединительная линия уступом 11"/>
          <p:cNvCxnSpPr/>
          <p:nvPr/>
        </p:nvCxnSpPr>
        <p:spPr>
          <a:xfrm rot="5400000">
            <a:off x="2287572" y="2857496"/>
            <a:ext cx="142796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10800000">
            <a:off x="857224" y="3571876"/>
            <a:ext cx="2143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5400000" flipH="1" flipV="1">
            <a:off x="142844" y="2857496"/>
            <a:ext cx="1428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214678" y="2143116"/>
            <a:ext cx="25003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5400000">
            <a:off x="5072066" y="2857496"/>
            <a:ext cx="1428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flipV="1">
            <a:off x="3286116" y="3571876"/>
            <a:ext cx="250033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flipH="1" flipV="1">
            <a:off x="2571736" y="2857496"/>
            <a:ext cx="1428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715008" y="2143116"/>
            <a:ext cx="71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143636" y="2143116"/>
            <a:ext cx="2286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8429652" y="2143116"/>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7893867" y="2893215"/>
            <a:ext cx="1500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6286512" y="3571876"/>
            <a:ext cx="2357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5429256" y="2857496"/>
            <a:ext cx="1428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6143636" y="3571876"/>
            <a:ext cx="1143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3000364" y="285749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5786446" y="285749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365104"/>
            <a:ext cx="2383864" cy="16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4221088"/>
            <a:ext cx="2144728" cy="17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365104"/>
            <a:ext cx="2020593" cy="15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5">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2" end="2"/>
                                            </p:txEl>
                                          </p:spTgt>
                                        </p:tgtEl>
                                        <p:attrNameLst>
                                          <p:attrName>ppt_w</p:attrName>
                                        </p:attrNameLst>
                                      </p:cBhvr>
                                    </p:anim>
                                    <p:anim by="(#ppt_w*0.50)" calcmode="lin" valueType="num">
                                      <p:cBhvr>
                                        <p:cTn id="16" dur="500" decel="50000" autoRev="1" fill="hold">
                                          <p:stCondLst>
                                            <p:cond delay="0"/>
                                          </p:stCondLst>
                                        </p:cTn>
                                        <p:tgtEl>
                                          <p:spTgt spid="5">
                                            <p:txEl>
                                              <p:pRg st="2" end="2"/>
                                            </p:txEl>
                                          </p:spTgt>
                                        </p:tgtEl>
                                        <p:attrNameLst>
                                          <p:attrName>ppt_x</p:attrName>
                                        </p:attrNameLst>
                                      </p:cBhvr>
                                    </p:anim>
                                    <p:anim from="(-#ppt_h/2)" to="(#ppt_y)" calcmode="lin" valueType="num">
                                      <p:cBhvr>
                                        <p:cTn id="17" dur="1000" fill="hold">
                                          <p:stCondLst>
                                            <p:cond delay="0"/>
                                          </p:stCondLst>
                                        </p:cTn>
                                        <p:tgtEl>
                                          <p:spTgt spid="5">
                                            <p:txEl>
                                              <p:pRg st="2" end="2"/>
                                            </p:txEl>
                                          </p:spTgt>
                                        </p:tgtEl>
                                        <p:attrNameLst>
                                          <p:attrName>ppt_y</p:attrName>
                                        </p:attrNameLst>
                                      </p:cBhvr>
                                    </p:anim>
                                    <p:animRot by="21600000">
                                      <p:cBhvr>
                                        <p:cTn id="18" dur="1000" fill="hold">
                                          <p:stCondLst>
                                            <p:cond delay="0"/>
                                          </p:stCondLst>
                                        </p:cTn>
                                        <p:tgtEl>
                                          <p:spTgt spid="5">
                                            <p:txEl>
                                              <p:pRg st="2" end="2"/>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5">
                                            <p:txEl>
                                              <p:pRg st="3" end="3"/>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3" end="3"/>
                                            </p:txEl>
                                          </p:spTgt>
                                        </p:tgtEl>
                                        <p:attrNameLst>
                                          <p:attrName>ppt_w</p:attrName>
                                        </p:attrNameLst>
                                      </p:cBhvr>
                                    </p:anim>
                                    <p:anim by="(#ppt_w*0.50)" calcmode="lin" valueType="num">
                                      <p:cBhvr>
                                        <p:cTn id="22" dur="500" decel="50000" autoRev="1" fill="hold">
                                          <p:stCondLst>
                                            <p:cond delay="0"/>
                                          </p:stCondLst>
                                        </p:cTn>
                                        <p:tgtEl>
                                          <p:spTgt spid="5">
                                            <p:txEl>
                                              <p:pRg st="3" end="3"/>
                                            </p:txEl>
                                          </p:spTgt>
                                        </p:tgtEl>
                                        <p:attrNameLst>
                                          <p:attrName>ppt_x</p:attrName>
                                        </p:attrNameLst>
                                      </p:cBhvr>
                                    </p:anim>
                                    <p:anim from="(-#ppt_h/2)" to="(#ppt_y)" calcmode="lin" valueType="num">
                                      <p:cBhvr>
                                        <p:cTn id="23" dur="1000" fill="hold">
                                          <p:stCondLst>
                                            <p:cond delay="0"/>
                                          </p:stCondLst>
                                        </p:cTn>
                                        <p:tgtEl>
                                          <p:spTgt spid="5">
                                            <p:txEl>
                                              <p:pRg st="3" end="3"/>
                                            </p:txEl>
                                          </p:spTgt>
                                        </p:tgtEl>
                                        <p:attrNameLst>
                                          <p:attrName>ppt_y</p:attrName>
                                        </p:attrNameLst>
                                      </p:cBhvr>
                                    </p:anim>
                                    <p:animRot by="21600000">
                                      <p:cBhvr>
                                        <p:cTn id="24" dur="1000" fill="hold">
                                          <p:stCondLst>
                                            <p:cond delay="0"/>
                                          </p:stCondLst>
                                        </p:cTn>
                                        <p:tgtEl>
                                          <p:spTgt spid="5">
                                            <p:txEl>
                                              <p:pRg st="3" end="3"/>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5">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5">
                                            <p:txEl>
                                              <p:pRg st="4" end="4"/>
                                            </p:txEl>
                                          </p:spTgt>
                                        </p:tgtEl>
                                        <p:attrNameLst>
                                          <p:attrName>ppt_w</p:attrName>
                                        </p:attrNameLst>
                                      </p:cBhvr>
                                    </p:anim>
                                    <p:anim by="(#ppt_w*0.50)" calcmode="lin" valueType="num">
                                      <p:cBhvr>
                                        <p:cTn id="28" dur="500" decel="50000" autoRev="1" fill="hold">
                                          <p:stCondLst>
                                            <p:cond delay="0"/>
                                          </p:stCondLst>
                                        </p:cTn>
                                        <p:tgtEl>
                                          <p:spTgt spid="5">
                                            <p:txEl>
                                              <p:pRg st="4" end="4"/>
                                            </p:txEl>
                                          </p:spTgt>
                                        </p:tgtEl>
                                        <p:attrNameLst>
                                          <p:attrName>ppt_x</p:attrName>
                                        </p:attrNameLst>
                                      </p:cBhvr>
                                    </p:anim>
                                    <p:anim from="(-#ppt_h/2)" to="(#ppt_y)" calcmode="lin" valueType="num">
                                      <p:cBhvr>
                                        <p:cTn id="29" dur="1000" fill="hold">
                                          <p:stCondLst>
                                            <p:cond delay="0"/>
                                          </p:stCondLst>
                                        </p:cTn>
                                        <p:tgtEl>
                                          <p:spTgt spid="5">
                                            <p:txEl>
                                              <p:pRg st="4" end="4"/>
                                            </p:txEl>
                                          </p:spTgt>
                                        </p:tgtEl>
                                        <p:attrNameLst>
                                          <p:attrName>ppt_y</p:attrName>
                                        </p:attrNameLst>
                                      </p:cBhvr>
                                    </p:anim>
                                    <p:animRot by="21600000">
                                      <p:cBhvr>
                                        <p:cTn id="30" dur="1000" fill="hold">
                                          <p:stCondLst>
                                            <p:cond delay="0"/>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74638"/>
            <a:ext cx="8329642" cy="6369072"/>
          </a:xfrm>
        </p:spPr>
        <p:txBody>
          <a:bodyPr>
            <a:normAutofit fontScale="90000"/>
          </a:bodyPr>
          <a:lstStyle/>
          <a:p>
            <a:r>
              <a:rPr lang="ru-RU" sz="2000" b="1" i="1" dirty="0" smtClean="0">
                <a:solidFill>
                  <a:schemeClr val="tx1"/>
                </a:solidFill>
              </a:rPr>
              <a:t>Книги</a:t>
            </a:r>
            <a:r>
              <a:rPr lang="ru-RU" sz="2000" i="1" dirty="0" smtClean="0">
                <a:solidFill>
                  <a:schemeClr val="tx1"/>
                </a:solidFill>
              </a:rPr>
              <a:t> </a:t>
            </a:r>
            <a:r>
              <a:rPr lang="ru-RU" sz="2000" dirty="0" smtClean="0">
                <a:solidFill>
                  <a:schemeClr val="tx1"/>
                </a:solidFill>
              </a:rPr>
              <a:t>– это прочно скрепленные листы бумаги, предназначенные для записей хозяйственных операций. Все страницы в бухгалтерской книге нумеруются, а в конце книги ставится подпись главного бухгалтера и указывается количество страниц. Наиболее распространенные книги – Главная книга и книга складского учета.</a:t>
            </a:r>
            <a:br>
              <a:rPr lang="ru-RU" sz="2000" dirty="0" smtClean="0">
                <a:solidFill>
                  <a:schemeClr val="tx1"/>
                </a:solidFill>
              </a:rPr>
            </a:br>
            <a:r>
              <a:rPr lang="ru-RU" sz="2000" dirty="0" smtClean="0">
                <a:solidFill>
                  <a:schemeClr val="tx1"/>
                </a:solidFill>
              </a:rPr>
              <a:t>   Учет в книгах имеет целый ряд недостатков. Например, при большом объеме производства или реализации, бухгалтерские книги становятся громоздкими, что тормозит рост производительности труда работников бухгалтерии, кроме того, при книжном виде учета невозможно использовать высокопроизводительную вычислительную технику.</a:t>
            </a:r>
            <a:br>
              <a:rPr lang="ru-RU" sz="2000" dirty="0" smtClean="0">
                <a:solidFill>
                  <a:schemeClr val="tx1"/>
                </a:solidFill>
              </a:rPr>
            </a:br>
            <a:r>
              <a:rPr lang="ru-RU" sz="2000" dirty="0" smtClean="0">
                <a:solidFill>
                  <a:schemeClr val="tx1"/>
                </a:solidFill>
              </a:rPr>
              <a:t>Все перечисленные недостатки отсутствуют при использовании карточек и отдельных листов.</a:t>
            </a:r>
            <a:br>
              <a:rPr lang="ru-RU" sz="2000" dirty="0" smtClean="0">
                <a:solidFill>
                  <a:schemeClr val="tx1"/>
                </a:solidFill>
              </a:rPr>
            </a:br>
            <a:r>
              <a:rPr lang="ru-RU" sz="2000" b="1" i="1" dirty="0" smtClean="0">
                <a:solidFill>
                  <a:schemeClr val="tx1"/>
                </a:solidFill>
              </a:rPr>
              <a:t>Карточки</a:t>
            </a:r>
            <a:r>
              <a:rPr lang="ru-RU" sz="2000" i="1" dirty="0" smtClean="0">
                <a:solidFill>
                  <a:schemeClr val="tx1"/>
                </a:solidFill>
              </a:rPr>
              <a:t> </a:t>
            </a:r>
            <a:r>
              <a:rPr lang="ru-RU" sz="2000" dirty="0" smtClean="0">
                <a:solidFill>
                  <a:schemeClr val="tx1"/>
                </a:solidFill>
              </a:rPr>
              <a:t>-  это отдельные более плотные листы бумаги одинакового формата с отпечатанными типографским способом реквизитами. При открытии  карточки регистрируются в особом реестре, где каждой из них присваивается свой порядковый номер, это позволяет в любой момент проверить наличие всех карточек. Карточки хранятся в специально запирающихся ящиках (картотеке).</a:t>
            </a:r>
            <a:br>
              <a:rPr lang="ru-RU" sz="2000" dirty="0" smtClean="0">
                <a:solidFill>
                  <a:schemeClr val="tx1"/>
                </a:solidFill>
              </a:rPr>
            </a:br>
            <a:r>
              <a:rPr lang="ru-RU" sz="2000" b="1" dirty="0">
                <a:solidFill>
                  <a:schemeClr val="tx1"/>
                </a:solidFill>
              </a:rPr>
              <a:t>Свободные листы </a:t>
            </a:r>
            <a:r>
              <a:rPr lang="ru-RU" sz="2000" dirty="0">
                <a:solidFill>
                  <a:schemeClr val="tx1"/>
                </a:solidFill>
              </a:rPr>
              <a:t>-  отличаются от карточек своими размерами и способом хранения. Свободные листы – это регистры большего формата, чем карточки, и хранятся они в специальных регистраторах (папках).</a:t>
            </a:r>
            <a:br>
              <a:rPr lang="ru-RU" sz="2000" dirty="0">
                <a:solidFill>
                  <a:schemeClr val="tx1"/>
                </a:solidFill>
              </a:rPr>
            </a:br>
            <a:r>
              <a:rPr lang="ru-RU" sz="2000" b="1" dirty="0">
                <a:solidFill>
                  <a:schemeClr val="tx1"/>
                </a:solidFill>
              </a:rPr>
              <a:t>Машинные носители информации</a:t>
            </a:r>
            <a:r>
              <a:rPr lang="ru-RU" sz="2000" dirty="0">
                <a:solidFill>
                  <a:schemeClr val="tx1"/>
                </a:solidFill>
              </a:rPr>
              <a:t> – это магнитные ленты, диски и дискеты.</a:t>
            </a:r>
            <a:r>
              <a:rPr lang="ru-RU" sz="2000" dirty="0"/>
              <a:t/>
            </a:r>
            <a:br>
              <a:rPr lang="ru-RU" sz="2000" dirty="0"/>
            </a:br>
            <a:endParaRPr lang="ru-RU" sz="2000" dirty="0">
              <a:solidFill>
                <a:schemeClr val="tx2">
                  <a:lumMod val="75000"/>
                </a:schemeClr>
              </a:solidFill>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14290"/>
            <a:ext cx="8401080" cy="6643710"/>
          </a:xfrm>
        </p:spPr>
        <p:txBody>
          <a:bodyPr>
            <a:normAutofit fontScale="90000"/>
          </a:bodyPr>
          <a:lstStyle/>
          <a:p>
            <a:r>
              <a:rPr lang="ru-RU" sz="2400" b="1" i="1" dirty="0" smtClean="0">
                <a:solidFill>
                  <a:schemeClr val="tx1">
                    <a:lumMod val="95000"/>
                    <a:lumOff val="5000"/>
                  </a:schemeClr>
                </a:solidFill>
              </a:rPr>
              <a:t>    Хронологические регистры</a:t>
            </a:r>
            <a:r>
              <a:rPr lang="ru-RU" sz="2400" dirty="0" smtClean="0">
                <a:solidFill>
                  <a:schemeClr val="tx1">
                    <a:lumMod val="95000"/>
                    <a:lumOff val="5000"/>
                  </a:schemeClr>
                </a:solidFill>
              </a:rPr>
              <a:t> </a:t>
            </a:r>
            <a:r>
              <a:rPr lang="ru-RU" sz="2400" dirty="0" smtClean="0">
                <a:solidFill>
                  <a:schemeClr val="tx2">
                    <a:lumMod val="75000"/>
                  </a:schemeClr>
                </a:solidFill>
              </a:rPr>
              <a:t>применяются для регистрации всех документов порядке их поступления в бухгалтерию, но без распределения по счетам. С помощью хронологических регистров осуществляется контроль за сохранностью поступающих документов и полнотой бухгалтерских записей.</a:t>
            </a:r>
            <a:br>
              <a:rPr lang="ru-RU" sz="2400" dirty="0" smtClean="0">
                <a:solidFill>
                  <a:schemeClr val="tx2">
                    <a:lumMod val="75000"/>
                  </a:schemeClr>
                </a:solidFill>
              </a:rPr>
            </a:br>
            <a:r>
              <a:rPr lang="ru-RU" sz="2400" dirty="0" smtClean="0">
                <a:solidFill>
                  <a:schemeClr val="tx2">
                    <a:lumMod val="75000"/>
                  </a:schemeClr>
                </a:solidFill>
              </a:rPr>
              <a:t>Примером хронологических регистров являются регистрационный журнал, книга учета хозяйственных операций, кассовая книга, опись инвентарных карточек по учету основных средств.</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ru-RU" sz="2400" dirty="0" smtClean="0">
                <a:solidFill>
                  <a:schemeClr val="tx1">
                    <a:lumMod val="95000"/>
                    <a:lumOff val="5000"/>
                  </a:schemeClr>
                </a:solidFill>
              </a:rPr>
              <a:t>    </a:t>
            </a:r>
            <a:r>
              <a:rPr lang="ru-RU" sz="2400" b="1" i="1" dirty="0" smtClean="0">
                <a:solidFill>
                  <a:schemeClr val="tx1">
                    <a:lumMod val="95000"/>
                    <a:lumOff val="5000"/>
                  </a:schemeClr>
                </a:solidFill>
              </a:rPr>
              <a:t>Систематические регистры</a:t>
            </a:r>
            <a:r>
              <a:rPr lang="ru-RU" sz="2400" b="1" dirty="0" smtClean="0">
                <a:solidFill>
                  <a:schemeClr val="tx1">
                    <a:lumMod val="95000"/>
                    <a:lumOff val="5000"/>
                  </a:schemeClr>
                </a:solidFill>
              </a:rPr>
              <a:t> </a:t>
            </a:r>
            <a:r>
              <a:rPr lang="ru-RU" sz="2400" dirty="0" smtClean="0">
                <a:solidFill>
                  <a:schemeClr val="tx2">
                    <a:lumMod val="75000"/>
                  </a:schemeClr>
                </a:solidFill>
              </a:rPr>
              <a:t>применяются для группировки однородных операций  на счетах по определенной системе.</a:t>
            </a:r>
            <a:br>
              <a:rPr lang="ru-RU" sz="2400" dirty="0" smtClean="0">
                <a:solidFill>
                  <a:schemeClr val="tx2">
                    <a:lumMod val="75000"/>
                  </a:schemeClr>
                </a:solidFill>
              </a:rPr>
            </a:br>
            <a:r>
              <a:rPr lang="ru-RU" sz="2400" dirty="0" smtClean="0">
                <a:solidFill>
                  <a:schemeClr val="tx2">
                    <a:lumMod val="75000"/>
                  </a:schemeClr>
                </a:solidFill>
              </a:rPr>
              <a:t>Примером систематических регистров может служить Главная книга, в которой на каждый синтетический счет открывается отдельная страница.</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ru-RU" sz="2400" dirty="0" smtClean="0">
                <a:solidFill>
                  <a:schemeClr val="tx1">
                    <a:lumMod val="95000"/>
                    <a:lumOff val="5000"/>
                  </a:schemeClr>
                </a:solidFill>
              </a:rPr>
              <a:t>    </a:t>
            </a:r>
            <a:r>
              <a:rPr lang="ru-RU" sz="2400" b="1" i="1" dirty="0" smtClean="0">
                <a:solidFill>
                  <a:schemeClr val="tx1">
                    <a:lumMod val="95000"/>
                    <a:lumOff val="5000"/>
                  </a:schemeClr>
                </a:solidFill>
              </a:rPr>
              <a:t>Комбинированные регистры</a:t>
            </a:r>
            <a:r>
              <a:rPr lang="ru-RU" sz="2400" b="1" dirty="0" smtClean="0">
                <a:solidFill>
                  <a:schemeClr val="tx1">
                    <a:lumMod val="95000"/>
                    <a:lumOff val="5000"/>
                  </a:schemeClr>
                </a:solidFill>
              </a:rPr>
              <a:t> </a:t>
            </a:r>
            <a:r>
              <a:rPr lang="ru-RU" sz="2400" dirty="0" smtClean="0">
                <a:solidFill>
                  <a:schemeClr val="tx2">
                    <a:lumMod val="75000"/>
                  </a:schemeClr>
                </a:solidFill>
              </a:rPr>
              <a:t>сочетают хронологические и систематические записи. Хозяйственные операции в них записываются в порядке времени поступления и одновременно систематизируются по корреспондирующим счетам. Пример: Журнал-Главная, большинство журналов-ордеров и ведомостей</a:t>
            </a:r>
            <a:r>
              <a:rPr lang="ru-RU" sz="2400" dirty="0" smtClean="0">
                <a:solidFill>
                  <a:schemeClr val="tx1">
                    <a:lumMod val="95000"/>
                    <a:lumOff val="5000"/>
                  </a:schemeClr>
                </a:solidFill>
              </a:rPr>
              <a:t>.</a:t>
            </a:r>
            <a:r>
              <a:rPr lang="ru-RU" dirty="0" smtClean="0"/>
              <a:t/>
            </a:r>
            <a:br>
              <a:rPr lang="ru-RU" dirty="0" smtClean="0"/>
            </a:br>
            <a:endParaRPr lang="ru-RU" dirty="0"/>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539552" y="116632"/>
            <a:ext cx="8147248" cy="6336704"/>
          </a:xfrm>
        </p:spPr>
        <p:txBody>
          <a:bodyPr>
            <a:normAutofit/>
          </a:bodyPr>
          <a:lstStyle/>
          <a:p>
            <a:pPr marL="0" lvl="1" indent="0" algn="ctr">
              <a:spcBef>
                <a:spcPts val="580"/>
              </a:spcBef>
              <a:buClr>
                <a:schemeClr val="accent1"/>
              </a:buClr>
              <a:buNone/>
            </a:pPr>
            <a:r>
              <a:rPr lang="ru-RU" b="1" i="1" dirty="0" smtClean="0"/>
              <a:t>     Синтетические регистры</a:t>
            </a:r>
            <a:r>
              <a:rPr lang="ru-RU" b="1" dirty="0" smtClean="0"/>
              <a:t> </a:t>
            </a:r>
            <a:r>
              <a:rPr lang="ru-RU" dirty="0" smtClean="0"/>
              <a:t>предназначены для                        отражения показателей синтетического учета. </a:t>
            </a:r>
          </a:p>
          <a:p>
            <a:pPr marL="0" lvl="1" indent="0" algn="ctr">
              <a:spcBef>
                <a:spcPts val="580"/>
              </a:spcBef>
              <a:buClr>
                <a:schemeClr val="accent1"/>
              </a:buClr>
              <a:buNone/>
            </a:pPr>
            <a:r>
              <a:rPr lang="ru-RU" dirty="0"/>
              <a:t> </a:t>
            </a:r>
            <a:r>
              <a:rPr lang="ru-RU" dirty="0" smtClean="0"/>
              <a:t> Они предназначены для отражения и группировки   информации без пояснительного текста, с указанием только номера, даты и суммы бухгалтерской проводки.</a:t>
            </a:r>
          </a:p>
          <a:p>
            <a:pPr algn="ctr">
              <a:buNone/>
            </a:pPr>
            <a:r>
              <a:rPr lang="ru-RU" sz="2400" b="1" i="1" dirty="0" smtClean="0"/>
              <a:t>   Аналитические регистры</a:t>
            </a:r>
            <a:r>
              <a:rPr lang="ru-RU" sz="2400" b="1" dirty="0" smtClean="0"/>
              <a:t> </a:t>
            </a:r>
            <a:r>
              <a:rPr lang="ru-RU" sz="2400" dirty="0" smtClean="0"/>
              <a:t>применяются для отражения показателей аналитического учета и служат для контроля за наличием и движением каждого вида материальных ценностей.</a:t>
            </a:r>
          </a:p>
          <a:p>
            <a:pPr algn="ctr">
              <a:buNone/>
            </a:pPr>
            <a:r>
              <a:rPr lang="ru-RU" sz="2400" i="1" dirty="0" smtClean="0"/>
              <a:t>   </a:t>
            </a:r>
            <a:r>
              <a:rPr lang="ru-RU" sz="2400" b="1" i="1" dirty="0" smtClean="0"/>
              <a:t>Смешанные (комбинированные</a:t>
            </a:r>
            <a:r>
              <a:rPr lang="ru-RU" sz="2400" i="1" dirty="0" smtClean="0"/>
              <a:t>)</a:t>
            </a:r>
            <a:r>
              <a:rPr lang="ru-RU" sz="2400" dirty="0" smtClean="0"/>
              <a:t> регистры совмещают показатели синтетического и аналитического учета.</a:t>
            </a:r>
          </a:p>
          <a:p>
            <a:pPr>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25144"/>
            <a:ext cx="24955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401080" cy="5734990"/>
          </a:xfrm>
        </p:spPr>
        <p:txBody>
          <a:bodyPr>
            <a:normAutofit fontScale="90000"/>
          </a:bodyPr>
          <a:lstStyle/>
          <a:p>
            <a:r>
              <a:rPr lang="ru-RU" sz="2200" b="1" i="1" dirty="0" smtClean="0">
                <a:solidFill>
                  <a:schemeClr val="tx1"/>
                </a:solidFill>
              </a:rPr>
              <a:t>Односторонние регистры</a:t>
            </a:r>
            <a:r>
              <a:rPr lang="ru-RU" sz="2200" b="1" dirty="0" smtClean="0">
                <a:solidFill>
                  <a:schemeClr val="tx1"/>
                </a:solidFill>
              </a:rPr>
              <a:t> </a:t>
            </a:r>
            <a:r>
              <a:rPr lang="ru-RU" sz="2200" dirty="0" smtClean="0">
                <a:solidFill>
                  <a:schemeClr val="tx1"/>
                </a:solidFill>
              </a:rPr>
              <a:t>– это регистры, у которых графы дебета и кредита смещены вправо. К ним относятся карточки для учета материальных ценностей, книги аналитического учета.</a:t>
            </a:r>
            <a:br>
              <a:rPr lang="ru-RU" sz="2200" dirty="0" smtClean="0">
                <a:solidFill>
                  <a:schemeClr val="tx1"/>
                </a:solidFill>
              </a:rPr>
            </a:br>
            <a:r>
              <a:rPr lang="ru-RU" sz="2200" i="1" dirty="0" smtClean="0">
                <a:solidFill>
                  <a:schemeClr val="tx1"/>
                </a:solidFill>
              </a:rPr>
              <a:t>Двусторонние регистры</a:t>
            </a:r>
            <a:r>
              <a:rPr lang="ru-RU" sz="2200" dirty="0" smtClean="0">
                <a:solidFill>
                  <a:schemeClr val="tx1"/>
                </a:solidFill>
              </a:rPr>
              <a:t> -  это регистры, у которых дебет находится слева, а кредит – справа. К ним относится Главная книга.</a:t>
            </a:r>
            <a:br>
              <a:rPr lang="ru-RU" sz="2200" dirty="0" smtClean="0">
                <a:solidFill>
                  <a:schemeClr val="tx1"/>
                </a:solidFill>
              </a:rPr>
            </a:br>
            <a:r>
              <a:rPr lang="ru-RU" sz="2200" b="1" i="1" dirty="0" err="1" smtClean="0">
                <a:solidFill>
                  <a:schemeClr val="tx1"/>
                </a:solidFill>
              </a:rPr>
              <a:t>Многоколончатые</a:t>
            </a:r>
            <a:r>
              <a:rPr lang="ru-RU" sz="2200" i="1" dirty="0" smtClean="0">
                <a:solidFill>
                  <a:schemeClr val="tx1"/>
                </a:solidFill>
              </a:rPr>
              <a:t> регистры</a:t>
            </a:r>
            <a:r>
              <a:rPr lang="ru-RU" sz="2200" dirty="0" smtClean="0">
                <a:solidFill>
                  <a:schemeClr val="tx1"/>
                </a:solidFill>
              </a:rPr>
              <a:t> в дебетовой и кредитовой части имеют много пустых граф для записи различных показателей.</a:t>
            </a:r>
            <a:br>
              <a:rPr lang="ru-RU" sz="2200" dirty="0" smtClean="0">
                <a:solidFill>
                  <a:schemeClr val="tx1"/>
                </a:solidFill>
              </a:rPr>
            </a:br>
            <a:r>
              <a:rPr lang="ru-RU" sz="2200" b="1" i="1" dirty="0" err="1" smtClean="0">
                <a:solidFill>
                  <a:schemeClr val="tx1"/>
                </a:solidFill>
              </a:rPr>
              <a:t>Многоколончатые</a:t>
            </a:r>
            <a:r>
              <a:rPr lang="ru-RU" sz="2200" b="1" i="1" dirty="0" smtClean="0">
                <a:solidFill>
                  <a:schemeClr val="tx1"/>
                </a:solidFill>
              </a:rPr>
              <a:t> регистры</a:t>
            </a:r>
            <a:r>
              <a:rPr lang="ru-RU" sz="2200" dirty="0" smtClean="0">
                <a:solidFill>
                  <a:schemeClr val="tx1"/>
                </a:solidFill>
              </a:rPr>
              <a:t> бывают двух разновидностей – линейные и шахматные.</a:t>
            </a:r>
            <a:br>
              <a:rPr lang="ru-RU" sz="2200" dirty="0" smtClean="0">
                <a:solidFill>
                  <a:schemeClr val="tx1"/>
                </a:solidFill>
              </a:rPr>
            </a:br>
            <a:r>
              <a:rPr lang="ru-RU" sz="2200" b="1" dirty="0" smtClean="0">
                <a:solidFill>
                  <a:schemeClr val="tx1"/>
                </a:solidFill>
              </a:rPr>
              <a:t>В </a:t>
            </a:r>
            <a:r>
              <a:rPr lang="ru-RU" sz="2200" b="1" i="1" dirty="0" smtClean="0">
                <a:solidFill>
                  <a:schemeClr val="tx1"/>
                </a:solidFill>
              </a:rPr>
              <a:t>линейных регистрах</a:t>
            </a:r>
            <a:r>
              <a:rPr lang="ru-RU" sz="2200" b="1" dirty="0" smtClean="0">
                <a:solidFill>
                  <a:schemeClr val="tx1"/>
                </a:solidFill>
              </a:rPr>
              <a:t> </a:t>
            </a:r>
            <a:r>
              <a:rPr lang="ru-RU" sz="2200" dirty="0" smtClean="0">
                <a:solidFill>
                  <a:schemeClr val="tx1"/>
                </a:solidFill>
              </a:rPr>
              <a:t>каждый аналитический счет отражается только на одной строке. Это позволяет разделить синтетических счет на неограниченное количество аналитических счетов. Пример: журнал-ордер № 7 для учета операций по кредиту счета 71.</a:t>
            </a:r>
            <a:br>
              <a:rPr lang="ru-RU" sz="2200" dirty="0" smtClean="0">
                <a:solidFill>
                  <a:schemeClr val="tx1"/>
                </a:solidFill>
              </a:rPr>
            </a:br>
            <a:r>
              <a:rPr lang="ru-RU" sz="2200" b="1" i="1" dirty="0" smtClean="0">
                <a:solidFill>
                  <a:schemeClr val="tx1"/>
                </a:solidFill>
              </a:rPr>
              <a:t>Шахматные регистры</a:t>
            </a:r>
            <a:r>
              <a:rPr lang="ru-RU" sz="2200" b="1" dirty="0" smtClean="0">
                <a:solidFill>
                  <a:schemeClr val="tx1"/>
                </a:solidFill>
              </a:rPr>
              <a:t> </a:t>
            </a:r>
            <a:r>
              <a:rPr lang="ru-RU" sz="2200" dirty="0" smtClean="0">
                <a:solidFill>
                  <a:schemeClr val="tx1"/>
                </a:solidFill>
              </a:rPr>
              <a:t>используются для одновременного отражения суммы по дебету одного и кредиту другого счета. Каждая сумма записывается на пересечении строки и графы. Пример: журналы-ордера № 10, 10/1, 11, 13 и др.</a:t>
            </a:r>
            <a:br>
              <a:rPr lang="ru-RU" sz="2200" dirty="0" smtClean="0">
                <a:solidFill>
                  <a:schemeClr val="tx1"/>
                </a:solidFill>
              </a:rPr>
            </a:br>
            <a:endParaRPr lang="ru-RU" sz="2200" dirty="0">
              <a:solidFill>
                <a:schemeClr val="tx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373216"/>
            <a:ext cx="302433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472518" cy="6858048"/>
          </a:xfrm>
        </p:spPr>
        <p:txBody>
          <a:bodyPr>
            <a:normAutofit fontScale="90000"/>
          </a:bodyPr>
          <a:lstStyle/>
          <a:p>
            <a:pPr algn="ctr"/>
            <a:r>
              <a:rPr lang="ru-RU" sz="2700" dirty="0" smtClean="0">
                <a:solidFill>
                  <a:schemeClr val="tx1"/>
                </a:solidFill>
              </a:rPr>
              <a:t>             Хозяйственные операции должны отражаться в регистрах бухгалтерского учета в хронологической последовательности и группироваться по соответствующим счетам бухгалтерского учета.</a:t>
            </a:r>
            <a:br>
              <a:rPr lang="ru-RU" sz="2700" dirty="0" smtClean="0">
                <a:solidFill>
                  <a:schemeClr val="tx1"/>
                </a:solidFill>
              </a:rPr>
            </a:br>
            <a:r>
              <a:rPr lang="ru-RU" sz="2700" dirty="0" smtClean="0">
                <a:solidFill>
                  <a:schemeClr val="tx1"/>
                </a:solidFill>
              </a:rPr>
              <a:t>	Правильность отражения хозяйственных операций в регистрах бухгалтерского учета обеспечивают лица, составившие и подписавшие их.</a:t>
            </a:r>
            <a:br>
              <a:rPr lang="ru-RU" sz="2700" dirty="0" smtClean="0">
                <a:solidFill>
                  <a:schemeClr val="tx1"/>
                </a:solidFill>
              </a:rPr>
            </a:br>
            <a:r>
              <a:rPr lang="ru-RU" sz="2700" dirty="0" smtClean="0">
                <a:solidFill>
                  <a:schemeClr val="tx1"/>
                </a:solidFill>
              </a:rPr>
              <a:t>	При хранении регистров бухгалтерского учета должна обеспечиваться их защита от несанкционированных исправлений. Исправление ошибки в регистре бухгалтерского учета должно быть обосновано и подтверждено подписью лица, внесшего исправления с указанием даты исправления.</a:t>
            </a:r>
            <a:br>
              <a:rPr lang="ru-RU" sz="2700" dirty="0" smtClean="0">
                <a:solidFill>
                  <a:schemeClr val="tx1"/>
                </a:solidFill>
              </a:rPr>
            </a:br>
            <a:r>
              <a:rPr lang="ru-RU" sz="2700" dirty="0" smtClean="0">
                <a:solidFill>
                  <a:schemeClr val="tx1"/>
                </a:solidFill>
              </a:rPr>
              <a:t>	Содержание регистров бухгалтерского учета и внутренней бухгалтерской отчетности является коммерческой  тайной, а в случаях, предусмотренных законодательством РФ, - государственной тайной.</a:t>
            </a:r>
            <a:br>
              <a:rPr lang="ru-RU" sz="2700" dirty="0" smtClean="0">
                <a:solidFill>
                  <a:schemeClr val="tx1"/>
                </a:solidFill>
              </a:rPr>
            </a:br>
            <a:r>
              <a:rPr lang="ru-RU" sz="2700" dirty="0" smtClean="0">
                <a:solidFill>
                  <a:schemeClr val="tx1"/>
                </a:solidFill>
              </a:rPr>
              <a:t>	</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Другая 1">
      <a:dk1>
        <a:sysClr val="windowText" lastClr="000000"/>
      </a:dk1>
      <a:lt1>
        <a:sysClr val="window" lastClr="FFFFFF"/>
      </a:lt1>
      <a:dk2>
        <a:srgbClr val="5A6378"/>
      </a:dk2>
      <a:lt2>
        <a:srgbClr val="D4D4D6"/>
      </a:lt2>
      <a:accent1>
        <a:srgbClr val="F0A6B1"/>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113</TotalTime>
  <Words>448</Words>
  <Application>Microsoft Office PowerPoint</Application>
  <PresentationFormat>Экран (4:3)</PresentationFormat>
  <Paragraphs>70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Справедливость</vt:lpstr>
      <vt:lpstr>Регистры и формы бухгалтерского учета </vt:lpstr>
      <vt:lpstr> </vt:lpstr>
      <vt:lpstr> 1.По внешнему виду: - бухгалтерские книги; - карточки; - свободные листы; - машинные носители.</vt:lpstr>
      <vt:lpstr>Процесс учетной регистрации хозяйственных                          операций </vt:lpstr>
      <vt:lpstr>Книги – это прочно скрепленные листы бумаги, предназначенные для записей хозяйственных операций. Все страницы в бухгалтерской книге нумеруются, а в конце книги ставится подпись главного бухгалтера и указывается количество страниц. Наиболее распространенные книги – Главная книга и книга складского учета.    Учет в книгах имеет целый ряд недостатков. Например, при большом объеме производства или реализации, бухгалтерские книги становятся громоздкими, что тормозит рост производительности труда работников бухгалтерии, кроме того, при книжном виде учета невозможно использовать высокопроизводительную вычислительную технику. Все перечисленные недостатки отсутствуют при использовании карточек и отдельных листов. Карточки -  это отдельные более плотные листы бумаги одинакового формата с отпечатанными типографским способом реквизитами. При открытии  карточки регистрируются в особом реестре, где каждой из них присваивается свой порядковый номер, это позволяет в любой момент проверить наличие всех карточек. Карточки хранятся в специально запирающихся ящиках (картотеке). Свободные листы -  отличаются от карточек своими размерами и способом хранения. Свободные листы – это регистры большего формата, чем карточки, и хранятся они в специальных регистраторах (папках). Машинные носители информации – это магнитные ленты, диски и дискеты. </vt:lpstr>
      <vt:lpstr>    Хронологические регистры применяются для регистрации всех документов порядке их поступления в бухгалтерию, но без распределения по счетам. С помощью хронологических регистров осуществляется контроль за сохранностью поступающих документов и полнотой бухгалтерских записей. Примером хронологических регистров являются регистрационный журнал, книга учета хозяйственных операций, кассовая книга, опись инвентарных карточек по учету основных средств.     Систематические регистры применяются для группировки однородных операций  на счетах по определенной системе. Примером систематических регистров может служить Главная книга, в которой на каждый синтетический счет открывается отдельная страница.     Комбинированные регистры сочетают хронологические и систематические записи. Хозяйственные операции в них записываются в порядке времени поступления и одновременно систематизируются по корреспондирующим счетам. Пример: Журнал-Главная, большинство журналов-ордеров и ведомостей. </vt:lpstr>
      <vt:lpstr>Презентация PowerPoint</vt:lpstr>
      <vt:lpstr>Односторонние регистры – это регистры, у которых графы дебета и кредита смещены вправо. К ним относятся карточки для учета материальных ценностей, книги аналитического учета. Двусторонние регистры -  это регистры, у которых дебет находится слева, а кредит – справа. К ним относится Главная книга. Многоколончатые регистры в дебетовой и кредитовой части имеют много пустых граф для записи различных показателей. Многоколончатые регистры бывают двух разновидностей – линейные и шахматные. В линейных регистрах каждый аналитический счет отражается только на одной строке. Это позволяет разделить синтетических счет на неограниченное количество аналитических счетов. Пример: журнал-ордер № 7 для учета операций по кредиту счета 71. Шахматные регистры используются для одновременного отражения суммы по дебету одного и кредиту другого счета. Каждая сумма записывается на пересечении строки и графы. Пример: журналы-ордера № 10, 10/1, 11, 13 и др. </vt:lpstr>
      <vt:lpstr>             Хозяйственные операции должны отражаться в регистрах бухгалтерского учета в хронологической последовательности и группироваться по соответствующим счетам бухгалтерского учета.  Правильность отражения хозяйственных операций в регистрах бухгалтерского учета обеспечивают лица, составившие и подписавшие их.  При хранении регистров бухгалтерского учета должна обеспечиваться их защита от несанкционированных исправлений. Исправление ошибки в регистре бухгалтерского учета должно быть обосновано и подтверждено подписью лица, внесшего исправления с указанием даты исправления.  Содержание регистров бухгалтерского учета и внутренней бухгалтерской отчетности является коммерческой  тайной, а в случаях, предусмотренных законодательством РФ, - государственной тайной.   </vt:lpstr>
      <vt:lpstr>Лица, получившие доступ к информации, содержащейся в регистрах бухгалтерского учета и во внутренней бухгалтерской отчетности, обязаны хранить коммерческую и государственную тайну. За ее разглашение они несут ответственность, установленную законодательством РФ.     Учетные регистры открываются в начале года. Прежде чем открыть регистры, нужно пронумеровать страницы и на обороте последней страницы прописью указать количество страниц, которое должно быть заверено подписями руководителя, главного бухгалтера и печатью организации.  На обложке учетного регистра записывается название организации (предприятия), шифр и наименование счета, а также год, на который открывается регистр.  После этого в регистры записываются остатки на начало года, которые переносятся из регистров прошлого года. </vt:lpstr>
      <vt:lpstr>Запись хозяйственных операций в регистры называется разноской операций. Разноска производится на основании корреспонденции счетов, составленной по документам. Записи в учетные регистры могут производиться двумя способами: - простым; - копировальным. Простые записи получают только в одном учетном регистре. Копировальные производятся  с помощью копировальной бумаги одновременно в нескольких регистрах. С помощью копировальной записи ведется кассовая книга, в которой листы, написанные под копирку, отрываются и служат отчетом кассира. Записи и регистры должны производиться чернилами или пастой шариковой ручки четко, разборчиво, без подчисток и помарок. Пропуск страниц и строк не допускаются. </vt:lpstr>
      <vt:lpstr>Исправление ошибок в регистрах производится тремя способами: корректурным, сторнировочным («красное сторно»), способом дополнительной проводки. Корректурный способ – это зачеркивание неправильного текста или суммы одной чертой так, чтобы можно было прочитать зачеркнутое. Сверху пишется правильная сумма или текст и делается оговорка «Исправленному верить» за подписью лица, производившего исправление. Этот способ исправления ошибок применяется тогда, когда ошибка обнаружено до составления баланса и не требуется изменить корреспонденцию счетов.  Способ «Красное сторно» применяется при исправлении ошибок в корреспонденции счетов. При этом неправильно указанная проводка записывается красными чернилами и при подсчете итогов эти суммы вычитаются. После этого составляется правильная проводка. Способ дополнительной проводки применяется тогда, когда корреспонденция счетов правильная, но сумма указана меньше, чем следовало, или ошибка обнаружена после подсчета итогов. При этом составляется корреспонденция на недостающую сумму.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Регистры и формы бухгалтерского учета </dc:title>
  <dc:creator>Администратор</dc:creator>
  <cp:lastModifiedBy>User</cp:lastModifiedBy>
  <cp:revision>10</cp:revision>
  <dcterms:created xsi:type="dcterms:W3CDTF">2012-11-27T04:14:16Z</dcterms:created>
  <dcterms:modified xsi:type="dcterms:W3CDTF">2015-09-01T06:18:44Z</dcterms:modified>
</cp:coreProperties>
</file>