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5" r:id="rId15"/>
    <p:sldId id="286" r:id="rId16"/>
    <p:sldId id="287" r:id="rId17"/>
    <p:sldId id="271" r:id="rId18"/>
    <p:sldId id="273" r:id="rId19"/>
    <p:sldId id="275" r:id="rId20"/>
    <p:sldId id="276" r:id="rId21"/>
    <p:sldId id="277" r:id="rId22"/>
    <p:sldId id="280" r:id="rId23"/>
    <p:sldId id="281" r:id="rId24"/>
    <p:sldId id="283" r:id="rId25"/>
    <p:sldId id="284" r:id="rId26"/>
    <p:sldId id="28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19947F-68C7-423C-8990-FD70E01258FA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0CD342-3B2B-49B5-954C-B247D6BED711}">
      <dgm:prSet phldrT="[Текст]" custT="1"/>
      <dgm:spPr/>
      <dgm:t>
        <a:bodyPr/>
        <a:lstStyle/>
        <a:p>
          <a:pPr algn="l"/>
          <a:r>
            <a:rPr lang="ru-RU" sz="2400" dirty="0" smtClean="0"/>
            <a:t>правильное и своевременное определение объема заготовляемых материалов;</a:t>
          </a:r>
        </a:p>
        <a:p>
          <a:r>
            <a:rPr lang="ru-RU" sz="2400" dirty="0" smtClean="0"/>
            <a:t>выявление возможных потерь при доставке сырья и материалов;</a:t>
          </a:r>
        </a:p>
        <a:p>
          <a:r>
            <a:rPr lang="ru-RU" sz="2400" dirty="0" smtClean="0"/>
            <a:t>правильное определение фактической себестоимости материалов;</a:t>
          </a:r>
        </a:p>
        <a:p>
          <a:r>
            <a:rPr lang="ru-RU" sz="2400" dirty="0" smtClean="0"/>
            <a:t>своевременность расчетов с поставщиками и т.д.</a:t>
          </a:r>
        </a:p>
        <a:p>
          <a:endParaRPr lang="ru-RU" sz="1800" dirty="0" smtClean="0"/>
        </a:p>
        <a:p>
          <a:endParaRPr lang="ru-RU" sz="1800" dirty="0" smtClean="0"/>
        </a:p>
        <a:p>
          <a:pPr algn="l"/>
          <a:endParaRPr lang="ru-RU" sz="1800" dirty="0"/>
        </a:p>
      </dgm:t>
    </dgm:pt>
    <dgm:pt modelId="{E4759DB5-532A-4223-80D2-7D100AC1DB6C}" type="parTrans" cxnId="{29BD8B1B-B8F4-49D9-ADE3-04F48CA44CE5}">
      <dgm:prSet/>
      <dgm:spPr/>
      <dgm:t>
        <a:bodyPr/>
        <a:lstStyle/>
        <a:p>
          <a:endParaRPr lang="ru-RU" sz="1800"/>
        </a:p>
      </dgm:t>
    </dgm:pt>
    <dgm:pt modelId="{DD7A9225-326F-4A44-B1AD-B944892BC76E}" type="sibTrans" cxnId="{29BD8B1B-B8F4-49D9-ADE3-04F48CA44CE5}">
      <dgm:prSet/>
      <dgm:spPr/>
      <dgm:t>
        <a:bodyPr/>
        <a:lstStyle/>
        <a:p>
          <a:endParaRPr lang="ru-RU" sz="1800"/>
        </a:p>
      </dgm:t>
    </dgm:pt>
    <dgm:pt modelId="{168770D7-C793-4E00-9490-FEB1A31F6922}" type="pres">
      <dgm:prSet presAssocID="{B719947F-68C7-423C-8990-FD70E01258F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C4C5A4-3B23-4CF7-B3FF-78A56A720E34}" type="pres">
      <dgm:prSet presAssocID="{4E0CD342-3B2B-49B5-954C-B247D6BED711}" presName="circle1" presStyleLbl="node1" presStyleIdx="0" presStyleCnt="1"/>
      <dgm:spPr>
        <a:solidFill>
          <a:schemeClr val="accent5">
            <a:lumMod val="75000"/>
          </a:schemeClr>
        </a:solidFill>
      </dgm:spPr>
    </dgm:pt>
    <dgm:pt modelId="{132A74AB-74F5-41BF-B5E2-D267E9BD140E}" type="pres">
      <dgm:prSet presAssocID="{4E0CD342-3B2B-49B5-954C-B247D6BED711}" presName="space" presStyleCnt="0"/>
      <dgm:spPr/>
    </dgm:pt>
    <dgm:pt modelId="{D11C7BD3-C4D0-4BEB-A559-E825C4308EB4}" type="pres">
      <dgm:prSet presAssocID="{4E0CD342-3B2B-49B5-954C-B247D6BED711}" presName="rect1" presStyleLbl="alignAcc1" presStyleIdx="0" presStyleCnt="1" custScaleX="100000"/>
      <dgm:spPr/>
      <dgm:t>
        <a:bodyPr/>
        <a:lstStyle/>
        <a:p>
          <a:endParaRPr lang="ru-RU"/>
        </a:p>
      </dgm:t>
    </dgm:pt>
    <dgm:pt modelId="{F1159688-8C44-4F91-B8E7-7209467D0790}" type="pres">
      <dgm:prSet presAssocID="{4E0CD342-3B2B-49B5-954C-B247D6BED71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3E684A-C134-4C39-9CF3-92E7FBDD9E3C}" type="presOf" srcId="{B719947F-68C7-423C-8990-FD70E01258FA}" destId="{168770D7-C793-4E00-9490-FEB1A31F6922}" srcOrd="0" destOrd="0" presId="urn:microsoft.com/office/officeart/2005/8/layout/target3"/>
    <dgm:cxn modelId="{E1B0F376-6958-4C52-B029-43245812BCBC}" type="presOf" srcId="{4E0CD342-3B2B-49B5-954C-B247D6BED711}" destId="{D11C7BD3-C4D0-4BEB-A559-E825C4308EB4}" srcOrd="0" destOrd="0" presId="urn:microsoft.com/office/officeart/2005/8/layout/target3"/>
    <dgm:cxn modelId="{29BD8B1B-B8F4-49D9-ADE3-04F48CA44CE5}" srcId="{B719947F-68C7-423C-8990-FD70E01258FA}" destId="{4E0CD342-3B2B-49B5-954C-B247D6BED711}" srcOrd="0" destOrd="0" parTransId="{E4759DB5-532A-4223-80D2-7D100AC1DB6C}" sibTransId="{DD7A9225-326F-4A44-B1AD-B944892BC76E}"/>
    <dgm:cxn modelId="{71FA4DF5-1ACE-418D-9530-CD5BDCFF5083}" type="presOf" srcId="{4E0CD342-3B2B-49B5-954C-B247D6BED711}" destId="{F1159688-8C44-4F91-B8E7-7209467D0790}" srcOrd="1" destOrd="0" presId="urn:microsoft.com/office/officeart/2005/8/layout/target3"/>
    <dgm:cxn modelId="{80723E25-40F3-4F97-BFDA-B64898434403}" type="presParOf" srcId="{168770D7-C793-4E00-9490-FEB1A31F6922}" destId="{91C4C5A4-3B23-4CF7-B3FF-78A56A720E34}" srcOrd="0" destOrd="0" presId="urn:microsoft.com/office/officeart/2005/8/layout/target3"/>
    <dgm:cxn modelId="{A741570F-8ACA-4C0F-9625-EA68C68D9C56}" type="presParOf" srcId="{168770D7-C793-4E00-9490-FEB1A31F6922}" destId="{132A74AB-74F5-41BF-B5E2-D267E9BD140E}" srcOrd="1" destOrd="0" presId="urn:microsoft.com/office/officeart/2005/8/layout/target3"/>
    <dgm:cxn modelId="{8A65BDEF-57F9-4F4D-966E-A78CD531984F}" type="presParOf" srcId="{168770D7-C793-4E00-9490-FEB1A31F6922}" destId="{D11C7BD3-C4D0-4BEB-A559-E825C4308EB4}" srcOrd="2" destOrd="0" presId="urn:microsoft.com/office/officeart/2005/8/layout/target3"/>
    <dgm:cxn modelId="{9C0D44D3-A4B9-45A4-88E9-C6C5CAE3D8EA}" type="presParOf" srcId="{168770D7-C793-4E00-9490-FEB1A31F6922}" destId="{F1159688-8C44-4F91-B8E7-7209467D079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223EDC-D7F5-4894-A680-D700A9DD8C3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AA8B9C-6E4C-4857-984E-EE5B561E4D04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6600" dirty="0" smtClean="0"/>
            <a:t>1.</a:t>
          </a:r>
          <a:endParaRPr lang="ru-RU" sz="6600" dirty="0"/>
        </a:p>
      </dgm:t>
    </dgm:pt>
    <dgm:pt modelId="{68CA208D-FAE2-4760-BA92-C5D19626800A}" type="parTrans" cxnId="{89B001E0-42DE-41FB-8583-A44CD1C7F872}">
      <dgm:prSet/>
      <dgm:spPr/>
      <dgm:t>
        <a:bodyPr/>
        <a:lstStyle/>
        <a:p>
          <a:endParaRPr lang="ru-RU"/>
        </a:p>
      </dgm:t>
    </dgm:pt>
    <dgm:pt modelId="{D2F26A84-DF29-4A86-92D7-8EC49092054A}" type="sibTrans" cxnId="{89B001E0-42DE-41FB-8583-A44CD1C7F872}">
      <dgm:prSet/>
      <dgm:spPr/>
      <dgm:t>
        <a:bodyPr/>
        <a:lstStyle/>
        <a:p>
          <a:endParaRPr lang="ru-RU"/>
        </a:p>
      </dgm:t>
    </dgm:pt>
    <dgm:pt modelId="{84E9EE1F-87AF-4208-942F-8459C61060EE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/>
            <a:t>покупной стоимости</a:t>
          </a:r>
          <a:endParaRPr lang="ru-RU" b="1" dirty="0"/>
        </a:p>
      </dgm:t>
    </dgm:pt>
    <dgm:pt modelId="{6877F534-0E90-4F04-A823-36A3135691DC}" type="parTrans" cxnId="{AD9765FE-0BE3-408F-94C0-B00E8D3CE808}">
      <dgm:prSet/>
      <dgm:spPr/>
      <dgm:t>
        <a:bodyPr/>
        <a:lstStyle/>
        <a:p>
          <a:endParaRPr lang="ru-RU"/>
        </a:p>
      </dgm:t>
    </dgm:pt>
    <dgm:pt modelId="{EDF2381F-4479-4EC4-BC75-175CAAB3C2C3}" type="sibTrans" cxnId="{AD9765FE-0BE3-408F-94C0-B00E8D3CE808}">
      <dgm:prSet/>
      <dgm:spPr/>
      <dgm:t>
        <a:bodyPr/>
        <a:lstStyle/>
        <a:p>
          <a:endParaRPr lang="ru-RU"/>
        </a:p>
      </dgm:t>
    </dgm:pt>
    <dgm:pt modelId="{D2274D2C-D14F-4D8F-8B80-29EFC9508DBC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6600" dirty="0" smtClean="0"/>
            <a:t>2.</a:t>
          </a:r>
          <a:endParaRPr lang="ru-RU" sz="6600" dirty="0"/>
        </a:p>
      </dgm:t>
    </dgm:pt>
    <dgm:pt modelId="{A646670F-978E-4E4C-851C-0EB5A541E411}" type="parTrans" cxnId="{2681E738-D379-4490-A53A-1743402C06FC}">
      <dgm:prSet/>
      <dgm:spPr/>
      <dgm:t>
        <a:bodyPr/>
        <a:lstStyle/>
        <a:p>
          <a:endParaRPr lang="ru-RU"/>
        </a:p>
      </dgm:t>
    </dgm:pt>
    <dgm:pt modelId="{D5CE7D8E-CC8C-4F58-8641-C223AAA725AB}" type="sibTrans" cxnId="{2681E738-D379-4490-A53A-1743402C06FC}">
      <dgm:prSet/>
      <dgm:spPr/>
      <dgm:t>
        <a:bodyPr/>
        <a:lstStyle/>
        <a:p>
          <a:endParaRPr lang="ru-RU"/>
        </a:p>
      </dgm:t>
    </dgm:pt>
    <dgm:pt modelId="{EE74EAF9-9FCE-4AC1-89B8-1C10411BA16F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4000" b="1" dirty="0" smtClean="0"/>
            <a:t>транспортно-заготовительных расходов</a:t>
          </a:r>
          <a:endParaRPr lang="ru-RU" sz="4000" b="1" dirty="0"/>
        </a:p>
      </dgm:t>
    </dgm:pt>
    <dgm:pt modelId="{CA85319A-D118-420B-AD20-EDCA879E7628}" type="parTrans" cxnId="{39FCB021-09E5-4A4C-94A8-B1DE3967F63E}">
      <dgm:prSet/>
      <dgm:spPr/>
      <dgm:t>
        <a:bodyPr/>
        <a:lstStyle/>
        <a:p>
          <a:endParaRPr lang="ru-RU"/>
        </a:p>
      </dgm:t>
    </dgm:pt>
    <dgm:pt modelId="{75113D0F-C3E9-437C-83F9-78E0A818513B}" type="sibTrans" cxnId="{39FCB021-09E5-4A4C-94A8-B1DE3967F63E}">
      <dgm:prSet/>
      <dgm:spPr/>
      <dgm:t>
        <a:bodyPr/>
        <a:lstStyle/>
        <a:p>
          <a:endParaRPr lang="ru-RU"/>
        </a:p>
      </dgm:t>
    </dgm:pt>
    <dgm:pt modelId="{9331E454-4910-46EC-8216-60EF0B5F250E}" type="pres">
      <dgm:prSet presAssocID="{6A223EDC-D7F5-4894-A680-D700A9DD8C3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FAE0A1D-2AA4-458B-A5E6-692CF8C7622D}" type="pres">
      <dgm:prSet presAssocID="{FDAA8B9C-6E4C-4857-984E-EE5B561E4D04}" presName="linNode" presStyleCnt="0"/>
      <dgm:spPr/>
    </dgm:pt>
    <dgm:pt modelId="{36A58965-CE81-4CE5-957D-6A3EE431526F}" type="pres">
      <dgm:prSet presAssocID="{FDAA8B9C-6E4C-4857-984E-EE5B561E4D04}" presName="parentShp" presStyleLbl="node1" presStyleIdx="0" presStyleCnt="2" custScaleX="48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71CB09-AA3B-4B4C-B4B3-DCB584E78CB1}" type="pres">
      <dgm:prSet presAssocID="{FDAA8B9C-6E4C-4857-984E-EE5B561E4D04}" presName="childShp" presStyleLbl="bgAccFollowNode1" presStyleIdx="0" presStyleCnt="2" custScaleX="124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9ABD4-1DB1-41BF-990C-A2E823C1F378}" type="pres">
      <dgm:prSet presAssocID="{D2F26A84-DF29-4A86-92D7-8EC49092054A}" presName="spacing" presStyleCnt="0"/>
      <dgm:spPr/>
    </dgm:pt>
    <dgm:pt modelId="{2EF65C52-C444-41A8-A159-0098833063A5}" type="pres">
      <dgm:prSet presAssocID="{D2274D2C-D14F-4D8F-8B80-29EFC9508DBC}" presName="linNode" presStyleCnt="0"/>
      <dgm:spPr/>
    </dgm:pt>
    <dgm:pt modelId="{FD018274-5944-44B2-91F1-2B9847073A50}" type="pres">
      <dgm:prSet presAssocID="{D2274D2C-D14F-4D8F-8B80-29EFC9508DBC}" presName="parentShp" presStyleLbl="node1" presStyleIdx="1" presStyleCnt="2" custScaleX="48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EC137-5996-4E7F-9146-ACB7BC45E31F}" type="pres">
      <dgm:prSet presAssocID="{D2274D2C-D14F-4D8F-8B80-29EFC9508DBC}" presName="childShp" presStyleLbl="bgAccFollowNode1" presStyleIdx="1" presStyleCnt="2" custScaleX="124058" custScaleY="244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6FDA70-1894-402B-A539-08C80202EBD4}" type="presOf" srcId="{84E9EE1F-87AF-4208-942F-8459C61060EE}" destId="{DC71CB09-AA3B-4B4C-B4B3-DCB584E78CB1}" srcOrd="0" destOrd="0" presId="urn:microsoft.com/office/officeart/2005/8/layout/vList6"/>
    <dgm:cxn modelId="{89B001E0-42DE-41FB-8583-A44CD1C7F872}" srcId="{6A223EDC-D7F5-4894-A680-D700A9DD8C33}" destId="{FDAA8B9C-6E4C-4857-984E-EE5B561E4D04}" srcOrd="0" destOrd="0" parTransId="{68CA208D-FAE2-4760-BA92-C5D19626800A}" sibTransId="{D2F26A84-DF29-4A86-92D7-8EC49092054A}"/>
    <dgm:cxn modelId="{AD9765FE-0BE3-408F-94C0-B00E8D3CE808}" srcId="{FDAA8B9C-6E4C-4857-984E-EE5B561E4D04}" destId="{84E9EE1F-87AF-4208-942F-8459C61060EE}" srcOrd="0" destOrd="0" parTransId="{6877F534-0E90-4F04-A823-36A3135691DC}" sibTransId="{EDF2381F-4479-4EC4-BC75-175CAAB3C2C3}"/>
    <dgm:cxn modelId="{CDFCF5B9-E1E0-455A-B8D3-595E07B8E3A6}" type="presOf" srcId="{FDAA8B9C-6E4C-4857-984E-EE5B561E4D04}" destId="{36A58965-CE81-4CE5-957D-6A3EE431526F}" srcOrd="0" destOrd="0" presId="urn:microsoft.com/office/officeart/2005/8/layout/vList6"/>
    <dgm:cxn modelId="{39FCB021-09E5-4A4C-94A8-B1DE3967F63E}" srcId="{D2274D2C-D14F-4D8F-8B80-29EFC9508DBC}" destId="{EE74EAF9-9FCE-4AC1-89B8-1C10411BA16F}" srcOrd="0" destOrd="0" parTransId="{CA85319A-D118-420B-AD20-EDCA879E7628}" sibTransId="{75113D0F-C3E9-437C-83F9-78E0A818513B}"/>
    <dgm:cxn modelId="{2681E738-D379-4490-A53A-1743402C06FC}" srcId="{6A223EDC-D7F5-4894-A680-D700A9DD8C33}" destId="{D2274D2C-D14F-4D8F-8B80-29EFC9508DBC}" srcOrd="1" destOrd="0" parTransId="{A646670F-978E-4E4C-851C-0EB5A541E411}" sibTransId="{D5CE7D8E-CC8C-4F58-8641-C223AAA725AB}"/>
    <dgm:cxn modelId="{ECB37F9D-7236-40A1-9CE6-E80D4281EC93}" type="presOf" srcId="{EE74EAF9-9FCE-4AC1-89B8-1C10411BA16F}" destId="{383EC137-5996-4E7F-9146-ACB7BC45E31F}" srcOrd="0" destOrd="0" presId="urn:microsoft.com/office/officeart/2005/8/layout/vList6"/>
    <dgm:cxn modelId="{69D0D74A-38B3-437E-821F-5E7A1A77EC74}" type="presOf" srcId="{D2274D2C-D14F-4D8F-8B80-29EFC9508DBC}" destId="{FD018274-5944-44B2-91F1-2B9847073A50}" srcOrd="0" destOrd="0" presId="urn:microsoft.com/office/officeart/2005/8/layout/vList6"/>
    <dgm:cxn modelId="{A4A44C1B-51B1-4456-BBD5-2EAB69910A5E}" type="presOf" srcId="{6A223EDC-D7F5-4894-A680-D700A9DD8C33}" destId="{9331E454-4910-46EC-8216-60EF0B5F250E}" srcOrd="0" destOrd="0" presId="urn:microsoft.com/office/officeart/2005/8/layout/vList6"/>
    <dgm:cxn modelId="{C45F6BB1-4D19-42ED-BF87-C5CE9443720A}" type="presParOf" srcId="{9331E454-4910-46EC-8216-60EF0B5F250E}" destId="{8FAE0A1D-2AA4-458B-A5E6-692CF8C7622D}" srcOrd="0" destOrd="0" presId="urn:microsoft.com/office/officeart/2005/8/layout/vList6"/>
    <dgm:cxn modelId="{23288DF4-2165-42D0-9A7A-4087FEE235DD}" type="presParOf" srcId="{8FAE0A1D-2AA4-458B-A5E6-692CF8C7622D}" destId="{36A58965-CE81-4CE5-957D-6A3EE431526F}" srcOrd="0" destOrd="0" presId="urn:microsoft.com/office/officeart/2005/8/layout/vList6"/>
    <dgm:cxn modelId="{18E1D080-5DD2-4BCB-BD72-0D8E2D1CD40C}" type="presParOf" srcId="{8FAE0A1D-2AA4-458B-A5E6-692CF8C7622D}" destId="{DC71CB09-AA3B-4B4C-B4B3-DCB584E78CB1}" srcOrd="1" destOrd="0" presId="urn:microsoft.com/office/officeart/2005/8/layout/vList6"/>
    <dgm:cxn modelId="{E6CB5B43-508B-48A9-868C-BE2B5766BA6C}" type="presParOf" srcId="{9331E454-4910-46EC-8216-60EF0B5F250E}" destId="{B329ABD4-1DB1-41BF-990C-A2E823C1F378}" srcOrd="1" destOrd="0" presId="urn:microsoft.com/office/officeart/2005/8/layout/vList6"/>
    <dgm:cxn modelId="{4292BBBF-ABCF-4FA6-B51D-45E4C27B7558}" type="presParOf" srcId="{9331E454-4910-46EC-8216-60EF0B5F250E}" destId="{2EF65C52-C444-41A8-A159-0098833063A5}" srcOrd="2" destOrd="0" presId="urn:microsoft.com/office/officeart/2005/8/layout/vList6"/>
    <dgm:cxn modelId="{BEB760EA-527A-413F-8678-B856DDFDCA16}" type="presParOf" srcId="{2EF65C52-C444-41A8-A159-0098833063A5}" destId="{FD018274-5944-44B2-91F1-2B9847073A50}" srcOrd="0" destOrd="0" presId="urn:microsoft.com/office/officeart/2005/8/layout/vList6"/>
    <dgm:cxn modelId="{6CA2AD86-2B55-476A-899C-D1BF32A3D361}" type="presParOf" srcId="{2EF65C52-C444-41A8-A159-0098833063A5}" destId="{383EC137-5996-4E7F-9146-ACB7BC45E31F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F16877-59E8-4B6E-8F95-2DE4F521777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AE0C38-D4A1-45DD-A3CB-1EA7AF5D7452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Дт 19  Кт 60 </a:t>
          </a:r>
          <a:endParaRPr lang="ru-RU" dirty="0"/>
        </a:p>
      </dgm:t>
    </dgm:pt>
    <dgm:pt modelId="{FE502644-FEF2-48D5-A675-A09BDAEE1E2A}" type="parTrans" cxnId="{B09A5AE3-4277-4A8A-BC2D-927FC10655FE}">
      <dgm:prSet/>
      <dgm:spPr/>
      <dgm:t>
        <a:bodyPr/>
        <a:lstStyle/>
        <a:p>
          <a:endParaRPr lang="ru-RU"/>
        </a:p>
      </dgm:t>
    </dgm:pt>
    <dgm:pt modelId="{844B24D4-74A4-4DF7-8010-E165E30E84AD}" type="sibTrans" cxnId="{B09A5AE3-4277-4A8A-BC2D-927FC10655FE}">
      <dgm:prSet/>
      <dgm:spPr/>
      <dgm:t>
        <a:bodyPr/>
        <a:lstStyle/>
        <a:p>
          <a:endParaRPr lang="ru-RU"/>
        </a:p>
      </dgm:t>
    </dgm:pt>
    <dgm:pt modelId="{AC8C6631-A46A-4082-8066-4B12E5DBE5D7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/>
            <a:t>на сумму НДС</a:t>
          </a:r>
          <a:endParaRPr lang="ru-RU" b="1" dirty="0"/>
        </a:p>
      </dgm:t>
    </dgm:pt>
    <dgm:pt modelId="{A377B1DD-BB47-409A-BE34-B2D9BB66C720}" type="parTrans" cxnId="{8F2EB337-F4B6-4325-BEE1-5B121A1CCDF5}">
      <dgm:prSet/>
      <dgm:spPr/>
      <dgm:t>
        <a:bodyPr/>
        <a:lstStyle/>
        <a:p>
          <a:endParaRPr lang="ru-RU"/>
        </a:p>
      </dgm:t>
    </dgm:pt>
    <dgm:pt modelId="{9C6D16D8-4F60-40FD-AEC2-75D35D18F448}" type="sibTrans" cxnId="{8F2EB337-F4B6-4325-BEE1-5B121A1CCDF5}">
      <dgm:prSet/>
      <dgm:spPr/>
      <dgm:t>
        <a:bodyPr/>
        <a:lstStyle/>
        <a:p>
          <a:endParaRPr lang="ru-RU"/>
        </a:p>
      </dgm:t>
    </dgm:pt>
    <dgm:pt modelId="{C9BBBEDA-4C6C-4717-BA86-2B12B6523EA9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Дт 10  Кт 71 </a:t>
          </a:r>
          <a:endParaRPr lang="ru-RU" dirty="0"/>
        </a:p>
      </dgm:t>
    </dgm:pt>
    <dgm:pt modelId="{CF554A84-7644-4A21-8C90-CC0BCFC52A63}" type="parTrans" cxnId="{7A3AA7F1-B1DA-47DD-B9D6-9FAB32434FFF}">
      <dgm:prSet/>
      <dgm:spPr/>
      <dgm:t>
        <a:bodyPr/>
        <a:lstStyle/>
        <a:p>
          <a:endParaRPr lang="ru-RU"/>
        </a:p>
      </dgm:t>
    </dgm:pt>
    <dgm:pt modelId="{854FCC99-116B-4DC7-82B4-CBFFE0384BBE}" type="sibTrans" cxnId="{7A3AA7F1-B1DA-47DD-B9D6-9FAB32434FFF}">
      <dgm:prSet/>
      <dgm:spPr/>
      <dgm:t>
        <a:bodyPr/>
        <a:lstStyle/>
        <a:p>
          <a:endParaRPr lang="ru-RU"/>
        </a:p>
      </dgm:t>
    </dgm:pt>
    <dgm:pt modelId="{883778A0-DBD3-4023-8D63-60995E8C7758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/>
            <a:t>на покупную стоимость за счет подотчетных сумм</a:t>
          </a:r>
          <a:endParaRPr lang="ru-RU" b="1" dirty="0"/>
        </a:p>
      </dgm:t>
    </dgm:pt>
    <dgm:pt modelId="{5BF81A04-E291-48B6-908D-CEB5D47D9683}" type="parTrans" cxnId="{0080FE67-7F89-4B87-8AC9-316768CF261D}">
      <dgm:prSet/>
      <dgm:spPr/>
      <dgm:t>
        <a:bodyPr/>
        <a:lstStyle/>
        <a:p>
          <a:endParaRPr lang="ru-RU"/>
        </a:p>
      </dgm:t>
    </dgm:pt>
    <dgm:pt modelId="{F5773B47-26E1-4870-A359-4E9506804A29}" type="sibTrans" cxnId="{0080FE67-7F89-4B87-8AC9-316768CF261D}">
      <dgm:prSet/>
      <dgm:spPr/>
      <dgm:t>
        <a:bodyPr/>
        <a:lstStyle/>
        <a:p>
          <a:endParaRPr lang="ru-RU"/>
        </a:p>
      </dgm:t>
    </dgm:pt>
    <dgm:pt modelId="{398FA5BA-D52D-4EAD-8716-D133BCD9B781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/>
            <a:t>на покупную стоимость</a:t>
          </a:r>
          <a:endParaRPr lang="ru-RU" b="1" dirty="0"/>
        </a:p>
      </dgm:t>
    </dgm:pt>
    <dgm:pt modelId="{814B0999-BA52-45C3-A870-A594BF64C23D}" type="sibTrans" cxnId="{A436A58D-5720-425E-A6E5-ADB640BC466E}">
      <dgm:prSet/>
      <dgm:spPr/>
      <dgm:t>
        <a:bodyPr/>
        <a:lstStyle/>
        <a:p>
          <a:endParaRPr lang="ru-RU"/>
        </a:p>
      </dgm:t>
    </dgm:pt>
    <dgm:pt modelId="{3C33D892-ABC8-4905-B238-525C3F994BE7}" type="parTrans" cxnId="{A436A58D-5720-425E-A6E5-ADB640BC466E}">
      <dgm:prSet/>
      <dgm:spPr/>
      <dgm:t>
        <a:bodyPr/>
        <a:lstStyle/>
        <a:p>
          <a:endParaRPr lang="ru-RU"/>
        </a:p>
      </dgm:t>
    </dgm:pt>
    <dgm:pt modelId="{2C1D085A-C543-4F36-A71F-8C5262535D23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Дт 10  Кт 60 </a:t>
          </a:r>
          <a:endParaRPr lang="ru-RU" dirty="0"/>
        </a:p>
      </dgm:t>
    </dgm:pt>
    <dgm:pt modelId="{88E7E87D-BD32-4776-BEC5-E132EA20A503}" type="sibTrans" cxnId="{891773B5-FFC0-4448-BE8E-405C835F1707}">
      <dgm:prSet/>
      <dgm:spPr/>
      <dgm:t>
        <a:bodyPr/>
        <a:lstStyle/>
        <a:p>
          <a:endParaRPr lang="ru-RU"/>
        </a:p>
      </dgm:t>
    </dgm:pt>
    <dgm:pt modelId="{483B6655-D94B-47F0-8A80-25DDE756D489}" type="parTrans" cxnId="{891773B5-FFC0-4448-BE8E-405C835F1707}">
      <dgm:prSet/>
      <dgm:spPr/>
      <dgm:t>
        <a:bodyPr/>
        <a:lstStyle/>
        <a:p>
          <a:endParaRPr lang="ru-RU"/>
        </a:p>
      </dgm:t>
    </dgm:pt>
    <dgm:pt modelId="{59E0E667-FCFE-43A2-98FC-1D5BC3DD7E64}" type="pres">
      <dgm:prSet presAssocID="{8FF16877-59E8-4B6E-8F95-2DE4F521777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DD7D45E-E1FC-41F7-8AF5-A677129E2328}" type="pres">
      <dgm:prSet presAssocID="{2C1D085A-C543-4F36-A71F-8C5262535D23}" presName="horFlow" presStyleCnt="0"/>
      <dgm:spPr/>
    </dgm:pt>
    <dgm:pt modelId="{0DC33382-A86B-499C-85ED-944DC050FBD8}" type="pres">
      <dgm:prSet presAssocID="{2C1D085A-C543-4F36-A71F-8C5262535D23}" presName="bigChev" presStyleLbl="node1" presStyleIdx="0" presStyleCnt="3" custScaleX="175015"/>
      <dgm:spPr/>
      <dgm:t>
        <a:bodyPr/>
        <a:lstStyle/>
        <a:p>
          <a:endParaRPr lang="ru-RU"/>
        </a:p>
      </dgm:t>
    </dgm:pt>
    <dgm:pt modelId="{1F2494F3-9577-4C47-B6A7-9FFAC90B3F62}" type="pres">
      <dgm:prSet presAssocID="{3C33D892-ABC8-4905-B238-525C3F994BE7}" presName="parTrans" presStyleCnt="0"/>
      <dgm:spPr/>
    </dgm:pt>
    <dgm:pt modelId="{F21F80C2-D81B-47B4-9256-5B9ED4197712}" type="pres">
      <dgm:prSet presAssocID="{398FA5BA-D52D-4EAD-8716-D133BCD9B781}" presName="node" presStyleLbl="alignAccFollowNode1" presStyleIdx="0" presStyleCnt="3" custScaleX="280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3266E-872E-417E-8F84-4CF4DC037686}" type="pres">
      <dgm:prSet presAssocID="{2C1D085A-C543-4F36-A71F-8C5262535D23}" presName="vSp" presStyleCnt="0"/>
      <dgm:spPr/>
    </dgm:pt>
    <dgm:pt modelId="{F017E5C5-585F-4E6E-9DDB-0B26B69F0628}" type="pres">
      <dgm:prSet presAssocID="{AAAE0C38-D4A1-45DD-A3CB-1EA7AF5D7452}" presName="horFlow" presStyleCnt="0"/>
      <dgm:spPr/>
    </dgm:pt>
    <dgm:pt modelId="{53D07837-06FA-4012-9B30-07756CE114E0}" type="pres">
      <dgm:prSet presAssocID="{AAAE0C38-D4A1-45DD-A3CB-1EA7AF5D7452}" presName="bigChev" presStyleLbl="node1" presStyleIdx="1" presStyleCnt="3" custScaleX="176929"/>
      <dgm:spPr/>
      <dgm:t>
        <a:bodyPr/>
        <a:lstStyle/>
        <a:p>
          <a:endParaRPr lang="ru-RU"/>
        </a:p>
      </dgm:t>
    </dgm:pt>
    <dgm:pt modelId="{7EF9F831-2326-4B5C-948D-DEB2B569A12C}" type="pres">
      <dgm:prSet presAssocID="{A377B1DD-BB47-409A-BE34-B2D9BB66C720}" presName="parTrans" presStyleCnt="0"/>
      <dgm:spPr/>
    </dgm:pt>
    <dgm:pt modelId="{19851E49-6B0D-45AD-9721-57BEF0CE1772}" type="pres">
      <dgm:prSet presAssocID="{AC8C6631-A46A-4082-8066-4B12E5DBE5D7}" presName="node" presStyleLbl="alignAccFollowNode1" presStyleIdx="1" presStyleCnt="3" custScaleX="278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37512-60D3-430A-874B-B43B77E94672}" type="pres">
      <dgm:prSet presAssocID="{AAAE0C38-D4A1-45DD-A3CB-1EA7AF5D7452}" presName="vSp" presStyleCnt="0"/>
      <dgm:spPr/>
    </dgm:pt>
    <dgm:pt modelId="{F9794426-5D53-41E4-8811-5B4BB5BB8B7C}" type="pres">
      <dgm:prSet presAssocID="{C9BBBEDA-4C6C-4717-BA86-2B12B6523EA9}" presName="horFlow" presStyleCnt="0"/>
      <dgm:spPr/>
    </dgm:pt>
    <dgm:pt modelId="{526AE8C9-0A88-4E69-A38E-0355DFC0C6F2}" type="pres">
      <dgm:prSet presAssocID="{C9BBBEDA-4C6C-4717-BA86-2B12B6523EA9}" presName="bigChev" presStyleLbl="node1" presStyleIdx="2" presStyleCnt="3" custScaleX="176929"/>
      <dgm:spPr/>
      <dgm:t>
        <a:bodyPr/>
        <a:lstStyle/>
        <a:p>
          <a:endParaRPr lang="ru-RU"/>
        </a:p>
      </dgm:t>
    </dgm:pt>
    <dgm:pt modelId="{CB1248A0-353D-40A3-A2E4-E56C585E2CB4}" type="pres">
      <dgm:prSet presAssocID="{5BF81A04-E291-48B6-908D-CEB5D47D9683}" presName="parTrans" presStyleCnt="0"/>
      <dgm:spPr/>
    </dgm:pt>
    <dgm:pt modelId="{DA20A44C-6EBF-458F-9DC9-8F071723748F}" type="pres">
      <dgm:prSet presAssocID="{883778A0-DBD3-4023-8D63-60995E8C7758}" presName="node" presStyleLbl="alignAccFollowNode1" presStyleIdx="2" presStyleCnt="3" custScaleX="280504" custScaleY="157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59B564-1C1F-46B7-91A4-16430F13D24B}" type="presOf" srcId="{2C1D085A-C543-4F36-A71F-8C5262535D23}" destId="{0DC33382-A86B-499C-85ED-944DC050FBD8}" srcOrd="0" destOrd="0" presId="urn:microsoft.com/office/officeart/2005/8/layout/lProcess3"/>
    <dgm:cxn modelId="{E7AB86E5-0E2A-4DF9-930A-17395BA272FA}" type="presOf" srcId="{AC8C6631-A46A-4082-8066-4B12E5DBE5D7}" destId="{19851E49-6B0D-45AD-9721-57BEF0CE1772}" srcOrd="0" destOrd="0" presId="urn:microsoft.com/office/officeart/2005/8/layout/lProcess3"/>
    <dgm:cxn modelId="{9BBE69DD-6175-4864-8911-FBDC9EAD2752}" type="presOf" srcId="{AAAE0C38-D4A1-45DD-A3CB-1EA7AF5D7452}" destId="{53D07837-06FA-4012-9B30-07756CE114E0}" srcOrd="0" destOrd="0" presId="urn:microsoft.com/office/officeart/2005/8/layout/lProcess3"/>
    <dgm:cxn modelId="{A436A58D-5720-425E-A6E5-ADB640BC466E}" srcId="{2C1D085A-C543-4F36-A71F-8C5262535D23}" destId="{398FA5BA-D52D-4EAD-8716-D133BCD9B781}" srcOrd="0" destOrd="0" parTransId="{3C33D892-ABC8-4905-B238-525C3F994BE7}" sibTransId="{814B0999-BA52-45C3-A870-A594BF64C23D}"/>
    <dgm:cxn modelId="{0CB98CA2-893B-4C4C-9A05-96E2D29E6047}" type="presOf" srcId="{398FA5BA-D52D-4EAD-8716-D133BCD9B781}" destId="{F21F80C2-D81B-47B4-9256-5B9ED4197712}" srcOrd="0" destOrd="0" presId="urn:microsoft.com/office/officeart/2005/8/layout/lProcess3"/>
    <dgm:cxn modelId="{C72E8261-AF85-4944-A777-252B19E29E6C}" type="presOf" srcId="{C9BBBEDA-4C6C-4717-BA86-2B12B6523EA9}" destId="{526AE8C9-0A88-4E69-A38E-0355DFC0C6F2}" srcOrd="0" destOrd="0" presId="urn:microsoft.com/office/officeart/2005/8/layout/lProcess3"/>
    <dgm:cxn modelId="{66ABB9B3-F7D4-4E3D-86AA-82F7E0EB9666}" type="presOf" srcId="{8FF16877-59E8-4B6E-8F95-2DE4F5217779}" destId="{59E0E667-FCFE-43A2-98FC-1D5BC3DD7E64}" srcOrd="0" destOrd="0" presId="urn:microsoft.com/office/officeart/2005/8/layout/lProcess3"/>
    <dgm:cxn modelId="{0080FE67-7F89-4B87-8AC9-316768CF261D}" srcId="{C9BBBEDA-4C6C-4717-BA86-2B12B6523EA9}" destId="{883778A0-DBD3-4023-8D63-60995E8C7758}" srcOrd="0" destOrd="0" parTransId="{5BF81A04-E291-48B6-908D-CEB5D47D9683}" sibTransId="{F5773B47-26E1-4870-A359-4E9506804A29}"/>
    <dgm:cxn modelId="{891773B5-FFC0-4448-BE8E-405C835F1707}" srcId="{8FF16877-59E8-4B6E-8F95-2DE4F5217779}" destId="{2C1D085A-C543-4F36-A71F-8C5262535D23}" srcOrd="0" destOrd="0" parTransId="{483B6655-D94B-47F0-8A80-25DDE756D489}" sibTransId="{88E7E87D-BD32-4776-BEC5-E132EA20A503}"/>
    <dgm:cxn modelId="{7A3AA7F1-B1DA-47DD-B9D6-9FAB32434FFF}" srcId="{8FF16877-59E8-4B6E-8F95-2DE4F5217779}" destId="{C9BBBEDA-4C6C-4717-BA86-2B12B6523EA9}" srcOrd="2" destOrd="0" parTransId="{CF554A84-7644-4A21-8C90-CC0BCFC52A63}" sibTransId="{854FCC99-116B-4DC7-82B4-CBFFE0384BBE}"/>
    <dgm:cxn modelId="{8F2EB337-F4B6-4325-BEE1-5B121A1CCDF5}" srcId="{AAAE0C38-D4A1-45DD-A3CB-1EA7AF5D7452}" destId="{AC8C6631-A46A-4082-8066-4B12E5DBE5D7}" srcOrd="0" destOrd="0" parTransId="{A377B1DD-BB47-409A-BE34-B2D9BB66C720}" sibTransId="{9C6D16D8-4F60-40FD-AEC2-75D35D18F448}"/>
    <dgm:cxn modelId="{B09A5AE3-4277-4A8A-BC2D-927FC10655FE}" srcId="{8FF16877-59E8-4B6E-8F95-2DE4F5217779}" destId="{AAAE0C38-D4A1-45DD-A3CB-1EA7AF5D7452}" srcOrd="1" destOrd="0" parTransId="{FE502644-FEF2-48D5-A675-A09BDAEE1E2A}" sibTransId="{844B24D4-74A4-4DF7-8010-E165E30E84AD}"/>
    <dgm:cxn modelId="{835E7C65-66A6-4ED3-BD39-481F53D983A5}" type="presOf" srcId="{883778A0-DBD3-4023-8D63-60995E8C7758}" destId="{DA20A44C-6EBF-458F-9DC9-8F071723748F}" srcOrd="0" destOrd="0" presId="urn:microsoft.com/office/officeart/2005/8/layout/lProcess3"/>
    <dgm:cxn modelId="{D732741F-0A63-454A-873A-F880604ACAD0}" type="presParOf" srcId="{59E0E667-FCFE-43A2-98FC-1D5BC3DD7E64}" destId="{DDD7D45E-E1FC-41F7-8AF5-A677129E2328}" srcOrd="0" destOrd="0" presId="urn:microsoft.com/office/officeart/2005/8/layout/lProcess3"/>
    <dgm:cxn modelId="{2E0BAE97-67FD-4552-8B00-6B341A0F5A2B}" type="presParOf" srcId="{DDD7D45E-E1FC-41F7-8AF5-A677129E2328}" destId="{0DC33382-A86B-499C-85ED-944DC050FBD8}" srcOrd="0" destOrd="0" presId="urn:microsoft.com/office/officeart/2005/8/layout/lProcess3"/>
    <dgm:cxn modelId="{38927091-4895-4D43-B762-D7C915D6A25A}" type="presParOf" srcId="{DDD7D45E-E1FC-41F7-8AF5-A677129E2328}" destId="{1F2494F3-9577-4C47-B6A7-9FFAC90B3F62}" srcOrd="1" destOrd="0" presId="urn:microsoft.com/office/officeart/2005/8/layout/lProcess3"/>
    <dgm:cxn modelId="{68D46547-653B-4431-8CB5-7AD6CD17D163}" type="presParOf" srcId="{DDD7D45E-E1FC-41F7-8AF5-A677129E2328}" destId="{F21F80C2-D81B-47B4-9256-5B9ED4197712}" srcOrd="2" destOrd="0" presId="urn:microsoft.com/office/officeart/2005/8/layout/lProcess3"/>
    <dgm:cxn modelId="{7BFB0DB3-87C5-47F9-8101-F17A2A9ADD1B}" type="presParOf" srcId="{59E0E667-FCFE-43A2-98FC-1D5BC3DD7E64}" destId="{0FE3266E-872E-417E-8F84-4CF4DC037686}" srcOrd="1" destOrd="0" presId="urn:microsoft.com/office/officeart/2005/8/layout/lProcess3"/>
    <dgm:cxn modelId="{1CC24159-CCEC-41EB-9EDA-5A2EE41FBBA8}" type="presParOf" srcId="{59E0E667-FCFE-43A2-98FC-1D5BC3DD7E64}" destId="{F017E5C5-585F-4E6E-9DDB-0B26B69F0628}" srcOrd="2" destOrd="0" presId="urn:microsoft.com/office/officeart/2005/8/layout/lProcess3"/>
    <dgm:cxn modelId="{7AB68D14-2B61-4048-B27C-BA57DC9D8641}" type="presParOf" srcId="{F017E5C5-585F-4E6E-9DDB-0B26B69F0628}" destId="{53D07837-06FA-4012-9B30-07756CE114E0}" srcOrd="0" destOrd="0" presId="urn:microsoft.com/office/officeart/2005/8/layout/lProcess3"/>
    <dgm:cxn modelId="{51FA4160-8757-4849-8CFA-F5F6FC90F0CD}" type="presParOf" srcId="{F017E5C5-585F-4E6E-9DDB-0B26B69F0628}" destId="{7EF9F831-2326-4B5C-948D-DEB2B569A12C}" srcOrd="1" destOrd="0" presId="urn:microsoft.com/office/officeart/2005/8/layout/lProcess3"/>
    <dgm:cxn modelId="{65D6C3D1-A0B7-4F3E-A0B5-29B6982E1847}" type="presParOf" srcId="{F017E5C5-585F-4E6E-9DDB-0B26B69F0628}" destId="{19851E49-6B0D-45AD-9721-57BEF0CE1772}" srcOrd="2" destOrd="0" presId="urn:microsoft.com/office/officeart/2005/8/layout/lProcess3"/>
    <dgm:cxn modelId="{B15E67D9-0626-45C8-81D5-36C16BA62195}" type="presParOf" srcId="{59E0E667-FCFE-43A2-98FC-1D5BC3DD7E64}" destId="{EF137512-60D3-430A-874B-B43B77E94672}" srcOrd="3" destOrd="0" presId="urn:microsoft.com/office/officeart/2005/8/layout/lProcess3"/>
    <dgm:cxn modelId="{D0A257D1-4838-4DC5-83FC-2E36C42B4D6C}" type="presParOf" srcId="{59E0E667-FCFE-43A2-98FC-1D5BC3DD7E64}" destId="{F9794426-5D53-41E4-8811-5B4BB5BB8B7C}" srcOrd="4" destOrd="0" presId="urn:microsoft.com/office/officeart/2005/8/layout/lProcess3"/>
    <dgm:cxn modelId="{B8951C01-D790-479B-8B82-708F01839B2B}" type="presParOf" srcId="{F9794426-5D53-41E4-8811-5B4BB5BB8B7C}" destId="{526AE8C9-0A88-4E69-A38E-0355DFC0C6F2}" srcOrd="0" destOrd="0" presId="urn:microsoft.com/office/officeart/2005/8/layout/lProcess3"/>
    <dgm:cxn modelId="{8B249367-768F-41D8-9232-3B8AFCD742B5}" type="presParOf" srcId="{F9794426-5D53-41E4-8811-5B4BB5BB8B7C}" destId="{CB1248A0-353D-40A3-A2E4-E56C585E2CB4}" srcOrd="1" destOrd="0" presId="urn:microsoft.com/office/officeart/2005/8/layout/lProcess3"/>
    <dgm:cxn modelId="{E21F2395-962B-426D-877A-FA6A82CFD275}" type="presParOf" srcId="{F9794426-5D53-41E4-8811-5B4BB5BB8B7C}" destId="{DA20A44C-6EBF-458F-9DC9-8F071723748F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F16877-59E8-4B6E-8F95-2DE4F521777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AE0C38-D4A1-45DD-A3CB-1EA7AF5D7452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Дт 10  Кт 69-2 </a:t>
          </a:r>
          <a:endParaRPr lang="ru-RU" dirty="0"/>
        </a:p>
      </dgm:t>
    </dgm:pt>
    <dgm:pt modelId="{FE502644-FEF2-48D5-A675-A09BDAEE1E2A}" type="parTrans" cxnId="{B09A5AE3-4277-4A8A-BC2D-927FC10655FE}">
      <dgm:prSet/>
      <dgm:spPr/>
      <dgm:t>
        <a:bodyPr/>
        <a:lstStyle/>
        <a:p>
          <a:endParaRPr lang="ru-RU"/>
        </a:p>
      </dgm:t>
    </dgm:pt>
    <dgm:pt modelId="{844B24D4-74A4-4DF7-8010-E165E30E84AD}" type="sibTrans" cxnId="{B09A5AE3-4277-4A8A-BC2D-927FC10655FE}">
      <dgm:prSet/>
      <dgm:spPr/>
      <dgm:t>
        <a:bodyPr/>
        <a:lstStyle/>
        <a:p>
          <a:endParaRPr lang="ru-RU"/>
        </a:p>
      </dgm:t>
    </dgm:pt>
    <dgm:pt modelId="{AC8C6631-A46A-4082-8066-4B12E5DBE5D7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800" b="1" dirty="0" smtClean="0"/>
            <a:t>произведены отчисления в ПФ</a:t>
          </a:r>
          <a:endParaRPr lang="ru-RU" sz="2800" b="1" dirty="0"/>
        </a:p>
      </dgm:t>
    </dgm:pt>
    <dgm:pt modelId="{A377B1DD-BB47-409A-BE34-B2D9BB66C720}" type="parTrans" cxnId="{8F2EB337-F4B6-4325-BEE1-5B121A1CCDF5}">
      <dgm:prSet/>
      <dgm:spPr/>
      <dgm:t>
        <a:bodyPr/>
        <a:lstStyle/>
        <a:p>
          <a:endParaRPr lang="ru-RU"/>
        </a:p>
      </dgm:t>
    </dgm:pt>
    <dgm:pt modelId="{9C6D16D8-4F60-40FD-AEC2-75D35D18F448}" type="sibTrans" cxnId="{8F2EB337-F4B6-4325-BEE1-5B121A1CCDF5}">
      <dgm:prSet/>
      <dgm:spPr/>
      <dgm:t>
        <a:bodyPr/>
        <a:lstStyle/>
        <a:p>
          <a:endParaRPr lang="ru-RU"/>
        </a:p>
      </dgm:t>
    </dgm:pt>
    <dgm:pt modelId="{C9BBBEDA-4C6C-4717-BA86-2B12B6523EA9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Дт 10  Кт 69-3 </a:t>
          </a:r>
          <a:endParaRPr lang="ru-RU" dirty="0"/>
        </a:p>
      </dgm:t>
    </dgm:pt>
    <dgm:pt modelId="{CF554A84-7644-4A21-8C90-CC0BCFC52A63}" type="parTrans" cxnId="{7A3AA7F1-B1DA-47DD-B9D6-9FAB32434FFF}">
      <dgm:prSet/>
      <dgm:spPr/>
      <dgm:t>
        <a:bodyPr/>
        <a:lstStyle/>
        <a:p>
          <a:endParaRPr lang="ru-RU"/>
        </a:p>
      </dgm:t>
    </dgm:pt>
    <dgm:pt modelId="{854FCC99-116B-4DC7-82B4-CBFFE0384BBE}" type="sibTrans" cxnId="{7A3AA7F1-B1DA-47DD-B9D6-9FAB32434FFF}">
      <dgm:prSet/>
      <dgm:spPr/>
      <dgm:t>
        <a:bodyPr/>
        <a:lstStyle/>
        <a:p>
          <a:endParaRPr lang="ru-RU"/>
        </a:p>
      </dgm:t>
    </dgm:pt>
    <dgm:pt modelId="{883778A0-DBD3-4023-8D63-60995E8C7758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/>
            <a:t>произведены отчисления в ФОМС</a:t>
          </a:r>
          <a:endParaRPr lang="ru-RU" b="1" dirty="0"/>
        </a:p>
      </dgm:t>
    </dgm:pt>
    <dgm:pt modelId="{5BF81A04-E291-48B6-908D-CEB5D47D9683}" type="parTrans" cxnId="{0080FE67-7F89-4B87-8AC9-316768CF261D}">
      <dgm:prSet/>
      <dgm:spPr/>
      <dgm:t>
        <a:bodyPr/>
        <a:lstStyle/>
        <a:p>
          <a:endParaRPr lang="ru-RU"/>
        </a:p>
      </dgm:t>
    </dgm:pt>
    <dgm:pt modelId="{F5773B47-26E1-4870-A359-4E9506804A29}" type="sibTrans" cxnId="{0080FE67-7F89-4B87-8AC9-316768CF261D}">
      <dgm:prSet/>
      <dgm:spPr/>
      <dgm:t>
        <a:bodyPr/>
        <a:lstStyle/>
        <a:p>
          <a:endParaRPr lang="ru-RU"/>
        </a:p>
      </dgm:t>
    </dgm:pt>
    <dgm:pt modelId="{398FA5BA-D52D-4EAD-8716-D133BCD9B781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800" b="1" dirty="0" smtClean="0"/>
            <a:t>произведены отчисления в ФСС</a:t>
          </a:r>
          <a:endParaRPr lang="ru-RU" sz="2800" b="1" dirty="0"/>
        </a:p>
      </dgm:t>
    </dgm:pt>
    <dgm:pt modelId="{814B0999-BA52-45C3-A870-A594BF64C23D}" type="sibTrans" cxnId="{A436A58D-5720-425E-A6E5-ADB640BC466E}">
      <dgm:prSet/>
      <dgm:spPr/>
      <dgm:t>
        <a:bodyPr/>
        <a:lstStyle/>
        <a:p>
          <a:endParaRPr lang="ru-RU"/>
        </a:p>
      </dgm:t>
    </dgm:pt>
    <dgm:pt modelId="{3C33D892-ABC8-4905-B238-525C3F994BE7}" type="parTrans" cxnId="{A436A58D-5720-425E-A6E5-ADB640BC466E}">
      <dgm:prSet/>
      <dgm:spPr/>
      <dgm:t>
        <a:bodyPr/>
        <a:lstStyle/>
        <a:p>
          <a:endParaRPr lang="ru-RU"/>
        </a:p>
      </dgm:t>
    </dgm:pt>
    <dgm:pt modelId="{2C1D085A-C543-4F36-A71F-8C5262535D23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Дт 10  Кт 69-1 </a:t>
          </a:r>
          <a:endParaRPr lang="ru-RU" dirty="0"/>
        </a:p>
      </dgm:t>
    </dgm:pt>
    <dgm:pt modelId="{88E7E87D-BD32-4776-BEC5-E132EA20A503}" type="sibTrans" cxnId="{891773B5-FFC0-4448-BE8E-405C835F1707}">
      <dgm:prSet/>
      <dgm:spPr/>
      <dgm:t>
        <a:bodyPr/>
        <a:lstStyle/>
        <a:p>
          <a:endParaRPr lang="ru-RU"/>
        </a:p>
      </dgm:t>
    </dgm:pt>
    <dgm:pt modelId="{483B6655-D94B-47F0-8A80-25DDE756D489}" type="parTrans" cxnId="{891773B5-FFC0-4448-BE8E-405C835F1707}">
      <dgm:prSet/>
      <dgm:spPr/>
      <dgm:t>
        <a:bodyPr/>
        <a:lstStyle/>
        <a:p>
          <a:endParaRPr lang="ru-RU"/>
        </a:p>
      </dgm:t>
    </dgm:pt>
    <dgm:pt modelId="{59E0E667-FCFE-43A2-98FC-1D5BC3DD7E64}" type="pres">
      <dgm:prSet presAssocID="{8FF16877-59E8-4B6E-8F95-2DE4F521777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DD7D45E-E1FC-41F7-8AF5-A677129E2328}" type="pres">
      <dgm:prSet presAssocID="{2C1D085A-C543-4F36-A71F-8C5262535D23}" presName="horFlow" presStyleCnt="0"/>
      <dgm:spPr/>
    </dgm:pt>
    <dgm:pt modelId="{0DC33382-A86B-499C-85ED-944DC050FBD8}" type="pres">
      <dgm:prSet presAssocID="{2C1D085A-C543-4F36-A71F-8C5262535D23}" presName="bigChev" presStyleLbl="node1" presStyleIdx="0" presStyleCnt="3" custScaleX="175015"/>
      <dgm:spPr/>
      <dgm:t>
        <a:bodyPr/>
        <a:lstStyle/>
        <a:p>
          <a:endParaRPr lang="ru-RU"/>
        </a:p>
      </dgm:t>
    </dgm:pt>
    <dgm:pt modelId="{1F2494F3-9577-4C47-B6A7-9FFAC90B3F62}" type="pres">
      <dgm:prSet presAssocID="{3C33D892-ABC8-4905-B238-525C3F994BE7}" presName="parTrans" presStyleCnt="0"/>
      <dgm:spPr/>
    </dgm:pt>
    <dgm:pt modelId="{F21F80C2-D81B-47B4-9256-5B9ED4197712}" type="pres">
      <dgm:prSet presAssocID="{398FA5BA-D52D-4EAD-8716-D133BCD9B781}" presName="node" presStyleLbl="alignAccFollowNode1" presStyleIdx="0" presStyleCnt="3" custScaleX="280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E3266E-872E-417E-8F84-4CF4DC037686}" type="pres">
      <dgm:prSet presAssocID="{2C1D085A-C543-4F36-A71F-8C5262535D23}" presName="vSp" presStyleCnt="0"/>
      <dgm:spPr/>
    </dgm:pt>
    <dgm:pt modelId="{F017E5C5-585F-4E6E-9DDB-0B26B69F0628}" type="pres">
      <dgm:prSet presAssocID="{AAAE0C38-D4A1-45DD-A3CB-1EA7AF5D7452}" presName="horFlow" presStyleCnt="0"/>
      <dgm:spPr/>
    </dgm:pt>
    <dgm:pt modelId="{53D07837-06FA-4012-9B30-07756CE114E0}" type="pres">
      <dgm:prSet presAssocID="{AAAE0C38-D4A1-45DD-A3CB-1EA7AF5D7452}" presName="bigChev" presStyleLbl="node1" presStyleIdx="1" presStyleCnt="3" custScaleX="176929"/>
      <dgm:spPr/>
      <dgm:t>
        <a:bodyPr/>
        <a:lstStyle/>
        <a:p>
          <a:endParaRPr lang="ru-RU"/>
        </a:p>
      </dgm:t>
    </dgm:pt>
    <dgm:pt modelId="{7EF9F831-2326-4B5C-948D-DEB2B569A12C}" type="pres">
      <dgm:prSet presAssocID="{A377B1DD-BB47-409A-BE34-B2D9BB66C720}" presName="parTrans" presStyleCnt="0"/>
      <dgm:spPr/>
    </dgm:pt>
    <dgm:pt modelId="{19851E49-6B0D-45AD-9721-57BEF0CE1772}" type="pres">
      <dgm:prSet presAssocID="{AC8C6631-A46A-4082-8066-4B12E5DBE5D7}" presName="node" presStyleLbl="alignAccFollowNode1" presStyleIdx="1" presStyleCnt="3" custScaleX="278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37512-60D3-430A-874B-B43B77E94672}" type="pres">
      <dgm:prSet presAssocID="{AAAE0C38-D4A1-45DD-A3CB-1EA7AF5D7452}" presName="vSp" presStyleCnt="0"/>
      <dgm:spPr/>
    </dgm:pt>
    <dgm:pt modelId="{F9794426-5D53-41E4-8811-5B4BB5BB8B7C}" type="pres">
      <dgm:prSet presAssocID="{C9BBBEDA-4C6C-4717-BA86-2B12B6523EA9}" presName="horFlow" presStyleCnt="0"/>
      <dgm:spPr/>
    </dgm:pt>
    <dgm:pt modelId="{526AE8C9-0A88-4E69-A38E-0355DFC0C6F2}" type="pres">
      <dgm:prSet presAssocID="{C9BBBEDA-4C6C-4717-BA86-2B12B6523EA9}" presName="bigChev" presStyleLbl="node1" presStyleIdx="2" presStyleCnt="3" custScaleX="176929"/>
      <dgm:spPr/>
      <dgm:t>
        <a:bodyPr/>
        <a:lstStyle/>
        <a:p>
          <a:endParaRPr lang="ru-RU"/>
        </a:p>
      </dgm:t>
    </dgm:pt>
    <dgm:pt modelId="{CB1248A0-353D-40A3-A2E4-E56C585E2CB4}" type="pres">
      <dgm:prSet presAssocID="{5BF81A04-E291-48B6-908D-CEB5D47D9683}" presName="parTrans" presStyleCnt="0"/>
      <dgm:spPr/>
    </dgm:pt>
    <dgm:pt modelId="{DA20A44C-6EBF-458F-9DC9-8F071723748F}" type="pres">
      <dgm:prSet presAssocID="{883778A0-DBD3-4023-8D63-60995E8C7758}" presName="node" presStyleLbl="alignAccFollowNode1" presStyleIdx="2" presStyleCnt="3" custScaleX="280504" custScaleY="157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36A58D-5720-425E-A6E5-ADB640BC466E}" srcId="{2C1D085A-C543-4F36-A71F-8C5262535D23}" destId="{398FA5BA-D52D-4EAD-8716-D133BCD9B781}" srcOrd="0" destOrd="0" parTransId="{3C33D892-ABC8-4905-B238-525C3F994BE7}" sibTransId="{814B0999-BA52-45C3-A870-A594BF64C23D}"/>
    <dgm:cxn modelId="{850C10C2-4884-401B-8034-B9CF77CDB8F1}" type="presOf" srcId="{883778A0-DBD3-4023-8D63-60995E8C7758}" destId="{DA20A44C-6EBF-458F-9DC9-8F071723748F}" srcOrd="0" destOrd="0" presId="urn:microsoft.com/office/officeart/2005/8/layout/lProcess3"/>
    <dgm:cxn modelId="{8D0A9EA5-1030-4C02-8BEB-C47424E7B721}" type="presOf" srcId="{8FF16877-59E8-4B6E-8F95-2DE4F5217779}" destId="{59E0E667-FCFE-43A2-98FC-1D5BC3DD7E64}" srcOrd="0" destOrd="0" presId="urn:microsoft.com/office/officeart/2005/8/layout/lProcess3"/>
    <dgm:cxn modelId="{2B847AF0-4EC6-40CA-8AA8-10473532BC1F}" type="presOf" srcId="{2C1D085A-C543-4F36-A71F-8C5262535D23}" destId="{0DC33382-A86B-499C-85ED-944DC050FBD8}" srcOrd="0" destOrd="0" presId="urn:microsoft.com/office/officeart/2005/8/layout/lProcess3"/>
    <dgm:cxn modelId="{BB0A47C4-5D4C-48A9-9422-A2982A3259E1}" type="presOf" srcId="{398FA5BA-D52D-4EAD-8716-D133BCD9B781}" destId="{F21F80C2-D81B-47B4-9256-5B9ED4197712}" srcOrd="0" destOrd="0" presId="urn:microsoft.com/office/officeart/2005/8/layout/lProcess3"/>
    <dgm:cxn modelId="{0080FE67-7F89-4B87-8AC9-316768CF261D}" srcId="{C9BBBEDA-4C6C-4717-BA86-2B12B6523EA9}" destId="{883778A0-DBD3-4023-8D63-60995E8C7758}" srcOrd="0" destOrd="0" parTransId="{5BF81A04-E291-48B6-908D-CEB5D47D9683}" sibTransId="{F5773B47-26E1-4870-A359-4E9506804A29}"/>
    <dgm:cxn modelId="{891773B5-FFC0-4448-BE8E-405C835F1707}" srcId="{8FF16877-59E8-4B6E-8F95-2DE4F5217779}" destId="{2C1D085A-C543-4F36-A71F-8C5262535D23}" srcOrd="0" destOrd="0" parTransId="{483B6655-D94B-47F0-8A80-25DDE756D489}" sibTransId="{88E7E87D-BD32-4776-BEC5-E132EA20A503}"/>
    <dgm:cxn modelId="{7A3AA7F1-B1DA-47DD-B9D6-9FAB32434FFF}" srcId="{8FF16877-59E8-4B6E-8F95-2DE4F5217779}" destId="{C9BBBEDA-4C6C-4717-BA86-2B12B6523EA9}" srcOrd="2" destOrd="0" parTransId="{CF554A84-7644-4A21-8C90-CC0BCFC52A63}" sibTransId="{854FCC99-116B-4DC7-82B4-CBFFE0384BBE}"/>
    <dgm:cxn modelId="{8F2EB337-F4B6-4325-BEE1-5B121A1CCDF5}" srcId="{AAAE0C38-D4A1-45DD-A3CB-1EA7AF5D7452}" destId="{AC8C6631-A46A-4082-8066-4B12E5DBE5D7}" srcOrd="0" destOrd="0" parTransId="{A377B1DD-BB47-409A-BE34-B2D9BB66C720}" sibTransId="{9C6D16D8-4F60-40FD-AEC2-75D35D18F448}"/>
    <dgm:cxn modelId="{B09A5AE3-4277-4A8A-BC2D-927FC10655FE}" srcId="{8FF16877-59E8-4B6E-8F95-2DE4F5217779}" destId="{AAAE0C38-D4A1-45DD-A3CB-1EA7AF5D7452}" srcOrd="1" destOrd="0" parTransId="{FE502644-FEF2-48D5-A675-A09BDAEE1E2A}" sibTransId="{844B24D4-74A4-4DF7-8010-E165E30E84AD}"/>
    <dgm:cxn modelId="{093FF324-5FF7-46BE-AE36-71AC3815E0D9}" type="presOf" srcId="{AC8C6631-A46A-4082-8066-4B12E5DBE5D7}" destId="{19851E49-6B0D-45AD-9721-57BEF0CE1772}" srcOrd="0" destOrd="0" presId="urn:microsoft.com/office/officeart/2005/8/layout/lProcess3"/>
    <dgm:cxn modelId="{FBA0B5AC-56B0-400E-A904-91E83C4874FE}" type="presOf" srcId="{C9BBBEDA-4C6C-4717-BA86-2B12B6523EA9}" destId="{526AE8C9-0A88-4E69-A38E-0355DFC0C6F2}" srcOrd="0" destOrd="0" presId="urn:microsoft.com/office/officeart/2005/8/layout/lProcess3"/>
    <dgm:cxn modelId="{20C49AD0-2B00-4526-B691-7FDF697EEB28}" type="presOf" srcId="{AAAE0C38-D4A1-45DD-A3CB-1EA7AF5D7452}" destId="{53D07837-06FA-4012-9B30-07756CE114E0}" srcOrd="0" destOrd="0" presId="urn:microsoft.com/office/officeart/2005/8/layout/lProcess3"/>
    <dgm:cxn modelId="{825A80D0-DB51-4952-A41E-126A0C366BF1}" type="presParOf" srcId="{59E0E667-FCFE-43A2-98FC-1D5BC3DD7E64}" destId="{DDD7D45E-E1FC-41F7-8AF5-A677129E2328}" srcOrd="0" destOrd="0" presId="urn:microsoft.com/office/officeart/2005/8/layout/lProcess3"/>
    <dgm:cxn modelId="{F6C8C871-49A1-4D80-88E9-88F64F747356}" type="presParOf" srcId="{DDD7D45E-E1FC-41F7-8AF5-A677129E2328}" destId="{0DC33382-A86B-499C-85ED-944DC050FBD8}" srcOrd="0" destOrd="0" presId="urn:microsoft.com/office/officeart/2005/8/layout/lProcess3"/>
    <dgm:cxn modelId="{69AFA863-D142-4518-831E-9629D46962F6}" type="presParOf" srcId="{DDD7D45E-E1FC-41F7-8AF5-A677129E2328}" destId="{1F2494F3-9577-4C47-B6A7-9FFAC90B3F62}" srcOrd="1" destOrd="0" presId="urn:microsoft.com/office/officeart/2005/8/layout/lProcess3"/>
    <dgm:cxn modelId="{C9C2180C-CA85-4722-9C39-E8ED6DDCDE3A}" type="presParOf" srcId="{DDD7D45E-E1FC-41F7-8AF5-A677129E2328}" destId="{F21F80C2-D81B-47B4-9256-5B9ED4197712}" srcOrd="2" destOrd="0" presId="urn:microsoft.com/office/officeart/2005/8/layout/lProcess3"/>
    <dgm:cxn modelId="{486DD340-AB1F-4BD8-B432-F7DFF069A835}" type="presParOf" srcId="{59E0E667-FCFE-43A2-98FC-1D5BC3DD7E64}" destId="{0FE3266E-872E-417E-8F84-4CF4DC037686}" srcOrd="1" destOrd="0" presId="urn:microsoft.com/office/officeart/2005/8/layout/lProcess3"/>
    <dgm:cxn modelId="{833B94B4-64D6-47EB-9E95-4EFEB7E4E165}" type="presParOf" srcId="{59E0E667-FCFE-43A2-98FC-1D5BC3DD7E64}" destId="{F017E5C5-585F-4E6E-9DDB-0B26B69F0628}" srcOrd="2" destOrd="0" presId="urn:microsoft.com/office/officeart/2005/8/layout/lProcess3"/>
    <dgm:cxn modelId="{91665B65-1C5F-4C95-B509-299EFC3BF91A}" type="presParOf" srcId="{F017E5C5-585F-4E6E-9DDB-0B26B69F0628}" destId="{53D07837-06FA-4012-9B30-07756CE114E0}" srcOrd="0" destOrd="0" presId="urn:microsoft.com/office/officeart/2005/8/layout/lProcess3"/>
    <dgm:cxn modelId="{89D05D8F-B88F-4B8F-9A06-D27BEBF797ED}" type="presParOf" srcId="{F017E5C5-585F-4E6E-9DDB-0B26B69F0628}" destId="{7EF9F831-2326-4B5C-948D-DEB2B569A12C}" srcOrd="1" destOrd="0" presId="urn:microsoft.com/office/officeart/2005/8/layout/lProcess3"/>
    <dgm:cxn modelId="{821999F9-DC53-48A3-B361-6D21D349A9BC}" type="presParOf" srcId="{F017E5C5-585F-4E6E-9DDB-0B26B69F0628}" destId="{19851E49-6B0D-45AD-9721-57BEF0CE1772}" srcOrd="2" destOrd="0" presId="urn:microsoft.com/office/officeart/2005/8/layout/lProcess3"/>
    <dgm:cxn modelId="{5D65928C-E3E0-4DF8-B85E-252C3C9DD3A0}" type="presParOf" srcId="{59E0E667-FCFE-43A2-98FC-1D5BC3DD7E64}" destId="{EF137512-60D3-430A-874B-B43B77E94672}" srcOrd="3" destOrd="0" presId="urn:microsoft.com/office/officeart/2005/8/layout/lProcess3"/>
    <dgm:cxn modelId="{DAEED668-AC70-4ACB-BD0E-C479DBD54555}" type="presParOf" srcId="{59E0E667-FCFE-43A2-98FC-1D5BC3DD7E64}" destId="{F9794426-5D53-41E4-8811-5B4BB5BB8B7C}" srcOrd="4" destOrd="0" presId="urn:microsoft.com/office/officeart/2005/8/layout/lProcess3"/>
    <dgm:cxn modelId="{E63D9616-266D-455B-9507-69A5157ECC66}" type="presParOf" srcId="{F9794426-5D53-41E4-8811-5B4BB5BB8B7C}" destId="{526AE8C9-0A88-4E69-A38E-0355DFC0C6F2}" srcOrd="0" destOrd="0" presId="urn:microsoft.com/office/officeart/2005/8/layout/lProcess3"/>
    <dgm:cxn modelId="{E2DBDD40-3702-443B-BC6C-5D0ADE54B57E}" type="presParOf" srcId="{F9794426-5D53-41E4-8811-5B4BB5BB8B7C}" destId="{CB1248A0-353D-40A3-A2E4-E56C585E2CB4}" srcOrd="1" destOrd="0" presId="urn:microsoft.com/office/officeart/2005/8/layout/lProcess3"/>
    <dgm:cxn modelId="{2842A69A-B041-4116-A9A7-634E39400E28}" type="presParOf" srcId="{F9794426-5D53-41E4-8811-5B4BB5BB8B7C}" destId="{DA20A44C-6EBF-458F-9DC9-8F071723748F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FF16877-59E8-4B6E-8F95-2DE4F521777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AE0C38-D4A1-45DD-A3CB-1EA7AF5D7452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Дт 15  Кт 60 </a:t>
          </a:r>
          <a:endParaRPr lang="ru-RU" dirty="0"/>
        </a:p>
      </dgm:t>
    </dgm:pt>
    <dgm:pt modelId="{FE502644-FEF2-48D5-A675-A09BDAEE1E2A}" type="parTrans" cxnId="{B09A5AE3-4277-4A8A-BC2D-927FC10655FE}">
      <dgm:prSet/>
      <dgm:spPr/>
      <dgm:t>
        <a:bodyPr/>
        <a:lstStyle/>
        <a:p>
          <a:endParaRPr lang="ru-RU"/>
        </a:p>
      </dgm:t>
    </dgm:pt>
    <dgm:pt modelId="{844B24D4-74A4-4DF7-8010-E165E30E84AD}" type="sibTrans" cxnId="{B09A5AE3-4277-4A8A-BC2D-927FC10655FE}">
      <dgm:prSet/>
      <dgm:spPr/>
      <dgm:t>
        <a:bodyPr/>
        <a:lstStyle/>
        <a:p>
          <a:endParaRPr lang="ru-RU"/>
        </a:p>
      </dgm:t>
    </dgm:pt>
    <dgm:pt modelId="{AC8C6631-A46A-4082-8066-4B12E5DBE5D7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2400" b="1" dirty="0" smtClean="0"/>
            <a:t>закуплены материалы у поставщиков по покупной стоимости без НДС</a:t>
          </a:r>
          <a:endParaRPr lang="ru-RU" sz="2400" b="1" dirty="0"/>
        </a:p>
      </dgm:t>
    </dgm:pt>
    <dgm:pt modelId="{A377B1DD-BB47-409A-BE34-B2D9BB66C720}" type="parTrans" cxnId="{8F2EB337-F4B6-4325-BEE1-5B121A1CCDF5}">
      <dgm:prSet/>
      <dgm:spPr/>
      <dgm:t>
        <a:bodyPr/>
        <a:lstStyle/>
        <a:p>
          <a:endParaRPr lang="ru-RU"/>
        </a:p>
      </dgm:t>
    </dgm:pt>
    <dgm:pt modelId="{9C6D16D8-4F60-40FD-AEC2-75D35D18F448}" type="sibTrans" cxnId="{8F2EB337-F4B6-4325-BEE1-5B121A1CCDF5}">
      <dgm:prSet/>
      <dgm:spPr/>
      <dgm:t>
        <a:bodyPr/>
        <a:lstStyle/>
        <a:p>
          <a:endParaRPr lang="ru-RU"/>
        </a:p>
      </dgm:t>
    </dgm:pt>
    <dgm:pt modelId="{C9BBBEDA-4C6C-4717-BA86-2B12B6523EA9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Дт 19  Кт 60 </a:t>
          </a:r>
          <a:endParaRPr lang="ru-RU" dirty="0"/>
        </a:p>
      </dgm:t>
    </dgm:pt>
    <dgm:pt modelId="{CF554A84-7644-4A21-8C90-CC0BCFC52A63}" type="parTrans" cxnId="{7A3AA7F1-B1DA-47DD-B9D6-9FAB32434FFF}">
      <dgm:prSet/>
      <dgm:spPr/>
      <dgm:t>
        <a:bodyPr/>
        <a:lstStyle/>
        <a:p>
          <a:endParaRPr lang="ru-RU"/>
        </a:p>
      </dgm:t>
    </dgm:pt>
    <dgm:pt modelId="{854FCC99-116B-4DC7-82B4-CBFFE0384BBE}" type="sibTrans" cxnId="{7A3AA7F1-B1DA-47DD-B9D6-9FAB32434FFF}">
      <dgm:prSet/>
      <dgm:spPr/>
      <dgm:t>
        <a:bodyPr/>
        <a:lstStyle/>
        <a:p>
          <a:endParaRPr lang="ru-RU"/>
        </a:p>
      </dgm:t>
    </dgm:pt>
    <dgm:pt modelId="{883778A0-DBD3-4023-8D63-60995E8C7758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отражается НДС по приобретению материалов</a:t>
          </a:r>
          <a:endParaRPr lang="ru-RU" b="1" dirty="0"/>
        </a:p>
      </dgm:t>
    </dgm:pt>
    <dgm:pt modelId="{5BF81A04-E291-48B6-908D-CEB5D47D9683}" type="parTrans" cxnId="{0080FE67-7F89-4B87-8AC9-316768CF261D}">
      <dgm:prSet/>
      <dgm:spPr/>
      <dgm:t>
        <a:bodyPr/>
        <a:lstStyle/>
        <a:p>
          <a:endParaRPr lang="ru-RU"/>
        </a:p>
      </dgm:t>
    </dgm:pt>
    <dgm:pt modelId="{F5773B47-26E1-4870-A359-4E9506804A29}" type="sibTrans" cxnId="{0080FE67-7F89-4B87-8AC9-316768CF261D}">
      <dgm:prSet/>
      <dgm:spPr/>
      <dgm:t>
        <a:bodyPr/>
        <a:lstStyle/>
        <a:p>
          <a:endParaRPr lang="ru-RU"/>
        </a:p>
      </dgm:t>
    </dgm:pt>
    <dgm:pt modelId="{59E0E667-FCFE-43A2-98FC-1D5BC3DD7E64}" type="pres">
      <dgm:prSet presAssocID="{8FF16877-59E8-4B6E-8F95-2DE4F521777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017E5C5-585F-4E6E-9DDB-0B26B69F0628}" type="pres">
      <dgm:prSet presAssocID="{AAAE0C38-D4A1-45DD-A3CB-1EA7AF5D7452}" presName="horFlow" presStyleCnt="0"/>
      <dgm:spPr/>
    </dgm:pt>
    <dgm:pt modelId="{53D07837-06FA-4012-9B30-07756CE114E0}" type="pres">
      <dgm:prSet presAssocID="{AAAE0C38-D4A1-45DD-A3CB-1EA7AF5D7452}" presName="bigChev" presStyleLbl="node1" presStyleIdx="0" presStyleCnt="2" custScaleX="176929"/>
      <dgm:spPr/>
      <dgm:t>
        <a:bodyPr/>
        <a:lstStyle/>
        <a:p>
          <a:endParaRPr lang="ru-RU"/>
        </a:p>
      </dgm:t>
    </dgm:pt>
    <dgm:pt modelId="{7EF9F831-2326-4B5C-948D-DEB2B569A12C}" type="pres">
      <dgm:prSet presAssocID="{A377B1DD-BB47-409A-BE34-B2D9BB66C720}" presName="parTrans" presStyleCnt="0"/>
      <dgm:spPr/>
    </dgm:pt>
    <dgm:pt modelId="{19851E49-6B0D-45AD-9721-57BEF0CE1772}" type="pres">
      <dgm:prSet presAssocID="{AC8C6631-A46A-4082-8066-4B12E5DBE5D7}" presName="node" presStyleLbl="alignAccFollowNode1" presStyleIdx="0" presStyleCnt="2" custScaleX="301239" custScaleY="227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37512-60D3-430A-874B-B43B77E94672}" type="pres">
      <dgm:prSet presAssocID="{AAAE0C38-D4A1-45DD-A3CB-1EA7AF5D7452}" presName="vSp" presStyleCnt="0"/>
      <dgm:spPr/>
    </dgm:pt>
    <dgm:pt modelId="{F9794426-5D53-41E4-8811-5B4BB5BB8B7C}" type="pres">
      <dgm:prSet presAssocID="{C9BBBEDA-4C6C-4717-BA86-2B12B6523EA9}" presName="horFlow" presStyleCnt="0"/>
      <dgm:spPr/>
    </dgm:pt>
    <dgm:pt modelId="{526AE8C9-0A88-4E69-A38E-0355DFC0C6F2}" type="pres">
      <dgm:prSet presAssocID="{C9BBBEDA-4C6C-4717-BA86-2B12B6523EA9}" presName="bigChev" presStyleLbl="node1" presStyleIdx="1" presStyleCnt="2" custScaleX="176929"/>
      <dgm:spPr/>
      <dgm:t>
        <a:bodyPr/>
        <a:lstStyle/>
        <a:p>
          <a:endParaRPr lang="ru-RU"/>
        </a:p>
      </dgm:t>
    </dgm:pt>
    <dgm:pt modelId="{CB1248A0-353D-40A3-A2E4-E56C585E2CB4}" type="pres">
      <dgm:prSet presAssocID="{5BF81A04-E291-48B6-908D-CEB5D47D9683}" presName="parTrans" presStyleCnt="0"/>
      <dgm:spPr/>
    </dgm:pt>
    <dgm:pt modelId="{DA20A44C-6EBF-458F-9DC9-8F071723748F}" type="pres">
      <dgm:prSet presAssocID="{883778A0-DBD3-4023-8D63-60995E8C7758}" presName="node" presStyleLbl="alignAccFollowNode1" presStyleIdx="1" presStyleCnt="2" custScaleX="301792" custScaleY="220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9B966C-46A5-49DB-8185-EA80145E52D1}" type="presOf" srcId="{AC8C6631-A46A-4082-8066-4B12E5DBE5D7}" destId="{19851E49-6B0D-45AD-9721-57BEF0CE1772}" srcOrd="0" destOrd="0" presId="urn:microsoft.com/office/officeart/2005/8/layout/lProcess3"/>
    <dgm:cxn modelId="{4A88A17C-2290-40F6-9E70-BAA42089F704}" type="presOf" srcId="{8FF16877-59E8-4B6E-8F95-2DE4F5217779}" destId="{59E0E667-FCFE-43A2-98FC-1D5BC3DD7E64}" srcOrd="0" destOrd="0" presId="urn:microsoft.com/office/officeart/2005/8/layout/lProcess3"/>
    <dgm:cxn modelId="{C20E5B69-7DFE-46A5-A561-A01277F42603}" type="presOf" srcId="{AAAE0C38-D4A1-45DD-A3CB-1EA7AF5D7452}" destId="{53D07837-06FA-4012-9B30-07756CE114E0}" srcOrd="0" destOrd="0" presId="urn:microsoft.com/office/officeart/2005/8/layout/lProcess3"/>
    <dgm:cxn modelId="{0080FE67-7F89-4B87-8AC9-316768CF261D}" srcId="{C9BBBEDA-4C6C-4717-BA86-2B12B6523EA9}" destId="{883778A0-DBD3-4023-8D63-60995E8C7758}" srcOrd="0" destOrd="0" parTransId="{5BF81A04-E291-48B6-908D-CEB5D47D9683}" sibTransId="{F5773B47-26E1-4870-A359-4E9506804A29}"/>
    <dgm:cxn modelId="{7A3AA7F1-B1DA-47DD-B9D6-9FAB32434FFF}" srcId="{8FF16877-59E8-4B6E-8F95-2DE4F5217779}" destId="{C9BBBEDA-4C6C-4717-BA86-2B12B6523EA9}" srcOrd="1" destOrd="0" parTransId="{CF554A84-7644-4A21-8C90-CC0BCFC52A63}" sibTransId="{854FCC99-116B-4DC7-82B4-CBFFE0384BBE}"/>
    <dgm:cxn modelId="{62DBA026-B435-40C4-A0F6-644E17C16B36}" type="presOf" srcId="{C9BBBEDA-4C6C-4717-BA86-2B12B6523EA9}" destId="{526AE8C9-0A88-4E69-A38E-0355DFC0C6F2}" srcOrd="0" destOrd="0" presId="urn:microsoft.com/office/officeart/2005/8/layout/lProcess3"/>
    <dgm:cxn modelId="{8F2EB337-F4B6-4325-BEE1-5B121A1CCDF5}" srcId="{AAAE0C38-D4A1-45DD-A3CB-1EA7AF5D7452}" destId="{AC8C6631-A46A-4082-8066-4B12E5DBE5D7}" srcOrd="0" destOrd="0" parTransId="{A377B1DD-BB47-409A-BE34-B2D9BB66C720}" sibTransId="{9C6D16D8-4F60-40FD-AEC2-75D35D18F448}"/>
    <dgm:cxn modelId="{B09A5AE3-4277-4A8A-BC2D-927FC10655FE}" srcId="{8FF16877-59E8-4B6E-8F95-2DE4F5217779}" destId="{AAAE0C38-D4A1-45DD-A3CB-1EA7AF5D7452}" srcOrd="0" destOrd="0" parTransId="{FE502644-FEF2-48D5-A675-A09BDAEE1E2A}" sibTransId="{844B24D4-74A4-4DF7-8010-E165E30E84AD}"/>
    <dgm:cxn modelId="{FDB81C60-689A-484E-AE10-EA5F9C03EAC3}" type="presOf" srcId="{883778A0-DBD3-4023-8D63-60995E8C7758}" destId="{DA20A44C-6EBF-458F-9DC9-8F071723748F}" srcOrd="0" destOrd="0" presId="urn:microsoft.com/office/officeart/2005/8/layout/lProcess3"/>
    <dgm:cxn modelId="{F082362F-94D9-4CE6-B1CE-6412499B35EC}" type="presParOf" srcId="{59E0E667-FCFE-43A2-98FC-1D5BC3DD7E64}" destId="{F017E5C5-585F-4E6E-9DDB-0B26B69F0628}" srcOrd="0" destOrd="0" presId="urn:microsoft.com/office/officeart/2005/8/layout/lProcess3"/>
    <dgm:cxn modelId="{BD029BEC-28FB-46A5-8168-01BCBA187CC8}" type="presParOf" srcId="{F017E5C5-585F-4E6E-9DDB-0B26B69F0628}" destId="{53D07837-06FA-4012-9B30-07756CE114E0}" srcOrd="0" destOrd="0" presId="urn:microsoft.com/office/officeart/2005/8/layout/lProcess3"/>
    <dgm:cxn modelId="{DF915AE0-0D80-4708-A4CC-0133DE8F6CE5}" type="presParOf" srcId="{F017E5C5-585F-4E6E-9DDB-0B26B69F0628}" destId="{7EF9F831-2326-4B5C-948D-DEB2B569A12C}" srcOrd="1" destOrd="0" presId="urn:microsoft.com/office/officeart/2005/8/layout/lProcess3"/>
    <dgm:cxn modelId="{C682FF2F-CFB5-4F6A-BC66-C41C25048653}" type="presParOf" srcId="{F017E5C5-585F-4E6E-9DDB-0B26B69F0628}" destId="{19851E49-6B0D-45AD-9721-57BEF0CE1772}" srcOrd="2" destOrd="0" presId="urn:microsoft.com/office/officeart/2005/8/layout/lProcess3"/>
    <dgm:cxn modelId="{EC5DB1C6-7D38-43CD-AEAE-218738B34B67}" type="presParOf" srcId="{59E0E667-FCFE-43A2-98FC-1D5BC3DD7E64}" destId="{EF137512-60D3-430A-874B-B43B77E94672}" srcOrd="1" destOrd="0" presId="urn:microsoft.com/office/officeart/2005/8/layout/lProcess3"/>
    <dgm:cxn modelId="{3150BEB8-BA0F-416E-BDE8-FF93FFBD7050}" type="presParOf" srcId="{59E0E667-FCFE-43A2-98FC-1D5BC3DD7E64}" destId="{F9794426-5D53-41E4-8811-5B4BB5BB8B7C}" srcOrd="2" destOrd="0" presId="urn:microsoft.com/office/officeart/2005/8/layout/lProcess3"/>
    <dgm:cxn modelId="{08BD0574-99C7-4B0C-AC16-E1F762507421}" type="presParOf" srcId="{F9794426-5D53-41E4-8811-5B4BB5BB8B7C}" destId="{526AE8C9-0A88-4E69-A38E-0355DFC0C6F2}" srcOrd="0" destOrd="0" presId="urn:microsoft.com/office/officeart/2005/8/layout/lProcess3"/>
    <dgm:cxn modelId="{650CCE94-AB67-4CE2-BF46-F40A1C29E090}" type="presParOf" srcId="{F9794426-5D53-41E4-8811-5B4BB5BB8B7C}" destId="{CB1248A0-353D-40A3-A2E4-E56C585E2CB4}" srcOrd="1" destOrd="0" presId="urn:microsoft.com/office/officeart/2005/8/layout/lProcess3"/>
    <dgm:cxn modelId="{5E7A1EC1-0ACB-48E3-BBC8-BE979EF884AC}" type="presParOf" srcId="{F9794426-5D53-41E4-8811-5B4BB5BB8B7C}" destId="{DA20A44C-6EBF-458F-9DC9-8F071723748F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FF16877-59E8-4B6E-8F95-2DE4F521777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BBBEDA-4C6C-4717-BA86-2B12B6523EA9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Дт 15  Кт 16 </a:t>
          </a:r>
          <a:endParaRPr lang="ru-RU" dirty="0"/>
        </a:p>
      </dgm:t>
    </dgm:pt>
    <dgm:pt modelId="{CF554A84-7644-4A21-8C90-CC0BCFC52A63}" type="parTrans" cxnId="{7A3AA7F1-B1DA-47DD-B9D6-9FAB32434FFF}">
      <dgm:prSet/>
      <dgm:spPr/>
      <dgm:t>
        <a:bodyPr/>
        <a:lstStyle/>
        <a:p>
          <a:endParaRPr lang="ru-RU"/>
        </a:p>
      </dgm:t>
    </dgm:pt>
    <dgm:pt modelId="{854FCC99-116B-4DC7-82B4-CBFFE0384BBE}" type="sibTrans" cxnId="{7A3AA7F1-B1DA-47DD-B9D6-9FAB32434FFF}">
      <dgm:prSet/>
      <dgm:spPr/>
      <dgm:t>
        <a:bodyPr/>
        <a:lstStyle/>
        <a:p>
          <a:endParaRPr lang="ru-RU"/>
        </a:p>
      </dgm:t>
    </dgm:pt>
    <dgm:pt modelId="{883778A0-DBD3-4023-8D63-60995E8C7758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на сумму </a:t>
          </a:r>
          <a:r>
            <a:rPr lang="ru-RU" dirty="0" err="1" smtClean="0"/>
            <a:t>дооценки</a:t>
          </a:r>
          <a:endParaRPr lang="ru-RU" b="1" dirty="0"/>
        </a:p>
      </dgm:t>
    </dgm:pt>
    <dgm:pt modelId="{5BF81A04-E291-48B6-908D-CEB5D47D9683}" type="parTrans" cxnId="{0080FE67-7F89-4B87-8AC9-316768CF261D}">
      <dgm:prSet/>
      <dgm:spPr/>
      <dgm:t>
        <a:bodyPr/>
        <a:lstStyle/>
        <a:p>
          <a:endParaRPr lang="ru-RU"/>
        </a:p>
      </dgm:t>
    </dgm:pt>
    <dgm:pt modelId="{F5773B47-26E1-4870-A359-4E9506804A29}" type="sibTrans" cxnId="{0080FE67-7F89-4B87-8AC9-316768CF261D}">
      <dgm:prSet/>
      <dgm:spPr/>
      <dgm:t>
        <a:bodyPr/>
        <a:lstStyle/>
        <a:p>
          <a:endParaRPr lang="ru-RU"/>
        </a:p>
      </dgm:t>
    </dgm:pt>
    <dgm:pt modelId="{59E0E667-FCFE-43A2-98FC-1D5BC3DD7E64}" type="pres">
      <dgm:prSet presAssocID="{8FF16877-59E8-4B6E-8F95-2DE4F521777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794426-5D53-41E4-8811-5B4BB5BB8B7C}" type="pres">
      <dgm:prSet presAssocID="{C9BBBEDA-4C6C-4717-BA86-2B12B6523EA9}" presName="horFlow" presStyleCnt="0"/>
      <dgm:spPr/>
    </dgm:pt>
    <dgm:pt modelId="{526AE8C9-0A88-4E69-A38E-0355DFC0C6F2}" type="pres">
      <dgm:prSet presAssocID="{C9BBBEDA-4C6C-4717-BA86-2B12B6523EA9}" presName="bigChev" presStyleLbl="node1" presStyleIdx="0" presStyleCnt="1" custScaleX="176929"/>
      <dgm:spPr/>
      <dgm:t>
        <a:bodyPr/>
        <a:lstStyle/>
        <a:p>
          <a:endParaRPr lang="ru-RU"/>
        </a:p>
      </dgm:t>
    </dgm:pt>
    <dgm:pt modelId="{CB1248A0-353D-40A3-A2E4-E56C585E2CB4}" type="pres">
      <dgm:prSet presAssocID="{5BF81A04-E291-48B6-908D-CEB5D47D9683}" presName="parTrans" presStyleCnt="0"/>
      <dgm:spPr/>
    </dgm:pt>
    <dgm:pt modelId="{DA20A44C-6EBF-458F-9DC9-8F071723748F}" type="pres">
      <dgm:prSet presAssocID="{883778A0-DBD3-4023-8D63-60995E8C7758}" presName="node" presStyleLbl="alignAccFollowNode1" presStyleIdx="0" presStyleCnt="1" custScaleX="301792" custScaleY="2206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F410BA-5B21-414F-85A7-DB8822AE2FC5}" type="presOf" srcId="{8FF16877-59E8-4B6E-8F95-2DE4F5217779}" destId="{59E0E667-FCFE-43A2-98FC-1D5BC3DD7E64}" srcOrd="0" destOrd="0" presId="urn:microsoft.com/office/officeart/2005/8/layout/lProcess3"/>
    <dgm:cxn modelId="{0080FE67-7F89-4B87-8AC9-316768CF261D}" srcId="{C9BBBEDA-4C6C-4717-BA86-2B12B6523EA9}" destId="{883778A0-DBD3-4023-8D63-60995E8C7758}" srcOrd="0" destOrd="0" parTransId="{5BF81A04-E291-48B6-908D-CEB5D47D9683}" sibTransId="{F5773B47-26E1-4870-A359-4E9506804A29}"/>
    <dgm:cxn modelId="{09304E00-8E93-4E01-8977-BCD3BBB01C8A}" type="presOf" srcId="{883778A0-DBD3-4023-8D63-60995E8C7758}" destId="{DA20A44C-6EBF-458F-9DC9-8F071723748F}" srcOrd="0" destOrd="0" presId="urn:microsoft.com/office/officeart/2005/8/layout/lProcess3"/>
    <dgm:cxn modelId="{9240DA29-5DDE-442B-8954-23180ADF3D4B}" type="presOf" srcId="{C9BBBEDA-4C6C-4717-BA86-2B12B6523EA9}" destId="{526AE8C9-0A88-4E69-A38E-0355DFC0C6F2}" srcOrd="0" destOrd="0" presId="urn:microsoft.com/office/officeart/2005/8/layout/lProcess3"/>
    <dgm:cxn modelId="{7A3AA7F1-B1DA-47DD-B9D6-9FAB32434FFF}" srcId="{8FF16877-59E8-4B6E-8F95-2DE4F5217779}" destId="{C9BBBEDA-4C6C-4717-BA86-2B12B6523EA9}" srcOrd="0" destOrd="0" parTransId="{CF554A84-7644-4A21-8C90-CC0BCFC52A63}" sibTransId="{854FCC99-116B-4DC7-82B4-CBFFE0384BBE}"/>
    <dgm:cxn modelId="{B1F73A3D-4B1D-470D-9B9B-2FCD347F06F0}" type="presParOf" srcId="{59E0E667-FCFE-43A2-98FC-1D5BC3DD7E64}" destId="{F9794426-5D53-41E4-8811-5B4BB5BB8B7C}" srcOrd="0" destOrd="0" presId="urn:microsoft.com/office/officeart/2005/8/layout/lProcess3"/>
    <dgm:cxn modelId="{335C1278-AFB4-46AF-9B62-7EEAC3ED200A}" type="presParOf" srcId="{F9794426-5D53-41E4-8811-5B4BB5BB8B7C}" destId="{526AE8C9-0A88-4E69-A38E-0355DFC0C6F2}" srcOrd="0" destOrd="0" presId="urn:microsoft.com/office/officeart/2005/8/layout/lProcess3"/>
    <dgm:cxn modelId="{A2AD2050-8FCC-4816-9F36-EBFF21BD8986}" type="presParOf" srcId="{F9794426-5D53-41E4-8811-5B4BB5BB8B7C}" destId="{CB1248A0-353D-40A3-A2E4-E56C585E2CB4}" srcOrd="1" destOrd="0" presId="urn:microsoft.com/office/officeart/2005/8/layout/lProcess3"/>
    <dgm:cxn modelId="{5A0689E3-3661-497D-9E7E-B4D195B888FB}" type="presParOf" srcId="{F9794426-5D53-41E4-8811-5B4BB5BB8B7C}" destId="{DA20A44C-6EBF-458F-9DC9-8F071723748F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FF16877-59E8-4B6E-8F95-2DE4F521777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BBBEDA-4C6C-4717-BA86-2B12B6523EA9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Дт 10  Кт 15 </a:t>
          </a:r>
          <a:endParaRPr lang="ru-RU" dirty="0"/>
        </a:p>
      </dgm:t>
    </dgm:pt>
    <dgm:pt modelId="{CF554A84-7644-4A21-8C90-CC0BCFC52A63}" type="parTrans" cxnId="{7A3AA7F1-B1DA-47DD-B9D6-9FAB32434FFF}">
      <dgm:prSet/>
      <dgm:spPr/>
      <dgm:t>
        <a:bodyPr/>
        <a:lstStyle/>
        <a:p>
          <a:endParaRPr lang="ru-RU"/>
        </a:p>
      </dgm:t>
    </dgm:pt>
    <dgm:pt modelId="{854FCC99-116B-4DC7-82B4-CBFFE0384BBE}" type="sibTrans" cxnId="{7A3AA7F1-B1DA-47DD-B9D6-9FAB32434FFF}">
      <dgm:prSet/>
      <dgm:spPr/>
      <dgm:t>
        <a:bodyPr/>
        <a:lstStyle/>
        <a:p>
          <a:endParaRPr lang="ru-RU"/>
        </a:p>
      </dgm:t>
    </dgm:pt>
    <dgm:pt modelId="{883778A0-DBD3-4023-8D63-60995E8C7758}">
      <dgm:prSet phldrT="[Текст]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b="1" dirty="0" smtClean="0"/>
            <a:t>на фактическую стоимость материалов</a:t>
          </a:r>
          <a:endParaRPr lang="ru-RU" b="1" dirty="0"/>
        </a:p>
      </dgm:t>
    </dgm:pt>
    <dgm:pt modelId="{5BF81A04-E291-48B6-908D-CEB5D47D9683}" type="parTrans" cxnId="{0080FE67-7F89-4B87-8AC9-316768CF261D}">
      <dgm:prSet/>
      <dgm:spPr/>
      <dgm:t>
        <a:bodyPr/>
        <a:lstStyle/>
        <a:p>
          <a:endParaRPr lang="ru-RU"/>
        </a:p>
      </dgm:t>
    </dgm:pt>
    <dgm:pt modelId="{F5773B47-26E1-4870-A359-4E9506804A29}" type="sibTrans" cxnId="{0080FE67-7F89-4B87-8AC9-316768CF261D}">
      <dgm:prSet/>
      <dgm:spPr/>
      <dgm:t>
        <a:bodyPr/>
        <a:lstStyle/>
        <a:p>
          <a:endParaRPr lang="ru-RU"/>
        </a:p>
      </dgm:t>
    </dgm:pt>
    <dgm:pt modelId="{59E0E667-FCFE-43A2-98FC-1D5BC3DD7E64}" type="pres">
      <dgm:prSet presAssocID="{8FF16877-59E8-4B6E-8F95-2DE4F521777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794426-5D53-41E4-8811-5B4BB5BB8B7C}" type="pres">
      <dgm:prSet presAssocID="{C9BBBEDA-4C6C-4717-BA86-2B12B6523EA9}" presName="horFlow" presStyleCnt="0"/>
      <dgm:spPr/>
    </dgm:pt>
    <dgm:pt modelId="{526AE8C9-0A88-4E69-A38E-0355DFC0C6F2}" type="pres">
      <dgm:prSet presAssocID="{C9BBBEDA-4C6C-4717-BA86-2B12B6523EA9}" presName="bigChev" presStyleLbl="node1" presStyleIdx="0" presStyleCnt="1" custScaleX="176929"/>
      <dgm:spPr/>
      <dgm:t>
        <a:bodyPr/>
        <a:lstStyle/>
        <a:p>
          <a:endParaRPr lang="ru-RU"/>
        </a:p>
      </dgm:t>
    </dgm:pt>
    <dgm:pt modelId="{CB1248A0-353D-40A3-A2E4-E56C585E2CB4}" type="pres">
      <dgm:prSet presAssocID="{5BF81A04-E291-48B6-908D-CEB5D47D9683}" presName="parTrans" presStyleCnt="0"/>
      <dgm:spPr/>
    </dgm:pt>
    <dgm:pt modelId="{DA20A44C-6EBF-458F-9DC9-8F071723748F}" type="pres">
      <dgm:prSet presAssocID="{883778A0-DBD3-4023-8D63-60995E8C7758}" presName="node" presStyleLbl="alignAccFollowNode1" presStyleIdx="0" presStyleCnt="1" custScaleX="374211" custScaleY="410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99FE10-F4B1-4D78-98E4-08BFF0ECE209}" type="presOf" srcId="{8FF16877-59E8-4B6E-8F95-2DE4F5217779}" destId="{59E0E667-FCFE-43A2-98FC-1D5BC3DD7E64}" srcOrd="0" destOrd="0" presId="urn:microsoft.com/office/officeart/2005/8/layout/lProcess3"/>
    <dgm:cxn modelId="{0080FE67-7F89-4B87-8AC9-316768CF261D}" srcId="{C9BBBEDA-4C6C-4717-BA86-2B12B6523EA9}" destId="{883778A0-DBD3-4023-8D63-60995E8C7758}" srcOrd="0" destOrd="0" parTransId="{5BF81A04-E291-48B6-908D-CEB5D47D9683}" sibTransId="{F5773B47-26E1-4870-A359-4E9506804A29}"/>
    <dgm:cxn modelId="{7A3AA7F1-B1DA-47DD-B9D6-9FAB32434FFF}" srcId="{8FF16877-59E8-4B6E-8F95-2DE4F5217779}" destId="{C9BBBEDA-4C6C-4717-BA86-2B12B6523EA9}" srcOrd="0" destOrd="0" parTransId="{CF554A84-7644-4A21-8C90-CC0BCFC52A63}" sibTransId="{854FCC99-116B-4DC7-82B4-CBFFE0384BBE}"/>
    <dgm:cxn modelId="{95EC593A-AD2C-42F1-8E60-72E703F3168A}" type="presOf" srcId="{C9BBBEDA-4C6C-4717-BA86-2B12B6523EA9}" destId="{526AE8C9-0A88-4E69-A38E-0355DFC0C6F2}" srcOrd="0" destOrd="0" presId="urn:microsoft.com/office/officeart/2005/8/layout/lProcess3"/>
    <dgm:cxn modelId="{5BD1FC8D-267F-4C17-A81E-097F86A616CC}" type="presOf" srcId="{883778A0-DBD3-4023-8D63-60995E8C7758}" destId="{DA20A44C-6EBF-458F-9DC9-8F071723748F}" srcOrd="0" destOrd="0" presId="urn:microsoft.com/office/officeart/2005/8/layout/lProcess3"/>
    <dgm:cxn modelId="{3A79B006-CB16-4F50-8F5B-6BD0ED747A22}" type="presParOf" srcId="{59E0E667-FCFE-43A2-98FC-1D5BC3DD7E64}" destId="{F9794426-5D53-41E4-8811-5B4BB5BB8B7C}" srcOrd="0" destOrd="0" presId="urn:microsoft.com/office/officeart/2005/8/layout/lProcess3"/>
    <dgm:cxn modelId="{3CBD34AC-35EE-4703-AB0C-F9D517C4A49B}" type="presParOf" srcId="{F9794426-5D53-41E4-8811-5B4BB5BB8B7C}" destId="{526AE8C9-0A88-4E69-A38E-0355DFC0C6F2}" srcOrd="0" destOrd="0" presId="urn:microsoft.com/office/officeart/2005/8/layout/lProcess3"/>
    <dgm:cxn modelId="{82DA8D3C-E3AC-404B-B6CF-FC72C856D340}" type="presParOf" srcId="{F9794426-5D53-41E4-8811-5B4BB5BB8B7C}" destId="{CB1248A0-353D-40A3-A2E4-E56C585E2CB4}" srcOrd="1" destOrd="0" presId="urn:microsoft.com/office/officeart/2005/8/layout/lProcess3"/>
    <dgm:cxn modelId="{EC896278-E792-4C5C-9656-295F8F439DB4}" type="presParOf" srcId="{F9794426-5D53-41E4-8811-5B4BB5BB8B7C}" destId="{DA20A44C-6EBF-458F-9DC9-8F071723748F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F16877-59E8-4B6E-8F95-2DE4F5217779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BBBEDA-4C6C-4717-BA86-2B12B6523EA9}">
      <dgm:prSet phldrT="[Текст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dirty="0" smtClean="0"/>
            <a:t>Дт 20  Кт 10 </a:t>
          </a:r>
          <a:endParaRPr lang="ru-RU" dirty="0"/>
        </a:p>
      </dgm:t>
    </dgm:pt>
    <dgm:pt modelId="{CF554A84-7644-4A21-8C90-CC0BCFC52A63}" type="parTrans" cxnId="{7A3AA7F1-B1DA-47DD-B9D6-9FAB32434FFF}">
      <dgm:prSet/>
      <dgm:spPr/>
      <dgm:t>
        <a:bodyPr/>
        <a:lstStyle/>
        <a:p>
          <a:endParaRPr lang="ru-RU"/>
        </a:p>
      </dgm:t>
    </dgm:pt>
    <dgm:pt modelId="{854FCC99-116B-4DC7-82B4-CBFFE0384BBE}" type="sibTrans" cxnId="{7A3AA7F1-B1DA-47DD-B9D6-9FAB32434FFF}">
      <dgm:prSet/>
      <dgm:spPr/>
      <dgm:t>
        <a:bodyPr/>
        <a:lstStyle/>
        <a:p>
          <a:endParaRPr lang="ru-RU"/>
        </a:p>
      </dgm:t>
    </dgm:pt>
    <dgm:pt modelId="{883778A0-DBD3-4023-8D63-60995E8C7758}">
      <dgm:prSet phldrT="[Текст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3200" b="1" dirty="0" smtClean="0"/>
            <a:t>на сумму израсходованных материалов</a:t>
          </a:r>
          <a:endParaRPr lang="ru-RU" sz="3200" b="1" dirty="0"/>
        </a:p>
      </dgm:t>
    </dgm:pt>
    <dgm:pt modelId="{5BF81A04-E291-48B6-908D-CEB5D47D9683}" type="parTrans" cxnId="{0080FE67-7F89-4B87-8AC9-316768CF261D}">
      <dgm:prSet/>
      <dgm:spPr/>
      <dgm:t>
        <a:bodyPr/>
        <a:lstStyle/>
        <a:p>
          <a:endParaRPr lang="ru-RU"/>
        </a:p>
      </dgm:t>
    </dgm:pt>
    <dgm:pt modelId="{F5773B47-26E1-4870-A359-4E9506804A29}" type="sibTrans" cxnId="{0080FE67-7F89-4B87-8AC9-316768CF261D}">
      <dgm:prSet/>
      <dgm:spPr/>
      <dgm:t>
        <a:bodyPr/>
        <a:lstStyle/>
        <a:p>
          <a:endParaRPr lang="ru-RU"/>
        </a:p>
      </dgm:t>
    </dgm:pt>
    <dgm:pt modelId="{59E0E667-FCFE-43A2-98FC-1D5BC3DD7E64}" type="pres">
      <dgm:prSet presAssocID="{8FF16877-59E8-4B6E-8F95-2DE4F521777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9794426-5D53-41E4-8811-5B4BB5BB8B7C}" type="pres">
      <dgm:prSet presAssocID="{C9BBBEDA-4C6C-4717-BA86-2B12B6523EA9}" presName="horFlow" presStyleCnt="0"/>
      <dgm:spPr/>
    </dgm:pt>
    <dgm:pt modelId="{526AE8C9-0A88-4E69-A38E-0355DFC0C6F2}" type="pres">
      <dgm:prSet presAssocID="{C9BBBEDA-4C6C-4717-BA86-2B12B6523EA9}" presName="bigChev" presStyleLbl="node1" presStyleIdx="0" presStyleCnt="1" custScaleX="176929"/>
      <dgm:spPr/>
      <dgm:t>
        <a:bodyPr/>
        <a:lstStyle/>
        <a:p>
          <a:endParaRPr lang="ru-RU"/>
        </a:p>
      </dgm:t>
    </dgm:pt>
    <dgm:pt modelId="{CB1248A0-353D-40A3-A2E4-E56C585E2CB4}" type="pres">
      <dgm:prSet presAssocID="{5BF81A04-E291-48B6-908D-CEB5D47D9683}" presName="parTrans" presStyleCnt="0"/>
      <dgm:spPr/>
    </dgm:pt>
    <dgm:pt modelId="{DA20A44C-6EBF-458F-9DC9-8F071723748F}" type="pres">
      <dgm:prSet presAssocID="{883778A0-DBD3-4023-8D63-60995E8C7758}" presName="node" presStyleLbl="alignAccFollowNode1" presStyleIdx="0" presStyleCnt="1" custScaleX="472233" custScaleY="410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884416-74BB-456C-B0D4-1CDE625D20B5}" type="presOf" srcId="{C9BBBEDA-4C6C-4717-BA86-2B12B6523EA9}" destId="{526AE8C9-0A88-4E69-A38E-0355DFC0C6F2}" srcOrd="0" destOrd="0" presId="urn:microsoft.com/office/officeart/2005/8/layout/lProcess3"/>
    <dgm:cxn modelId="{0080FE67-7F89-4B87-8AC9-316768CF261D}" srcId="{C9BBBEDA-4C6C-4717-BA86-2B12B6523EA9}" destId="{883778A0-DBD3-4023-8D63-60995E8C7758}" srcOrd="0" destOrd="0" parTransId="{5BF81A04-E291-48B6-908D-CEB5D47D9683}" sibTransId="{F5773B47-26E1-4870-A359-4E9506804A29}"/>
    <dgm:cxn modelId="{D227BEBB-F0F3-4E79-9979-AAA2F1641267}" type="presOf" srcId="{8FF16877-59E8-4B6E-8F95-2DE4F5217779}" destId="{59E0E667-FCFE-43A2-98FC-1D5BC3DD7E64}" srcOrd="0" destOrd="0" presId="urn:microsoft.com/office/officeart/2005/8/layout/lProcess3"/>
    <dgm:cxn modelId="{7A3AA7F1-B1DA-47DD-B9D6-9FAB32434FFF}" srcId="{8FF16877-59E8-4B6E-8F95-2DE4F5217779}" destId="{C9BBBEDA-4C6C-4717-BA86-2B12B6523EA9}" srcOrd="0" destOrd="0" parTransId="{CF554A84-7644-4A21-8C90-CC0BCFC52A63}" sibTransId="{854FCC99-116B-4DC7-82B4-CBFFE0384BBE}"/>
    <dgm:cxn modelId="{EC48F0A4-114D-4913-9082-55BCC0109034}" type="presOf" srcId="{883778A0-DBD3-4023-8D63-60995E8C7758}" destId="{DA20A44C-6EBF-458F-9DC9-8F071723748F}" srcOrd="0" destOrd="0" presId="urn:microsoft.com/office/officeart/2005/8/layout/lProcess3"/>
    <dgm:cxn modelId="{AC776784-C189-40E0-B146-474927EE148A}" type="presParOf" srcId="{59E0E667-FCFE-43A2-98FC-1D5BC3DD7E64}" destId="{F9794426-5D53-41E4-8811-5B4BB5BB8B7C}" srcOrd="0" destOrd="0" presId="urn:microsoft.com/office/officeart/2005/8/layout/lProcess3"/>
    <dgm:cxn modelId="{0FC79C59-19B0-4675-BB92-B1B9C89A0952}" type="presParOf" srcId="{F9794426-5D53-41E4-8811-5B4BB5BB8B7C}" destId="{526AE8C9-0A88-4E69-A38E-0355DFC0C6F2}" srcOrd="0" destOrd="0" presId="urn:microsoft.com/office/officeart/2005/8/layout/lProcess3"/>
    <dgm:cxn modelId="{76DE9A74-99DD-47CD-A6A1-2CBEDC5BED95}" type="presParOf" srcId="{F9794426-5D53-41E4-8811-5B4BB5BB8B7C}" destId="{CB1248A0-353D-40A3-A2E4-E56C585E2CB4}" srcOrd="1" destOrd="0" presId="urn:microsoft.com/office/officeart/2005/8/layout/lProcess3"/>
    <dgm:cxn modelId="{21964D7F-8B88-4E00-B69A-A8448852B3AD}" type="presParOf" srcId="{F9794426-5D53-41E4-8811-5B4BB5BB8B7C}" destId="{DA20A44C-6EBF-458F-9DC9-8F071723748F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C4C5A4-3B23-4CF7-B3FF-78A56A720E34}">
      <dsp:nvSpPr>
        <dsp:cNvPr id="0" name=""/>
        <dsp:cNvSpPr/>
      </dsp:nvSpPr>
      <dsp:spPr>
        <a:xfrm>
          <a:off x="0" y="0"/>
          <a:ext cx="4064000" cy="4064000"/>
        </a:xfrm>
        <a:prstGeom prst="pie">
          <a:avLst>
            <a:gd name="adj1" fmla="val 5400000"/>
            <a:gd name="adj2" fmla="val 16200000"/>
          </a:avLst>
        </a:prstGeom>
        <a:solidFill>
          <a:schemeClr val="accent5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1C7BD3-C4D0-4BEB-A559-E825C4308EB4}">
      <dsp:nvSpPr>
        <dsp:cNvPr id="0" name=""/>
        <dsp:cNvSpPr/>
      </dsp:nvSpPr>
      <dsp:spPr>
        <a:xfrm>
          <a:off x="2032000" y="0"/>
          <a:ext cx="7112000" cy="406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правильное и своевременное определение объема заготовляемых материалов;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выявление возможных потерь при доставке сырья и материалов;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правильное определение фактической себестоимости материалов;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своевременность расчетов с поставщиками и т.д.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2032000" y="0"/>
        <a:ext cx="7112000" cy="4064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71CB09-AA3B-4B4C-B4B3-DCB584E78CB1}">
      <dsp:nvSpPr>
        <dsp:cNvPr id="0" name=""/>
        <dsp:cNvSpPr/>
      </dsp:nvSpPr>
      <dsp:spPr>
        <a:xfrm>
          <a:off x="1812555" y="1098"/>
          <a:ext cx="6012247" cy="825199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5" tIns="26035" rIns="26035" bIns="26035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b="1" kern="1200" dirty="0" smtClean="0"/>
            <a:t>покупной стоимости</a:t>
          </a:r>
          <a:endParaRPr lang="ru-RU" sz="4100" b="1" kern="1200" dirty="0"/>
        </a:p>
      </dsp:txBody>
      <dsp:txXfrm>
        <a:off x="1812555" y="104248"/>
        <a:ext cx="5702797" cy="618899"/>
      </dsp:txXfrm>
    </dsp:sp>
    <dsp:sp modelId="{36A58965-CE81-4CE5-957D-6A3EE431526F}">
      <dsp:nvSpPr>
        <dsp:cNvPr id="0" name=""/>
        <dsp:cNvSpPr/>
      </dsp:nvSpPr>
      <dsp:spPr>
        <a:xfrm>
          <a:off x="252396" y="1098"/>
          <a:ext cx="1560159" cy="825199"/>
        </a:xfrm>
        <a:prstGeom prst="roundRect">
          <a:avLst/>
        </a:prstGeom>
        <a:solidFill>
          <a:schemeClr val="accent5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600" kern="1200" dirty="0" smtClean="0"/>
            <a:t>1.</a:t>
          </a:r>
          <a:endParaRPr lang="ru-RU" sz="6600" kern="1200" dirty="0"/>
        </a:p>
      </dsp:txBody>
      <dsp:txXfrm>
        <a:off x="292679" y="41381"/>
        <a:ext cx="1479593" cy="744633"/>
      </dsp:txXfrm>
    </dsp:sp>
    <dsp:sp modelId="{383EC137-5996-4E7F-9146-ACB7BC45E31F}">
      <dsp:nvSpPr>
        <dsp:cNvPr id="0" name=""/>
        <dsp:cNvSpPr/>
      </dsp:nvSpPr>
      <dsp:spPr>
        <a:xfrm>
          <a:off x="1814729" y="908818"/>
          <a:ext cx="6006376" cy="2019041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60000"/>
            <a:lumOff val="4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000" b="1" kern="1200" dirty="0" smtClean="0"/>
            <a:t>транспортно-заготовительных расходов</a:t>
          </a:r>
          <a:endParaRPr lang="ru-RU" sz="4000" b="1" kern="1200" dirty="0"/>
        </a:p>
      </dsp:txBody>
      <dsp:txXfrm>
        <a:off x="1814729" y="1161198"/>
        <a:ext cx="5249236" cy="1514281"/>
      </dsp:txXfrm>
    </dsp:sp>
    <dsp:sp modelId="{FD018274-5944-44B2-91F1-2B9847073A50}">
      <dsp:nvSpPr>
        <dsp:cNvPr id="0" name=""/>
        <dsp:cNvSpPr/>
      </dsp:nvSpPr>
      <dsp:spPr>
        <a:xfrm>
          <a:off x="256093" y="1505739"/>
          <a:ext cx="1558636" cy="825199"/>
        </a:xfrm>
        <a:prstGeom prst="roundRect">
          <a:avLst/>
        </a:prstGeom>
        <a:solidFill>
          <a:schemeClr val="accent5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1460" tIns="125730" rIns="251460" bIns="12573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600" kern="1200" dirty="0" smtClean="0"/>
            <a:t>2.</a:t>
          </a:r>
          <a:endParaRPr lang="ru-RU" sz="6600" kern="1200" dirty="0"/>
        </a:p>
      </dsp:txBody>
      <dsp:txXfrm>
        <a:off x="296376" y="1546022"/>
        <a:ext cx="1478070" cy="7446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33382-A86B-499C-85ED-944DC050FBD8}">
      <dsp:nvSpPr>
        <dsp:cNvPr id="0" name=""/>
        <dsp:cNvSpPr/>
      </dsp:nvSpPr>
      <dsp:spPr>
        <a:xfrm>
          <a:off x="1545" y="153969"/>
          <a:ext cx="3561687" cy="814030"/>
        </a:xfrm>
        <a:prstGeom prst="chevron">
          <a:avLst/>
        </a:prstGeom>
        <a:solidFill>
          <a:schemeClr val="accent5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Дт 10  Кт 60 </a:t>
          </a:r>
          <a:endParaRPr lang="ru-RU" sz="3800" kern="1200" dirty="0"/>
        </a:p>
      </dsp:txBody>
      <dsp:txXfrm>
        <a:off x="408560" y="153969"/>
        <a:ext cx="2747657" cy="814030"/>
      </dsp:txXfrm>
    </dsp:sp>
    <dsp:sp modelId="{F21F80C2-D81B-47B4-9256-5B9ED4197712}">
      <dsp:nvSpPr>
        <dsp:cNvPr id="0" name=""/>
        <dsp:cNvSpPr/>
      </dsp:nvSpPr>
      <dsp:spPr>
        <a:xfrm>
          <a:off x="3298673" y="223162"/>
          <a:ext cx="4738029" cy="675645"/>
        </a:xfrm>
        <a:prstGeom prst="chevron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на покупную стоимость</a:t>
          </a:r>
          <a:endParaRPr lang="ru-RU" sz="2600" b="1" kern="1200" dirty="0"/>
        </a:p>
      </dsp:txBody>
      <dsp:txXfrm>
        <a:off x="3636496" y="223162"/>
        <a:ext cx="4062384" cy="675645"/>
      </dsp:txXfrm>
    </dsp:sp>
    <dsp:sp modelId="{53D07837-06FA-4012-9B30-07756CE114E0}">
      <dsp:nvSpPr>
        <dsp:cNvPr id="0" name=""/>
        <dsp:cNvSpPr/>
      </dsp:nvSpPr>
      <dsp:spPr>
        <a:xfrm>
          <a:off x="1545" y="1081964"/>
          <a:ext cx="3600639" cy="814030"/>
        </a:xfrm>
        <a:prstGeom prst="chevron">
          <a:avLst/>
        </a:prstGeom>
        <a:solidFill>
          <a:schemeClr val="accent5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Дт 19  Кт 60 </a:t>
          </a:r>
          <a:endParaRPr lang="ru-RU" sz="3800" kern="1200" dirty="0"/>
        </a:p>
      </dsp:txBody>
      <dsp:txXfrm>
        <a:off x="408560" y="1081964"/>
        <a:ext cx="2786609" cy="814030"/>
      </dsp:txXfrm>
    </dsp:sp>
    <dsp:sp modelId="{19851E49-6B0D-45AD-9721-57BEF0CE1772}">
      <dsp:nvSpPr>
        <dsp:cNvPr id="0" name=""/>
        <dsp:cNvSpPr/>
      </dsp:nvSpPr>
      <dsp:spPr>
        <a:xfrm>
          <a:off x="3337625" y="1151157"/>
          <a:ext cx="4696510" cy="675645"/>
        </a:xfrm>
        <a:prstGeom prst="chevron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на сумму НДС</a:t>
          </a:r>
          <a:endParaRPr lang="ru-RU" sz="2600" b="1" kern="1200" dirty="0"/>
        </a:p>
      </dsp:txBody>
      <dsp:txXfrm>
        <a:off x="3675448" y="1151157"/>
        <a:ext cx="4020865" cy="675645"/>
      </dsp:txXfrm>
    </dsp:sp>
    <dsp:sp modelId="{526AE8C9-0A88-4E69-A38E-0355DFC0C6F2}">
      <dsp:nvSpPr>
        <dsp:cNvPr id="0" name=""/>
        <dsp:cNvSpPr/>
      </dsp:nvSpPr>
      <dsp:spPr>
        <a:xfrm>
          <a:off x="1545" y="2133879"/>
          <a:ext cx="3600639" cy="814030"/>
        </a:xfrm>
        <a:prstGeom prst="chevron">
          <a:avLst/>
        </a:prstGeom>
        <a:solidFill>
          <a:schemeClr val="accent5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24130" rIns="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Дт 10  Кт 71 </a:t>
          </a:r>
          <a:endParaRPr lang="ru-RU" sz="3800" kern="1200" dirty="0"/>
        </a:p>
      </dsp:txBody>
      <dsp:txXfrm>
        <a:off x="408560" y="2133879"/>
        <a:ext cx="2786609" cy="814030"/>
      </dsp:txXfrm>
    </dsp:sp>
    <dsp:sp modelId="{DA20A44C-6EBF-458F-9DC9-8F071723748F}">
      <dsp:nvSpPr>
        <dsp:cNvPr id="0" name=""/>
        <dsp:cNvSpPr/>
      </dsp:nvSpPr>
      <dsp:spPr>
        <a:xfrm>
          <a:off x="3337625" y="2009959"/>
          <a:ext cx="4738029" cy="1061870"/>
        </a:xfrm>
        <a:prstGeom prst="chevron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на покупную стоимость за счет подотчетных сумм</a:t>
          </a:r>
          <a:endParaRPr lang="ru-RU" sz="2600" b="1" kern="1200" dirty="0"/>
        </a:p>
      </dsp:txBody>
      <dsp:txXfrm>
        <a:off x="3868560" y="2009959"/>
        <a:ext cx="3676159" cy="106187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33382-A86B-499C-85ED-944DC050FBD8}">
      <dsp:nvSpPr>
        <dsp:cNvPr id="0" name=""/>
        <dsp:cNvSpPr/>
      </dsp:nvSpPr>
      <dsp:spPr>
        <a:xfrm>
          <a:off x="1545" y="755632"/>
          <a:ext cx="3561687" cy="814030"/>
        </a:xfrm>
        <a:prstGeom prst="chevron">
          <a:avLst/>
        </a:prstGeom>
        <a:solidFill>
          <a:schemeClr val="accent5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Дт 10  Кт 69-1 </a:t>
          </a:r>
          <a:endParaRPr lang="ru-RU" sz="3300" kern="1200" dirty="0"/>
        </a:p>
      </dsp:txBody>
      <dsp:txXfrm>
        <a:off x="408560" y="755632"/>
        <a:ext cx="2747657" cy="814030"/>
      </dsp:txXfrm>
    </dsp:sp>
    <dsp:sp modelId="{F21F80C2-D81B-47B4-9256-5B9ED4197712}">
      <dsp:nvSpPr>
        <dsp:cNvPr id="0" name=""/>
        <dsp:cNvSpPr/>
      </dsp:nvSpPr>
      <dsp:spPr>
        <a:xfrm>
          <a:off x="3298673" y="824825"/>
          <a:ext cx="4738029" cy="675645"/>
        </a:xfrm>
        <a:prstGeom prst="chevron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произведены отчисления в ФСС</a:t>
          </a:r>
          <a:endParaRPr lang="ru-RU" sz="2800" b="1" kern="1200" dirty="0"/>
        </a:p>
      </dsp:txBody>
      <dsp:txXfrm>
        <a:off x="3636496" y="824825"/>
        <a:ext cx="4062384" cy="675645"/>
      </dsp:txXfrm>
    </dsp:sp>
    <dsp:sp modelId="{53D07837-06FA-4012-9B30-07756CE114E0}">
      <dsp:nvSpPr>
        <dsp:cNvPr id="0" name=""/>
        <dsp:cNvSpPr/>
      </dsp:nvSpPr>
      <dsp:spPr>
        <a:xfrm>
          <a:off x="1545" y="1683627"/>
          <a:ext cx="3600639" cy="814030"/>
        </a:xfrm>
        <a:prstGeom prst="chevron">
          <a:avLst/>
        </a:prstGeom>
        <a:solidFill>
          <a:schemeClr val="accent5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Дт 10  Кт 69-2 </a:t>
          </a:r>
          <a:endParaRPr lang="ru-RU" sz="3300" kern="1200" dirty="0"/>
        </a:p>
      </dsp:txBody>
      <dsp:txXfrm>
        <a:off x="408560" y="1683627"/>
        <a:ext cx="2786609" cy="814030"/>
      </dsp:txXfrm>
    </dsp:sp>
    <dsp:sp modelId="{19851E49-6B0D-45AD-9721-57BEF0CE1772}">
      <dsp:nvSpPr>
        <dsp:cNvPr id="0" name=""/>
        <dsp:cNvSpPr/>
      </dsp:nvSpPr>
      <dsp:spPr>
        <a:xfrm>
          <a:off x="3337625" y="1752819"/>
          <a:ext cx="4696510" cy="675645"/>
        </a:xfrm>
        <a:prstGeom prst="chevron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произведены отчисления в ПФ</a:t>
          </a:r>
          <a:endParaRPr lang="ru-RU" sz="2800" b="1" kern="1200" dirty="0"/>
        </a:p>
      </dsp:txBody>
      <dsp:txXfrm>
        <a:off x="3675448" y="1752819"/>
        <a:ext cx="4020865" cy="675645"/>
      </dsp:txXfrm>
    </dsp:sp>
    <dsp:sp modelId="{526AE8C9-0A88-4E69-A38E-0355DFC0C6F2}">
      <dsp:nvSpPr>
        <dsp:cNvPr id="0" name=""/>
        <dsp:cNvSpPr/>
      </dsp:nvSpPr>
      <dsp:spPr>
        <a:xfrm>
          <a:off x="1545" y="2735541"/>
          <a:ext cx="3600639" cy="814030"/>
        </a:xfrm>
        <a:prstGeom prst="chevron">
          <a:avLst/>
        </a:prstGeom>
        <a:solidFill>
          <a:schemeClr val="accent5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Дт 10  Кт 69-3 </a:t>
          </a:r>
          <a:endParaRPr lang="ru-RU" sz="3300" kern="1200" dirty="0"/>
        </a:p>
      </dsp:txBody>
      <dsp:txXfrm>
        <a:off x="408560" y="2735541"/>
        <a:ext cx="2786609" cy="814030"/>
      </dsp:txXfrm>
    </dsp:sp>
    <dsp:sp modelId="{DA20A44C-6EBF-458F-9DC9-8F071723748F}">
      <dsp:nvSpPr>
        <dsp:cNvPr id="0" name=""/>
        <dsp:cNvSpPr/>
      </dsp:nvSpPr>
      <dsp:spPr>
        <a:xfrm>
          <a:off x="3337625" y="2611621"/>
          <a:ext cx="4738029" cy="1061870"/>
        </a:xfrm>
        <a:prstGeom prst="chevron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произведены отчисления в ФОМС</a:t>
          </a:r>
          <a:endParaRPr lang="ru-RU" sz="2800" b="1" kern="1200" dirty="0"/>
        </a:p>
      </dsp:txBody>
      <dsp:txXfrm>
        <a:off x="3868560" y="2611621"/>
        <a:ext cx="3676159" cy="106187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D07837-06FA-4012-9B30-07756CE114E0}">
      <dsp:nvSpPr>
        <dsp:cNvPr id="0" name=""/>
        <dsp:cNvSpPr/>
      </dsp:nvSpPr>
      <dsp:spPr>
        <a:xfrm>
          <a:off x="13802" y="346022"/>
          <a:ext cx="3436656" cy="776957"/>
        </a:xfrm>
        <a:prstGeom prst="chevron">
          <a:avLst/>
        </a:prstGeom>
        <a:solidFill>
          <a:schemeClr val="accent5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23495" rIns="0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Дт 15  Кт 60 </a:t>
          </a:r>
          <a:endParaRPr lang="ru-RU" sz="3700" kern="1200" dirty="0"/>
        </a:p>
      </dsp:txBody>
      <dsp:txXfrm>
        <a:off x="402281" y="346022"/>
        <a:ext cx="2659699" cy="776957"/>
      </dsp:txXfrm>
    </dsp:sp>
    <dsp:sp modelId="{19851E49-6B0D-45AD-9721-57BEF0CE1772}">
      <dsp:nvSpPr>
        <dsp:cNvPr id="0" name=""/>
        <dsp:cNvSpPr/>
      </dsp:nvSpPr>
      <dsp:spPr>
        <a:xfrm>
          <a:off x="3197948" y="137"/>
          <a:ext cx="4856533" cy="1468727"/>
        </a:xfrm>
        <a:prstGeom prst="chevron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закуплены материалы у поставщиков по покупной стоимости без НДС</a:t>
          </a:r>
          <a:endParaRPr lang="ru-RU" sz="2400" b="1" kern="1200" dirty="0"/>
        </a:p>
      </dsp:txBody>
      <dsp:txXfrm>
        <a:off x="3932312" y="137"/>
        <a:ext cx="3387806" cy="1468727"/>
      </dsp:txXfrm>
    </dsp:sp>
    <dsp:sp modelId="{526AE8C9-0A88-4E69-A38E-0355DFC0C6F2}">
      <dsp:nvSpPr>
        <dsp:cNvPr id="0" name=""/>
        <dsp:cNvSpPr/>
      </dsp:nvSpPr>
      <dsp:spPr>
        <a:xfrm>
          <a:off x="13802" y="1900470"/>
          <a:ext cx="3436656" cy="776957"/>
        </a:xfrm>
        <a:prstGeom prst="chevron">
          <a:avLst/>
        </a:prstGeom>
        <a:solidFill>
          <a:schemeClr val="accent5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23495" rIns="0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Дт 19  Кт 60 </a:t>
          </a:r>
          <a:endParaRPr lang="ru-RU" sz="3700" kern="1200" dirty="0"/>
        </a:p>
      </dsp:txBody>
      <dsp:txXfrm>
        <a:off x="402281" y="1900470"/>
        <a:ext cx="2659699" cy="776957"/>
      </dsp:txXfrm>
    </dsp:sp>
    <dsp:sp modelId="{DA20A44C-6EBF-458F-9DC9-8F071723748F}">
      <dsp:nvSpPr>
        <dsp:cNvPr id="0" name=""/>
        <dsp:cNvSpPr/>
      </dsp:nvSpPr>
      <dsp:spPr>
        <a:xfrm>
          <a:off x="3197948" y="1577639"/>
          <a:ext cx="4865449" cy="1422618"/>
        </a:xfrm>
        <a:prstGeom prst="chevron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отражается НДС по приобретению материалов</a:t>
          </a:r>
          <a:endParaRPr lang="ru-RU" sz="3300" b="1" kern="1200" dirty="0"/>
        </a:p>
      </dsp:txBody>
      <dsp:txXfrm>
        <a:off x="3909257" y="1577639"/>
        <a:ext cx="3442831" cy="142261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AE8C9-0A88-4E69-A38E-0355DFC0C6F2}">
      <dsp:nvSpPr>
        <dsp:cNvPr id="0" name=""/>
        <dsp:cNvSpPr/>
      </dsp:nvSpPr>
      <dsp:spPr>
        <a:xfrm>
          <a:off x="1544" y="651738"/>
          <a:ext cx="3447123" cy="779323"/>
        </a:xfrm>
        <a:prstGeom prst="chevron">
          <a:avLst/>
        </a:prstGeom>
        <a:solidFill>
          <a:schemeClr val="accent5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990" tIns="23495" rIns="0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Дт 15  Кт 16 </a:t>
          </a:r>
          <a:endParaRPr lang="ru-RU" sz="3700" kern="1200" dirty="0"/>
        </a:p>
      </dsp:txBody>
      <dsp:txXfrm>
        <a:off x="391206" y="651738"/>
        <a:ext cx="2667800" cy="779323"/>
      </dsp:txXfrm>
    </dsp:sp>
    <dsp:sp modelId="{DA20A44C-6EBF-458F-9DC9-8F071723748F}">
      <dsp:nvSpPr>
        <dsp:cNvPr id="0" name=""/>
        <dsp:cNvSpPr/>
      </dsp:nvSpPr>
      <dsp:spPr>
        <a:xfrm>
          <a:off x="3195387" y="327924"/>
          <a:ext cx="4880267" cy="1426951"/>
        </a:xfrm>
        <a:prstGeom prst="chevron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0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на сумму </a:t>
          </a:r>
          <a:r>
            <a:rPr lang="ru-RU" sz="5100" kern="1200" dirty="0" err="1" smtClean="0"/>
            <a:t>дооценки</a:t>
          </a:r>
          <a:endParaRPr lang="ru-RU" sz="5100" b="1" kern="1200" dirty="0"/>
        </a:p>
      </dsp:txBody>
      <dsp:txXfrm>
        <a:off x="3908863" y="327924"/>
        <a:ext cx="3453316" cy="142695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AE8C9-0A88-4E69-A38E-0355DFC0C6F2}">
      <dsp:nvSpPr>
        <dsp:cNvPr id="0" name=""/>
        <dsp:cNvSpPr/>
      </dsp:nvSpPr>
      <dsp:spPr>
        <a:xfrm>
          <a:off x="844" y="1129664"/>
          <a:ext cx="3010999" cy="680724"/>
        </a:xfrm>
        <a:prstGeom prst="chevron">
          <a:avLst/>
        </a:prstGeom>
        <a:solidFill>
          <a:schemeClr val="accent5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Дт 10  Кт 15 </a:t>
          </a:r>
          <a:endParaRPr lang="ru-RU" sz="3200" kern="1200" dirty="0"/>
        </a:p>
      </dsp:txBody>
      <dsp:txXfrm>
        <a:off x="341206" y="1129664"/>
        <a:ext cx="2330275" cy="680724"/>
      </dsp:txXfrm>
    </dsp:sp>
    <dsp:sp modelId="{DA20A44C-6EBF-458F-9DC9-8F071723748F}">
      <dsp:nvSpPr>
        <dsp:cNvPr id="0" name=""/>
        <dsp:cNvSpPr/>
      </dsp:nvSpPr>
      <dsp:spPr>
        <a:xfrm>
          <a:off x="2790608" y="310784"/>
          <a:ext cx="5285746" cy="2318484"/>
        </a:xfrm>
        <a:prstGeom prst="chevron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21590" rIns="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/>
            <a:t>на фактическую стоимость материалов</a:t>
          </a:r>
          <a:endParaRPr lang="ru-RU" sz="3400" b="1" kern="1200" dirty="0"/>
        </a:p>
      </dsp:txBody>
      <dsp:txXfrm>
        <a:off x="3949850" y="310784"/>
        <a:ext cx="2967262" cy="23184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6AE8C9-0A88-4E69-A38E-0355DFC0C6F2}">
      <dsp:nvSpPr>
        <dsp:cNvPr id="0" name=""/>
        <dsp:cNvSpPr/>
      </dsp:nvSpPr>
      <dsp:spPr>
        <a:xfrm>
          <a:off x="4639" y="751125"/>
          <a:ext cx="2567897" cy="580548"/>
        </a:xfrm>
        <a:prstGeom prst="chevron">
          <a:avLst/>
        </a:prstGeom>
        <a:solidFill>
          <a:schemeClr val="accent5">
            <a:lumMod val="75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Дт 20  Кт 10 </a:t>
          </a:r>
          <a:endParaRPr lang="ru-RU" sz="2700" kern="1200" dirty="0"/>
        </a:p>
      </dsp:txBody>
      <dsp:txXfrm>
        <a:off x="294913" y="751125"/>
        <a:ext cx="1987349" cy="580548"/>
      </dsp:txXfrm>
    </dsp:sp>
    <dsp:sp modelId="{DA20A44C-6EBF-458F-9DC9-8F071723748F}">
      <dsp:nvSpPr>
        <dsp:cNvPr id="0" name=""/>
        <dsp:cNvSpPr/>
      </dsp:nvSpPr>
      <dsp:spPr>
        <a:xfrm>
          <a:off x="2383859" y="52753"/>
          <a:ext cx="5688701" cy="1977293"/>
        </a:xfrm>
        <a:prstGeom prst="chevron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на сумму израсходованных материалов</a:t>
          </a:r>
          <a:endParaRPr lang="ru-RU" sz="3200" b="1" kern="1200" dirty="0"/>
        </a:p>
      </dsp:txBody>
      <dsp:txXfrm>
        <a:off x="3372506" y="52753"/>
        <a:ext cx="3711408" cy="1977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Rectangle 15"/>
            <p:cNvSpPr/>
            <p:nvPr userDrawn="1"/>
          </p:nvSpPr>
          <p:spPr>
            <a:xfrm>
              <a:off x="0" y="5184648"/>
              <a:ext cx="9144000" cy="1673352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0" y="5257800"/>
              <a:ext cx="9144000" cy="1600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0" y="3352801"/>
              <a:ext cx="9144000" cy="182756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620000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5181600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55676" y="3373031"/>
            <a:ext cx="8229600" cy="2043684"/>
          </a:xfrm>
          <a:noFill/>
        </p:spPr>
        <p:txBody>
          <a:bodyPr anchor="b" anchorCtr="0">
            <a:normAutofit/>
          </a:bodyPr>
          <a:lstStyle>
            <a:lvl1pPr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7000" kern="10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Subtitle 12"/>
          <p:cNvSpPr>
            <a:spLocks noGrp="1"/>
          </p:cNvSpPr>
          <p:nvPr>
            <p:ph type="subTitle" idx="1"/>
          </p:nvPr>
        </p:nvSpPr>
        <p:spPr>
          <a:xfrm>
            <a:off x="566801" y="5429252"/>
            <a:ext cx="8129524" cy="757517"/>
          </a:xfrm>
        </p:spPr>
        <p:txBody>
          <a:bodyPr/>
          <a:lstStyle>
            <a:lvl1pPr marL="0" indent="0" algn="l">
              <a:buNone/>
              <a:defRPr sz="1600" kern="100" cap="all" spc="1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542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F8FA-7DC8-452F-AF4D-DE2CACED8BC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0061-5D46-4740-B737-CE30B0A07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7" name="Rectangle 6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3"/>
                <a:srgbClr val="FFFFFF"/>
              </a:duotone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Rectangle 8"/>
            <p:cNvSpPr/>
            <p:nvPr userDrawn="1"/>
          </p:nvSpPr>
          <p:spPr>
            <a:xfrm>
              <a:off x="0" y="342900"/>
              <a:ext cx="9144000" cy="61722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40000"/>
                  </a:schemeClr>
                </a:gs>
                <a:gs pos="0">
                  <a:schemeClr val="accent5">
                    <a:alpha val="90000"/>
                  </a:schemeClr>
                </a:gs>
                <a:gs pos="100000">
                  <a:schemeClr val="accent3">
                    <a:alpha val="40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457200"/>
              <a:ext cx="9144000" cy="5943600"/>
            </a:xfrm>
            <a:prstGeom prst="rect">
              <a:avLst/>
            </a:prstGeom>
            <a:gradFill flip="none" rotWithShape="1">
              <a:gsLst>
                <a:gs pos="39000">
                  <a:schemeClr val="accent5">
                    <a:alpha val="25000"/>
                  </a:schemeClr>
                </a:gs>
                <a:gs pos="100000">
                  <a:schemeClr val="accent3">
                    <a:alpha val="2500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0" y="341312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6505575"/>
              <a:ext cx="9144000" cy="1588"/>
            </a:xfrm>
            <a:prstGeom prst="line">
              <a:avLst/>
            </a:prstGeom>
            <a:ln w="28575" cap="flat" cmpd="sng" algn="ctr">
              <a:solidFill>
                <a:schemeClr val="bg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2" y="3962402"/>
            <a:ext cx="8153399" cy="1371599"/>
          </a:xfrm>
        </p:spPr>
        <p:txBody>
          <a:bodyPr anchor="b" anchorCtr="0"/>
          <a:lstStyle>
            <a:lvl1pPr algn="l">
              <a:defRPr sz="4000" b="0" cap="none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57276" y="5438776"/>
            <a:ext cx="8129524" cy="904875"/>
          </a:xfrm>
        </p:spPr>
        <p:txBody>
          <a:bodyPr anchor="t" anchorCtr="0"/>
          <a:lstStyle>
            <a:lvl1pPr marL="0" indent="0">
              <a:buNone/>
              <a:defRPr sz="1400" cap="all" spc="1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533400" y="1600201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962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F8FA-7DC8-452F-AF4D-DE2CACED8BC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0061-5D46-4740-B737-CE30B0A07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533400" y="1600201"/>
            <a:ext cx="3963988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533400" y="2174877"/>
            <a:ext cx="3963988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7" y="1600201"/>
            <a:ext cx="3965574" cy="574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7" y="2174877"/>
            <a:ext cx="3965574" cy="38449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F8FA-7DC8-452F-AF4D-DE2CACED8BC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0061-5D46-4740-B737-CE30B0A07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F8FA-7DC8-452F-AF4D-DE2CACED8BC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0061-5D46-4740-B737-CE30B0A07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2932114" cy="968375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457200"/>
            <a:ext cx="5035550" cy="5562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33400" y="1435101"/>
            <a:ext cx="2932114" cy="4584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F8FA-7DC8-452F-AF4D-DE2CACED8BC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0061-5D46-4740-B737-CE30B0A07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6524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CF8FA-7DC8-452F-AF4D-DE2CACED8BC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90061-5D46-4740-B737-CE30B0A07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Rectangle 18"/>
          <p:cNvPicPr>
            <a:picLocks noChangeAspect="1"/>
          </p:cNvPicPr>
          <p:nvPr/>
        </p:nvPicPr>
        <p:blipFill>
          <a:blip r:embed="rId11" cstate="print">
            <a:duotone>
              <a:schemeClr val="accent3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" name="Group 19"/>
          <p:cNvGrpSpPr/>
          <p:nvPr/>
        </p:nvGrpSpPr>
        <p:grpSpPr>
          <a:xfrm>
            <a:off x="304800" y="0"/>
            <a:ext cx="8534400" cy="6860650"/>
            <a:chOff x="304800" y="0"/>
            <a:chExt cx="8534400" cy="686065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457200" y="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 userDrawn="1"/>
          </p:nvSpPr>
          <p:spPr>
            <a:xfrm flipH="1">
              <a:off x="457200" y="381000"/>
              <a:ext cx="8229600" cy="6477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8686800" y="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304800" y="383650"/>
              <a:ext cx="152400" cy="6477000"/>
            </a:xfrm>
            <a:prstGeom prst="rect">
              <a:avLst/>
            </a:prstGeom>
            <a:solidFill>
              <a:schemeClr val="accent5"/>
            </a:soli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457200" y="6477000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>
            <a:xfrm flipH="1">
              <a:off x="304800" y="310738"/>
              <a:ext cx="8382000" cy="76200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65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10800000" scaled="1"/>
            </a:gradFill>
            <a:ln w="25400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075426"/>
          </a:xfrm>
          <a:prstGeom prst="rect">
            <a:avLst/>
          </a:prstGeom>
        </p:spPr>
        <p:txBody>
          <a:bodyPr vert="horz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00203"/>
            <a:ext cx="8077200" cy="4412411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610462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2E9CF8FA-7DC8-452F-AF4D-DE2CACED8BC6}" type="datetimeFigureOut">
              <a:rPr lang="ru-RU" smtClean="0"/>
              <a:pPr/>
              <a:t>01.09.2015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04626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7000" y="6104626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38D90061-5D46-4740-B737-CE30B0A071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>
    <p:diamond/>
  </p:transition>
  <p:txStyles>
    <p:titleStyle>
      <a:lvl1pPr algn="l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40769"/>
            <a:ext cx="9144000" cy="20882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Принципы учета основных хозяйственных процессов</a:t>
            </a:r>
            <a:br>
              <a:rPr lang="ru-RU" sz="3200" b="1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endParaRPr lang="ru-RU" sz="3200" b="1" dirty="0"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8129524" cy="757517"/>
          </a:xfrm>
        </p:spPr>
        <p:txBody>
          <a:bodyPr>
            <a:noAutofit/>
          </a:bodyPr>
          <a:lstStyle/>
          <a:p>
            <a:pPr algn="ctr"/>
            <a:r>
              <a:rPr lang="ru-RU" sz="2400" b="1" cap="none" dirty="0" smtClean="0">
                <a:solidFill>
                  <a:schemeClr val="tx1"/>
                </a:solidFill>
              </a:rPr>
              <a:t>Основные задачи бухгалтерского учета процесса снабжения</a:t>
            </a:r>
            <a:endParaRPr lang="ru-RU" sz="2400" b="1" cap="none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5288" y="188913"/>
            <a:ext cx="8443912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Государственное бюджетное профессиональное образовательное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учреждение Свердловской области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Century Schoolbook" pitchFamily="18" charset="0"/>
              </a:rPr>
              <a:t>«</a:t>
            </a:r>
            <a:r>
              <a:rPr lang="ru-RU" altLang="ru-RU" sz="1800" dirty="0" err="1">
                <a:latin typeface="Century Schoolbook" pitchFamily="18" charset="0"/>
              </a:rPr>
              <a:t>Талицкий</a:t>
            </a:r>
            <a:r>
              <a:rPr lang="ru-RU" altLang="ru-RU" sz="1800" dirty="0">
                <a:latin typeface="Century Schoolbook" pitchFamily="18" charset="0"/>
              </a:rPr>
              <a:t> лесотехнический колледж </a:t>
            </a:r>
            <a:r>
              <a:rPr lang="ru-RU" altLang="ru-RU" sz="1800" dirty="0" err="1">
                <a:latin typeface="Century Schoolbook" pitchFamily="18" charset="0"/>
              </a:rPr>
              <a:t>им.Н.И.Кузнецова</a:t>
            </a:r>
            <a:r>
              <a:rPr lang="ru-RU" altLang="ru-RU" sz="1800" dirty="0">
                <a:latin typeface="Century Schoolbook" pitchFamily="18" charset="0"/>
              </a:rPr>
              <a:t>»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187624" y="4653136"/>
            <a:ext cx="7315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charset="0"/>
              </a:rPr>
              <a:t>Автор: 	</a:t>
            </a:r>
            <a:r>
              <a:rPr lang="ru-RU" altLang="ru-RU" sz="1800" dirty="0" err="1">
                <a:latin typeface="Arial" charset="0"/>
              </a:rPr>
              <a:t>Добышева</a:t>
            </a:r>
            <a:r>
              <a:rPr lang="ru-RU" altLang="ru-RU" sz="1800" dirty="0">
                <a:latin typeface="Arial" charset="0"/>
              </a:rPr>
              <a:t> Оксана Владимировна, преподаватель </a:t>
            </a:r>
          </a:p>
        </p:txBody>
      </p:sp>
      <p:sp>
        <p:nvSpPr>
          <p:cNvPr id="6" name="Прямоугольник 1"/>
          <p:cNvSpPr>
            <a:spLocks noChangeArrowheads="1"/>
          </p:cNvSpPr>
          <p:nvPr/>
        </p:nvSpPr>
        <p:spPr bwMode="auto">
          <a:xfrm>
            <a:off x="4344514" y="5661248"/>
            <a:ext cx="901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kern="0" dirty="0" smtClean="0"/>
              <a:t>2015 год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428605"/>
            <a:ext cx="8077200" cy="5584010"/>
          </a:xfrm>
        </p:spPr>
        <p:txBody>
          <a:bodyPr/>
          <a:lstStyle/>
          <a:p>
            <a:r>
              <a:rPr lang="ru-RU" sz="4400" b="1" dirty="0" smtClean="0"/>
              <a:t>расходы по погрузке и выгрузке материалов;</a:t>
            </a:r>
          </a:p>
          <a:p>
            <a:r>
              <a:rPr lang="ru-RU" sz="4400" b="1" dirty="0" smtClean="0"/>
              <a:t>потери материалов в пути в результате естественной убыли;</a:t>
            </a:r>
          </a:p>
          <a:p>
            <a:r>
              <a:rPr lang="ru-RU" sz="4400" b="1" dirty="0" smtClean="0"/>
              <a:t>расходы на хранение материалов на складе;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428605"/>
            <a:ext cx="8077200" cy="5584010"/>
          </a:xfrm>
        </p:spPr>
        <p:txBody>
          <a:bodyPr>
            <a:normAutofit fontScale="92500" lnSpcReduction="10000"/>
          </a:bodyPr>
          <a:lstStyle/>
          <a:p>
            <a:r>
              <a:rPr lang="ru-RU" sz="4000" b="1" dirty="0" smtClean="0"/>
              <a:t>оплату процентов поставщикам за предоставление кредита на оплату;</a:t>
            </a:r>
          </a:p>
          <a:p>
            <a:r>
              <a:rPr lang="ru-RU" sz="4000" b="1" dirty="0" smtClean="0"/>
              <a:t>комиссионные вознаграждения, уплаченные снабженческим организациям, банкам;</a:t>
            </a:r>
          </a:p>
          <a:p>
            <a:r>
              <a:rPr lang="ru-RU" sz="4000" b="1" dirty="0" smtClean="0"/>
              <a:t>таможенные пошлины, сборы и др. расходы, связанные с заготовлением материалов.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62402"/>
            <a:ext cx="9144000" cy="2395556"/>
          </a:xfrm>
        </p:spPr>
        <p:txBody>
          <a:bodyPr>
            <a:noAutofit/>
          </a:bodyPr>
          <a:lstStyle/>
          <a:p>
            <a:pPr algn="ctr"/>
            <a:r>
              <a:rPr lang="ru-RU" sz="3800" b="1" dirty="0" smtClean="0">
                <a:solidFill>
                  <a:schemeClr val="tx1"/>
                </a:solidFill>
              </a:rPr>
              <a:t>На основании первичных документов (счет-фактуры, накладные, приходные ордера, акты о приемке материалов, платежные поручения, платежные требования, товарно-транспортные накладные, упаковочные листы и т.д.) бухгалтер отражает поступление материалов.</a:t>
            </a:r>
            <a:endParaRPr lang="ru-RU" sz="3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2" y="714356"/>
            <a:ext cx="8153399" cy="5572164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</a:rPr>
              <a:t>В Плане счетов бухгалтерского учета для учета производственных запасов предусмотрены следующие счета: </a:t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>10, 15, 16.</a:t>
            </a:r>
            <a:endParaRPr lang="ru-RU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3"/>
            <a:ext cx="9144000" cy="115212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СТРОЕНИЕ СЧЕТОВ ПО УЧЕТУ ЗАГОТОВЛЕНИЯ МАТЕРИАЛОВ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428736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     </a:t>
            </a:r>
            <a:r>
              <a:rPr lang="ru-RU" dirty="0" err="1" smtClean="0">
                <a:solidFill>
                  <a:schemeClr val="bg1"/>
                </a:solidFill>
              </a:rPr>
              <a:t>Дт</a:t>
            </a:r>
            <a:r>
              <a:rPr lang="ru-RU" dirty="0" smtClean="0">
                <a:solidFill>
                  <a:schemeClr val="bg1"/>
                </a:solidFill>
              </a:rPr>
              <a:t>                                      </a:t>
            </a:r>
            <a:r>
              <a:rPr lang="ru-RU" b="1" dirty="0" smtClean="0">
                <a:solidFill>
                  <a:schemeClr val="bg1"/>
                </a:solidFill>
              </a:rPr>
              <a:t>счет 10 «Материалы»</a:t>
            </a:r>
            <a:r>
              <a:rPr lang="ru-RU" dirty="0" smtClean="0">
                <a:solidFill>
                  <a:schemeClr val="bg1"/>
                </a:solidFill>
              </a:rPr>
              <a:t>                                              Кт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2361467"/>
              </p:ext>
            </p:extLst>
          </p:nvPr>
        </p:nvGraphicFramePr>
        <p:xfrm>
          <a:off x="285721" y="1857364"/>
          <a:ext cx="8643998" cy="4451956"/>
        </p:xfrm>
        <a:graphic>
          <a:graphicData uri="http://schemas.openxmlformats.org/drawingml/2006/table">
            <a:tbl>
              <a:tblPr/>
              <a:tblGrid>
                <a:gridCol w="4321547"/>
                <a:gridCol w="4322451"/>
              </a:tblGrid>
              <a:tr h="44519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Сальдо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нач. 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– стоимость материалов на начало периода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Оборот 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– приход материалов на склад (поступление от поставщиков, возврат из производства, излишки при инвентаризации)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Сальдо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кон.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– стоимость материалов на конец периода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Оборот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– расход материалов (отпуск в производство, продажа, недостача при инвентаризации)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71480"/>
            <a:ext cx="8786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Дт                   </a:t>
            </a:r>
            <a:r>
              <a:rPr lang="ru-RU" b="1" dirty="0" smtClean="0">
                <a:solidFill>
                  <a:schemeClr val="bg1"/>
                </a:solidFill>
              </a:rPr>
              <a:t>счет 19 «НДС по приобретенным ценностям»</a:t>
            </a:r>
            <a:r>
              <a:rPr lang="ru-RU" dirty="0" smtClean="0">
                <a:solidFill>
                  <a:schemeClr val="bg1"/>
                </a:solidFill>
              </a:rPr>
              <a:t>                       Кт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063976"/>
              </p:ext>
            </p:extLst>
          </p:nvPr>
        </p:nvGraphicFramePr>
        <p:xfrm>
          <a:off x="285720" y="1071546"/>
          <a:ext cx="8715436" cy="4805726"/>
        </p:xfrm>
        <a:graphic>
          <a:graphicData uri="http://schemas.openxmlformats.org/drawingml/2006/table">
            <a:tbl>
              <a:tblPr/>
              <a:tblGrid>
                <a:gridCol w="4357263"/>
                <a:gridCol w="4358173"/>
              </a:tblGrid>
              <a:tr h="48057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Сальдо 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нач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– сумма НДС по материалам на начало периода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Оборот 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– отражение суммы НДС по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приобретенным 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материалам, предъявленного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поставщикам</a:t>
                      </a: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Сальдо 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кон.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– сумма НДС по материалам на конец периода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Оборот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– отражение суммы НДС по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оприходованным 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материалам  в составе налоговых вычетов по НДС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428604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Дт   </a:t>
            </a:r>
            <a:r>
              <a:rPr lang="ru-RU" b="1" dirty="0" smtClean="0">
                <a:solidFill>
                  <a:schemeClr val="bg1"/>
                </a:solidFill>
              </a:rPr>
              <a:t>счет 15 «Заготовление и приобретение материальных ценностей»</a:t>
            </a:r>
            <a:r>
              <a:rPr lang="ru-RU" dirty="0" smtClean="0">
                <a:solidFill>
                  <a:schemeClr val="bg1"/>
                </a:solidFill>
              </a:rPr>
              <a:t>  Кт 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29374"/>
              </p:ext>
            </p:extLst>
          </p:nvPr>
        </p:nvGraphicFramePr>
        <p:xfrm>
          <a:off x="357159" y="1000108"/>
          <a:ext cx="8679337" cy="5286412"/>
        </p:xfrm>
        <a:graphic>
          <a:graphicData uri="http://schemas.openxmlformats.org/drawingml/2006/table">
            <a:tbl>
              <a:tblPr/>
              <a:tblGrid>
                <a:gridCol w="4339215"/>
                <a:gridCol w="4340122"/>
              </a:tblGrid>
              <a:tr h="52864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Сальдо нач. 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– материальные ценности в пути на начало отчетного периода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Оборот 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– отражение покупной стоимости материалов, затрат по заготовке и доставке материалов по расчетным документам; списание отклонения фактической себестоимости приобретения от учетной оценки (фактическая себестоимость меньше учетной оценки)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Сальдо кон.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– материальные ценности в пути на конец отчетного периода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1" dirty="0" smtClean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Оборот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– списание стоимости фактически поступивших и оприходованных материалов по учетным ценам; списание отклонения фактической себестоимости приобретения от учетной оценки (фактическая себестоимость больше учетной оценки)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amond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22574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счете 10 «Материалы» отражается стоимость материалов по фактической себестоимости: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2786063"/>
          <a:ext cx="8077200" cy="322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16859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Отчисления во внебюджетные фонды с сумм начисленной заработной платы отражается: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2071688"/>
          <a:ext cx="8077200" cy="4429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2" y="428604"/>
            <a:ext cx="8153399" cy="600079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Comic Sans MS" pitchFamily="66" charset="0"/>
              </a:rPr>
              <a:t>Учет поступления материалов может вестись также на счете 15 «Заготовление и приобретение материальных ценностей». Отклонение в стоимости материальных ценностей учитывается на счете 16.</a:t>
            </a:r>
            <a:endParaRPr lang="ru-RU" sz="4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396318" cy="607222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tx1"/>
                </a:solidFill>
              </a:rPr>
              <a:t>  Для обеспечения нормальной и бесперебойной работы производственного предприятия необходимо заготовить различные материалы, сырье, топливо и другие предметы труда. Для их приобретения заключаются договоры с поставщиками на поставку сырья и материалов.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2" y="571480"/>
            <a:ext cx="8153399" cy="5786478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latin typeface="Comic Sans MS" pitchFamily="66" charset="0"/>
              </a:rPr>
              <a:t>Материалы на предприятии, как правило, учитываются по твердым ценам (по плановым и нормативным).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В том случае, когда организация, согласно Приказу об учетной политике, применяет счет 15, все затраты по приобретению материалов будут отражаться:</a:t>
            </a:r>
            <a:endParaRPr lang="ru-R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3429000"/>
          <a:ext cx="8077200" cy="3000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500043"/>
            <a:ext cx="8077200" cy="55125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b="1" dirty="0" smtClean="0">
                <a:solidFill>
                  <a:schemeClr val="tx1"/>
                </a:solidFill>
              </a:rPr>
              <a:t>После того, как на счете 15 будут собраны все затраты, необходимо сравнить учетную стоимость материалов и их фактическую стоимость. Регулирование стоимости производится с помощью счета 16.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332899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</a:rPr>
              <a:t>Если учетная стоимость материалов выше, чем покупная, то производится </a:t>
            </a:r>
            <a:r>
              <a:rPr lang="ru-RU" sz="4400" b="1" dirty="0" err="1" smtClean="0">
                <a:solidFill>
                  <a:schemeClr val="tx1"/>
                </a:solidFill>
              </a:rPr>
              <a:t>дооценка</a:t>
            </a:r>
            <a:r>
              <a:rPr lang="ru-RU" sz="4400" b="1" dirty="0" smtClean="0">
                <a:solidFill>
                  <a:schemeClr val="tx1"/>
                </a:solidFill>
              </a:rPr>
              <a:t> по учетной стоимости:</a:t>
            </a:r>
            <a:endParaRPr lang="ru-RU" sz="44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3929063"/>
          <a:ext cx="8077200" cy="208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275748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err="1" smtClean="0">
                <a:solidFill>
                  <a:schemeClr val="tx1"/>
                </a:solidFill>
              </a:rPr>
              <a:t>Оприходование</a:t>
            </a:r>
            <a:r>
              <a:rPr lang="ru-RU" sz="4800" b="1" dirty="0" smtClean="0">
                <a:solidFill>
                  <a:schemeClr val="tx1"/>
                </a:solidFill>
              </a:rPr>
              <a:t> заготовленных материалов отражается:</a:t>
            </a:r>
            <a:endParaRPr lang="ru-RU" sz="48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3400" y="3071810"/>
          <a:ext cx="8077200" cy="2940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32575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 smtClean="0">
                <a:solidFill>
                  <a:schemeClr val="tx1"/>
                </a:solidFill>
              </a:rPr>
              <a:t>Стоимость сырья, материалов и топлива, израсходованных на производство, отражается: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626702"/>
              </p:ext>
            </p:extLst>
          </p:nvPr>
        </p:nvGraphicFramePr>
        <p:xfrm>
          <a:off x="533400" y="3929063"/>
          <a:ext cx="8077200" cy="2082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539552" y="908720"/>
            <a:ext cx="8229600" cy="462560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altLang="ru-RU" sz="1200" kern="0" dirty="0" smtClean="0"/>
              <a:t>Библиографический список</a:t>
            </a:r>
          </a:p>
          <a:p>
            <a:pPr>
              <a:defRPr/>
            </a:pPr>
            <a:r>
              <a:rPr lang="ru-RU" altLang="ru-RU" sz="1200" kern="0" dirty="0" smtClean="0"/>
              <a:t>Основные источники:</a:t>
            </a:r>
          </a:p>
          <a:p>
            <a:pPr>
              <a:defRPr/>
            </a:pPr>
            <a:r>
              <a:rPr lang="ru-RU" altLang="ru-RU" sz="1200" kern="0" dirty="0" smtClean="0"/>
              <a:t>1.	Гражданский Кодекс РФ </a:t>
            </a:r>
          </a:p>
          <a:p>
            <a:pPr>
              <a:defRPr/>
            </a:pPr>
            <a:r>
              <a:rPr lang="ru-RU" altLang="ru-RU" sz="1200" kern="0" dirty="0" smtClean="0"/>
              <a:t>2.	Налоговый кодекс РФ;</a:t>
            </a:r>
          </a:p>
          <a:p>
            <a:pPr>
              <a:defRPr/>
            </a:pPr>
            <a:r>
              <a:rPr lang="ru-RU" altLang="ru-RU" sz="1200" kern="0" dirty="0" smtClean="0"/>
              <a:t>3.	Трудовой кодекс РФ </a:t>
            </a:r>
          </a:p>
          <a:p>
            <a:pPr>
              <a:defRPr/>
            </a:pPr>
            <a:r>
              <a:rPr lang="ru-RU" altLang="ru-RU" sz="1200" kern="0" dirty="0" smtClean="0"/>
              <a:t>4.	Федеральный закон «О бухгалтерском учете» </a:t>
            </a:r>
          </a:p>
          <a:p>
            <a:pPr>
              <a:defRPr/>
            </a:pPr>
            <a:r>
              <a:rPr lang="ru-RU" altLang="ru-RU" sz="1200" kern="0" dirty="0" smtClean="0"/>
              <a:t>5.	Положения по бухгалтерскому учету (№№1 - 24)</a:t>
            </a:r>
          </a:p>
          <a:p>
            <a:pPr>
              <a:defRPr/>
            </a:pPr>
            <a:r>
              <a:rPr lang="ru-RU" altLang="ru-RU" sz="1200" kern="0" dirty="0" smtClean="0"/>
              <a:t>6.	Бабаев Ю.А. Бухгалтерский  учет. – М.:    Проспект, 2013– 171с.</a:t>
            </a:r>
          </a:p>
          <a:p>
            <a:pPr>
              <a:defRPr/>
            </a:pPr>
            <a:r>
              <a:rPr lang="ru-RU" altLang="ru-RU" sz="1200" kern="0" dirty="0" smtClean="0"/>
              <a:t>7.	</a:t>
            </a:r>
            <a:r>
              <a:rPr lang="ru-RU" altLang="ru-RU" sz="1200" kern="0" dirty="0" err="1" smtClean="0"/>
              <a:t>Брыкова</a:t>
            </a:r>
            <a:r>
              <a:rPr lang="ru-RU" altLang="ru-RU" sz="1200" kern="0" dirty="0" smtClean="0"/>
              <a:t> Н.В.  Основы        бухгалтерского       учета. – М.: Академия (</a:t>
            </a:r>
            <a:r>
              <a:rPr lang="ru-RU" altLang="ru-RU" sz="1200" kern="0" dirty="0" err="1" smtClean="0"/>
              <a:t>Academia</a:t>
            </a:r>
            <a:r>
              <a:rPr lang="ru-RU" altLang="ru-RU" sz="1200" kern="0" dirty="0" smtClean="0"/>
              <a:t>), 2012 – 420с.</a:t>
            </a:r>
          </a:p>
          <a:p>
            <a:pPr>
              <a:defRPr/>
            </a:pPr>
            <a:r>
              <a:rPr lang="ru-RU" altLang="ru-RU" sz="1200" kern="0" dirty="0" smtClean="0"/>
              <a:t>8.	Кондраков Н.П. Бухгалтерский (финансовый, управленческий) учет. </a:t>
            </a:r>
            <a:r>
              <a:rPr lang="ru-RU" altLang="ru-RU" sz="1200" kern="0" dirty="0" err="1" smtClean="0"/>
              <a:t>М.:Проспект</a:t>
            </a:r>
            <a:r>
              <a:rPr lang="ru-RU" altLang="ru-RU" sz="1200" kern="0" dirty="0" smtClean="0"/>
              <a:t> , 2013 – 831с.	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Дополнительные источники: 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1.	</a:t>
            </a:r>
            <a:r>
              <a:rPr lang="ru-RU" altLang="ru-RU" sz="1200" kern="0" dirty="0" err="1" smtClean="0"/>
              <a:t>Бурмистрова</a:t>
            </a:r>
            <a:r>
              <a:rPr lang="ru-RU" altLang="ru-RU" sz="1200" kern="0" dirty="0" smtClean="0"/>
              <a:t> Л.М. Бухгалтерский учет.- М.: Форум, 2012. – 326с.</a:t>
            </a:r>
          </a:p>
          <a:p>
            <a:pPr>
              <a:defRPr/>
            </a:pPr>
            <a:r>
              <a:rPr lang="ru-RU" altLang="ru-RU" sz="1200" kern="0" dirty="0" smtClean="0"/>
              <a:t>2.	</a:t>
            </a:r>
            <a:r>
              <a:rPr lang="ru-RU" altLang="ru-RU" sz="1200" kern="0" dirty="0" err="1" smtClean="0"/>
              <a:t>Вещунова</a:t>
            </a:r>
            <a:r>
              <a:rPr lang="ru-RU" altLang="ru-RU" sz="1200" kern="0" dirty="0" smtClean="0"/>
              <a:t> Н.Л. Бухгалтерский учет. – М.: Рид Групп, 2012. – 298 с.</a:t>
            </a:r>
          </a:p>
          <a:p>
            <a:pPr>
              <a:defRPr/>
            </a:pPr>
            <a:r>
              <a:rPr lang="ru-RU" altLang="ru-RU" sz="1200" kern="0" dirty="0" smtClean="0"/>
              <a:t>3.	Куликова Л.И. Международные стандарты финансовой отчетности. – М.: Магистр, 2012.- 400с.</a:t>
            </a:r>
          </a:p>
          <a:p>
            <a:pPr>
              <a:defRPr/>
            </a:pPr>
            <a:r>
              <a:rPr lang="ru-RU" altLang="ru-RU" sz="1200" kern="0" dirty="0" smtClean="0"/>
              <a:t>4.	Щербакова В.И. Теория бухгалтерского учета. – М.: Форум, 2013. – 244с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Интернет-ресурсы: </a:t>
            </a:r>
          </a:p>
          <a:p>
            <a:pPr>
              <a:defRPr/>
            </a:pPr>
            <a:endParaRPr lang="ru-RU" altLang="ru-RU" sz="1200" kern="0" dirty="0" smtClean="0"/>
          </a:p>
          <a:p>
            <a:pPr>
              <a:defRPr/>
            </a:pPr>
            <a:r>
              <a:rPr lang="ru-RU" altLang="ru-RU" sz="1200" kern="0" dirty="0" smtClean="0"/>
              <a:t>1.HTTP://WWW.AUP.RU/BOOKS/I013.HTM Бухгалтерский учет: конспект лекций/ Федосова Т.В. Таганрог: ТТИ ЮФУ, 2013.</a:t>
            </a:r>
          </a:p>
          <a:p>
            <a:pPr>
              <a:defRPr/>
            </a:pPr>
            <a:r>
              <a:rPr lang="ru-RU" altLang="ru-RU" sz="1200" kern="0" dirty="0" smtClean="0"/>
              <a:t>2.Федосова Т.В. (Таганрог: ТТИ ЮФУ, 2013). Административно-управленческий портал </a:t>
            </a:r>
            <a:r>
              <a:rPr lang="ru-RU" altLang="ru-RU" sz="1200" kern="0" dirty="0" err="1" smtClean="0"/>
              <a:t>AUP.Ruhttp</a:t>
            </a:r>
            <a:r>
              <a:rPr lang="ru-RU" altLang="ru-RU" sz="1200" kern="0" dirty="0" smtClean="0"/>
              <a:t>://www.aup.ru/books/m176/ Бухгалтерский учет: Учебное пособие</a:t>
            </a:r>
            <a:endParaRPr lang="ru-RU" altLang="ru-RU" sz="1200" kern="0" dirty="0"/>
          </a:p>
        </p:txBody>
      </p:sp>
    </p:spTree>
    <p:extLst>
      <p:ext uri="{BB962C8B-B14F-4D97-AF65-F5344CB8AC3E}">
        <p14:creationId xmlns:p14="http://schemas.microsoft.com/office/powerpoint/2010/main" val="71685749"/>
      </p:ext>
    </p:extLst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2357454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tx1"/>
                </a:solidFill>
              </a:rPr>
              <a:t>Перед бухгалтерским учетом процесса снабжения стоят следующие задачи: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2285992"/>
            <a:ext cx="9144000" cy="405765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36686021"/>
              </p:ext>
            </p:extLst>
          </p:nvPr>
        </p:nvGraphicFramePr>
        <p:xfrm>
          <a:off x="0" y="2285992"/>
          <a:ext cx="9144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324880" cy="607222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</a:p>
          <a:p>
            <a:pPr algn="ctr">
              <a:buNone/>
            </a:pPr>
            <a:r>
              <a:rPr lang="ru-RU" sz="5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соответствии с ПБУ 5/01 «Учет МПЗ» материалы принимаются к бухгалтерскому учету по фактической себестоимости</a:t>
            </a:r>
            <a:endParaRPr lang="ru-RU" sz="5800" dirty="0" smtClean="0"/>
          </a:p>
          <a:p>
            <a:pPr>
              <a:buNone/>
            </a:pPr>
            <a:r>
              <a:rPr lang="ru-RU" sz="4000" dirty="0" smtClean="0"/>
              <a:t>   </a:t>
            </a:r>
            <a:endParaRPr lang="ru-RU" sz="4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57200"/>
            <a:ext cx="8429684" cy="325755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Comic Sans MS" pitchFamily="66" charset="0"/>
              </a:rPr>
              <a:t>Фактическая себестоимость заготовляемых материальных ресурсов складывается из 2-х элементов:</a:t>
            </a:r>
            <a:endParaRPr lang="ru-RU" sz="4400" b="1" dirty="0"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3643314"/>
          <a:ext cx="8077200" cy="2928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57200"/>
            <a:ext cx="8324880" cy="1757354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Comic Sans MS" pitchFamily="66" charset="0"/>
              </a:rPr>
              <a:t>В фактические затраты на приобретение МПЗ включаются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  <a:endParaRPr lang="ru-RU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2143116"/>
            <a:ext cx="8077200" cy="435771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суммы, уплачиваемые в соответствии с договором поставщику;</a:t>
            </a:r>
          </a:p>
          <a:p>
            <a:r>
              <a:rPr lang="ru-RU" sz="3200" b="1" dirty="0" smtClean="0"/>
              <a:t>суммы, уплачиваемые организациям за информационные услуги, связанные с приобретением МПЗ;</a:t>
            </a:r>
            <a:endParaRPr lang="ru-RU" sz="32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501122" cy="5726887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таможенные пошлины;</a:t>
            </a:r>
          </a:p>
          <a:p>
            <a:r>
              <a:rPr lang="ru-RU" sz="3600" b="1" dirty="0" smtClean="0"/>
              <a:t>невозмещаемые налоги, уплачиваемые в связи с приобретением единицы МПЗ;</a:t>
            </a:r>
          </a:p>
          <a:p>
            <a:r>
              <a:rPr lang="ru-RU" sz="3600" b="1" dirty="0" smtClean="0"/>
              <a:t>вознаграждения, уплачиваемые посреднической организации;</a:t>
            </a:r>
          </a:p>
          <a:p>
            <a:r>
              <a:rPr lang="ru-RU" sz="3600" b="1" dirty="0" smtClean="0"/>
              <a:t>затраты по заготовке и доставке МПЗ до места их использования, включая расходы по страхованию;</a:t>
            </a:r>
            <a:endParaRPr lang="ru-RU" sz="36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60648"/>
            <a:ext cx="8358246" cy="6336704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расходы по доведению МПЗ до состояния, пригодного к использованию (затраты по сортировке, фасовке и улучшению технических характеристик материалов, не связанных с производством продукции, выполнением работ, оказанием услуг);</a:t>
            </a:r>
          </a:p>
          <a:p>
            <a:r>
              <a:rPr lang="ru-RU" sz="3600" dirty="0" smtClean="0"/>
              <a:t>иные затраты, непосредственно связанные с приобретением МПЗ.</a:t>
            </a:r>
            <a:endParaRPr lang="ru-RU" sz="36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500042"/>
            <a:ext cx="8077200" cy="27860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Comic Sans MS" pitchFamily="66" charset="0"/>
              </a:rPr>
              <a:t>Затраты по заготовке и доставке МПЗ (транспортно-заготовительные расходы) включают: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786058"/>
            <a:ext cx="8535322" cy="371477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расходы на транспортировку и доставку материалов от поставщиков до склада производственного предприятия железнодорожным, автомобильным, водным транспортом;</a:t>
            </a:r>
            <a:endParaRPr lang="ru-RU" sz="32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19">
  <a:themeElements>
    <a:clrScheme name="Business Plan">
      <a:dk1>
        <a:sysClr val="windowText" lastClr="000000"/>
      </a:dk1>
      <a:lt1>
        <a:sysClr val="window" lastClr="FFFFFF"/>
      </a:lt1>
      <a:dk2>
        <a:srgbClr val="284E6A"/>
      </a:dk2>
      <a:lt2>
        <a:srgbClr val="EFE3C4"/>
      </a:lt2>
      <a:accent1>
        <a:srgbClr val="646F4D"/>
      </a:accent1>
      <a:accent2>
        <a:srgbClr val="934721"/>
      </a:accent2>
      <a:accent3>
        <a:srgbClr val="A46721"/>
      </a:accent3>
      <a:accent4>
        <a:srgbClr val="655E6D"/>
      </a:accent4>
      <a:accent5>
        <a:srgbClr val="3A5F7B"/>
      </a:accent5>
      <a:accent6>
        <a:srgbClr val="665E45"/>
      </a:accent6>
      <a:hlink>
        <a:srgbClr val="64A2C8"/>
      </a:hlink>
      <a:folHlink>
        <a:srgbClr val="9BA967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Тема19</Template>
  <TotalTime>150</TotalTime>
  <Words>860</Words>
  <Application>Microsoft Office PowerPoint</Application>
  <PresentationFormat>Экран (4:3)</PresentationFormat>
  <Paragraphs>125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Тема19</vt:lpstr>
      <vt:lpstr>Принципы учета основных хозяйственных процессов </vt:lpstr>
      <vt:lpstr>Презентация PowerPoint</vt:lpstr>
      <vt:lpstr>Перед бухгалтерским учетом процесса снабжения стоят следующие задачи: </vt:lpstr>
      <vt:lpstr>Презентация PowerPoint</vt:lpstr>
      <vt:lpstr>Фактическая себестоимость заготовляемых материальных ресурсов складывается из 2-х элементов:</vt:lpstr>
      <vt:lpstr>В фактические затраты на приобретение МПЗ включаются:</vt:lpstr>
      <vt:lpstr>Презентация PowerPoint</vt:lpstr>
      <vt:lpstr>Презентация PowerPoint</vt:lpstr>
      <vt:lpstr>Затраты по заготовке и доставке МПЗ (транспортно-заготовительные расходы) включают: </vt:lpstr>
      <vt:lpstr>Презентация PowerPoint</vt:lpstr>
      <vt:lpstr>Презентация PowerPoint</vt:lpstr>
      <vt:lpstr>На основании первичных документов (счет-фактуры, накладные, приходные ордера, акты о приемке материалов, платежные поручения, платежные требования, товарно-транспортные накладные, упаковочные листы и т.д.) бухгалтер отражает поступление материалов.</vt:lpstr>
      <vt:lpstr>В Плане счетов бухгалтерского учета для учета производственных запасов предусмотрены следующие счета:  10, 15, 16.</vt:lpstr>
      <vt:lpstr>СТРОЕНИЕ СЧЕТОВ ПО УЧЕТУ ЗАГОТОВЛЕНИЯ МАТЕРИАЛОВ</vt:lpstr>
      <vt:lpstr>Презентация PowerPoint</vt:lpstr>
      <vt:lpstr>Презентация PowerPoint</vt:lpstr>
      <vt:lpstr>На счете 10 «Материалы» отражается стоимость материалов по фактической себестоимости:</vt:lpstr>
      <vt:lpstr>Отчисления во внебюджетные фонды с сумм начисленной заработной платы отражается:</vt:lpstr>
      <vt:lpstr>Учет поступления материалов может вестись также на счете 15 «Заготовление и приобретение материальных ценностей». Отклонение в стоимости материальных ценностей учитывается на счете 16.</vt:lpstr>
      <vt:lpstr>Материалы на предприятии, как правило, учитываются по твердым ценам (по плановым и нормативным). </vt:lpstr>
      <vt:lpstr>В том случае, когда организация, согласно Приказу об учетной политике, применяет счет 15, все затраты по приобретению материалов будут отражаться:</vt:lpstr>
      <vt:lpstr>Презентация PowerPoint</vt:lpstr>
      <vt:lpstr>Если учетная стоимость материалов выше, чем покупная, то производится дооценка по учетной стоимости:</vt:lpstr>
      <vt:lpstr>Оприходование заготовленных материалов отражается:</vt:lpstr>
      <vt:lpstr>Стоимость сырья, материалов и топлива, израсходованных на производство, отражается: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6. Принципы учета основных хозяйственных процессов Тема 6.1. Учет процесса снабжения</dc:title>
  <dc:creator>Админ</dc:creator>
  <cp:lastModifiedBy>User</cp:lastModifiedBy>
  <cp:revision>22</cp:revision>
  <dcterms:created xsi:type="dcterms:W3CDTF">2010-03-13T14:26:59Z</dcterms:created>
  <dcterms:modified xsi:type="dcterms:W3CDTF">2015-09-01T13:40:45Z</dcterms:modified>
</cp:coreProperties>
</file>