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2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0" r:id="rId25"/>
    <p:sldId id="277" r:id="rId26"/>
    <p:sldId id="278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Arial Unicode MS" pitchFamily="34" charset="-128"/>
                <a:cs typeface="Narkisim" pitchFamily="34" charset="-79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>
              <a:buNone/>
              <a:defRPr b="1" cap="none" spc="0">
                <a:ln>
                  <a:prstDash val="solid"/>
                </a:ln>
                <a:solidFill>
                  <a:schemeClr val="accent4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57201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i="0" cap="none" spc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 dir="in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l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 dir="in"/>
  </p:transition>
  <p:txStyles>
    <p:titleStyle>
      <a:lvl1pPr algn="ctr" defTabSz="914400" rtl="0" eaLnBrk="1" latinLnBrk="0" hangingPunct="1">
        <a:spcBef>
          <a:spcPct val="0"/>
        </a:spcBef>
        <a:buNone/>
        <a:defRPr sz="40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n-lt"/>
          <a:ea typeface="Arial Unicode MS" pitchFamily="34" charset="-128"/>
          <a:cs typeface="Arial Unicode MS" pitchFamily="34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0" h="0"/>
              <a:contourClr>
                <a:schemeClr val="bg2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7201F"/>
                </a:solidFill>
                <a:latin typeface="+mn-lt"/>
                <a:cs typeface="Arial" pitchFamily="34" charset="0"/>
              </a:defRPr>
            </a:lvl1pPr>
          </a:lstStyle>
          <a:p>
            <a:fld id="{BA9A7F25-E0DA-4974-8DE8-3B64070C83D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57201F"/>
                </a:solidFill>
                <a:latin typeface="+mn-lt"/>
                <a:cs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7201F"/>
                </a:solidFill>
                <a:latin typeface="+mn-lt"/>
                <a:cs typeface="Arial" pitchFamily="34" charset="0"/>
              </a:defRPr>
            </a:lvl1pPr>
          </a:lstStyle>
          <a:p>
            <a:fld id="{BD3F79F6-E4F3-4F6A-BAA3-79C73B8F7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split orient="vert"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b="1" i="0" kern="1200" cap="none" spc="0" baseline="0">
          <a:ln w="50800"/>
          <a:solidFill>
            <a:srgbClr val="57201F"/>
          </a:solidFill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  <a:latin typeface="+mj-lt"/>
          <a:ea typeface="+mj-ea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0" kern="1200">
          <a:ln>
            <a:solidFill>
              <a:schemeClr val="bg1">
                <a:lumMod val="50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b="0" kern="1200">
          <a:ln>
            <a:solidFill>
              <a:schemeClr val="bg1">
                <a:lumMod val="50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b="0" kern="1200">
          <a:ln>
            <a:solidFill>
              <a:schemeClr val="bg1">
                <a:lumMod val="50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b="0" kern="1200">
          <a:ln>
            <a:solidFill>
              <a:schemeClr val="bg1">
                <a:lumMod val="50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000" b="0" kern="1200">
          <a:ln>
            <a:solidFill>
              <a:schemeClr val="bg1">
                <a:lumMod val="50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8501121" cy="235631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Принципы </a:t>
            </a:r>
            <a:r>
              <a:rPr lang="ru-RU" sz="5400" b="1" dirty="0" smtClean="0">
                <a:solidFill>
                  <a:schemeClr val="tx1"/>
                </a:solidFill>
              </a:rPr>
              <a:t>учета основных хозяйственных процессов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/>
          <a:lstStyle/>
          <a:p>
            <a:r>
              <a:rPr lang="ru-RU" i="1" dirty="0" smtClean="0"/>
              <a:t>Классификация затрат на производство продукции, учет процесса производства</a:t>
            </a:r>
            <a:endParaRPr lang="ru-RU" i="1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5288" y="188913"/>
            <a:ext cx="8443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Государственное бюджетное профессиональное образовательное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учреждение Свердловской области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«</a:t>
            </a:r>
            <a:r>
              <a:rPr lang="ru-RU" altLang="ru-RU" sz="1800" dirty="0" err="1">
                <a:latin typeface="Century Schoolbook" pitchFamily="18" charset="0"/>
              </a:rPr>
              <a:t>Талицкий</a:t>
            </a:r>
            <a:r>
              <a:rPr lang="ru-RU" altLang="ru-RU" sz="1800" dirty="0">
                <a:latin typeface="Century Schoolbook" pitchFamily="18" charset="0"/>
              </a:rPr>
              <a:t> лесотехнический колледж </a:t>
            </a:r>
            <a:r>
              <a:rPr lang="ru-RU" altLang="ru-RU" sz="1800" dirty="0" err="1">
                <a:latin typeface="Century Schoolbook" pitchFamily="18" charset="0"/>
              </a:rPr>
              <a:t>им.Н.И.Кузнецова</a:t>
            </a:r>
            <a:r>
              <a:rPr lang="ru-RU" altLang="ru-RU" sz="1800" dirty="0">
                <a:latin typeface="Century Schoolbook" pitchFamily="18" charset="0"/>
              </a:rPr>
              <a:t>»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87624" y="4653136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Автор: 	</a:t>
            </a:r>
            <a:r>
              <a:rPr lang="ru-RU" altLang="ru-RU" sz="1800" dirty="0" err="1">
                <a:latin typeface="Arial" charset="0"/>
              </a:rPr>
              <a:t>Добышева</a:t>
            </a:r>
            <a:r>
              <a:rPr lang="ru-RU" altLang="ru-RU" sz="1800" dirty="0">
                <a:latin typeface="Arial" charset="0"/>
              </a:rPr>
              <a:t> Оксана Владимировна, преподаватель </a:t>
            </a: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4344514" y="5661248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kern="0" dirty="0" smtClean="0"/>
              <a:t>2015 год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6. По отношению к объему производства: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r>
              <a:rPr lang="ru-RU" dirty="0" smtClean="0"/>
              <a:t>условно-переменные – они зависят от объема выпущенной продукции (затраты сырья и материалов, заработная плата производственных рабочих и отчисления на социальное страхование и т.д.);</a:t>
            </a:r>
          </a:p>
          <a:p>
            <a:r>
              <a:rPr lang="ru-RU" dirty="0" smtClean="0"/>
              <a:t>условно-постоянные – расходы, которые не зависят от объема производства (начисление амортизации основных средств, расходы на отопление, освещение, водоснабжение, канализация, расходы по аренде и т.д.).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7. По экономической роли в процессе производства: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основные – это расходы, связанные с технологическим процессом производства и без которых производственный процесс невозможен (расход материалов, заработная плата производственных рабочих с отчислениями на социальное страхование и т.д.);</a:t>
            </a:r>
          </a:p>
          <a:p>
            <a:r>
              <a:rPr lang="ru-RU" dirty="0" smtClean="0"/>
              <a:t>накладные – это затраты, не связанные непосредственно с процессом производства, но необходимые для его нормальной работы (затраты на содержание аппарата управления, расходы на содержание зданий, на охрану и т.д.).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8. По способу включения в себестоимость: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прямые – это затраты, связанные с производством определенного вида изделия, которые можно сразу включить в себестоимость;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косвенные – затраты, связанные с производством всех изделий данного предприятия, но в себестоимость они включаются не прямым способом, а только после распределения между видами изделий пропорционально определенному виду расходов.</a:t>
            </a:r>
            <a:endParaRPr lang="ru-RU" sz="2800" dirty="0"/>
          </a:p>
        </p:txBody>
      </p:sp>
    </p:spTree>
  </p:cSld>
  <p:clrMapOvr>
    <a:masterClrMapping/>
  </p:clrMapOvr>
  <p:transition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 Учет прямых производственных расходов</a:t>
            </a:r>
            <a:r>
              <a:rPr lang="ru-RU" dirty="0" smtClean="0"/>
              <a:t> ведется на счете 20 «Основное производство». Счет по отношению к балансу является активным. По назначению и структуре счет является калькуляционным. В дебете этого счета в течение месяца записывают все прямые затраты, а в конце месяца и всю сумму косвенных затрат. По кредиту счета 20 списывают по окончании месяца фактическую себестоимость выработанных готовых изделий. В конце месяца по данному счету может быть дебетовое сальдо, которое показывает сумму затрат в незавершенном производстве.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sz="4000" dirty="0" smtClean="0"/>
              <a:t>Списание материалов на производство отражается:</a:t>
            </a:r>
          </a:p>
          <a:p>
            <a:pPr algn="ctr">
              <a:buNone/>
            </a:pPr>
            <a:r>
              <a:rPr lang="ru-RU" sz="4000" dirty="0" smtClean="0"/>
              <a:t>Дт 20       Кт 10</a:t>
            </a:r>
          </a:p>
          <a:p>
            <a:r>
              <a:rPr lang="ru-RU" sz="4000" dirty="0" smtClean="0"/>
              <a:t>Начисленная заработная плата производственным рабочим отражается:</a:t>
            </a:r>
          </a:p>
          <a:p>
            <a:pPr algn="ctr">
              <a:buNone/>
            </a:pPr>
            <a:r>
              <a:rPr lang="ru-RU" sz="4000" dirty="0" smtClean="0"/>
              <a:t>Дт 20       Кт 70</a:t>
            </a:r>
          </a:p>
          <a:p>
            <a:r>
              <a:rPr lang="ru-RU" sz="4000" dirty="0" smtClean="0"/>
              <a:t>Начисление страховых взносов:</a:t>
            </a:r>
          </a:p>
          <a:p>
            <a:pPr algn="ctr">
              <a:buNone/>
            </a:pPr>
            <a:r>
              <a:rPr lang="ru-RU" sz="4000" dirty="0" smtClean="0"/>
              <a:t>                 </a:t>
            </a:r>
            <a:r>
              <a:rPr lang="ru-RU" sz="4000" dirty="0" err="1" smtClean="0"/>
              <a:t>Дт</a:t>
            </a:r>
            <a:r>
              <a:rPr lang="ru-RU" sz="4000" dirty="0" smtClean="0"/>
              <a:t> 20       Кт 69-1 – 69-3</a:t>
            </a:r>
          </a:p>
          <a:p>
            <a:r>
              <a:rPr lang="ru-RU" sz="4000" dirty="0" smtClean="0"/>
              <a:t>Списание потерь от брака продукции:</a:t>
            </a:r>
          </a:p>
          <a:p>
            <a:pPr algn="ctr">
              <a:buNone/>
            </a:pPr>
            <a:r>
              <a:rPr lang="ru-RU" sz="4000" dirty="0" smtClean="0"/>
              <a:t>Дт 20       Кт 28</a:t>
            </a:r>
          </a:p>
          <a:p>
            <a:pPr algn="ctr">
              <a:buNone/>
            </a:pP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5400" dirty="0" smtClean="0"/>
              <a:t>Аналитический учет прямых затрат ведется по видам или сортам изделий.</a:t>
            </a:r>
          </a:p>
          <a:p>
            <a:pPr>
              <a:buNone/>
            </a:pPr>
            <a:r>
              <a:rPr lang="ru-RU" sz="5400" dirty="0" smtClean="0"/>
              <a:t>  Косвенные затраты учитываются на счете 25, 26.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5956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На счете 25 учитываются расходы по обслуживанию основного и вспомогательного производства. На счете 26 учитываются расходы, не связанные непосредственно с производственным процессом: административно-управленческие расходы, содержание общепроизводственного персонала, не связанного с производственным процессом, амортизационные отчисления и расходы на ремонт основных средств управленческого и общехозяйственного назначения, расходы по оплате информационных, аудиторских и консультационных услуг. </a:t>
            </a:r>
            <a:endParaRPr lang="ru-RU" sz="2800" dirty="0"/>
          </a:p>
        </p:txBody>
      </p:sp>
    </p:spTree>
  </p:cSld>
  <p:clrMapOvr>
    <a:masterClrMapping/>
  </p:clrMapOvr>
  <p:transition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2800" dirty="0" smtClean="0">
                <a:solidFill>
                  <a:schemeClr val="tx1"/>
                </a:solidFill>
              </a:rPr>
              <a:t>Счета 25 и 26 в соответствии с классификацией счетов по назначению и структуре являются собирательно-распределительными счетами. В дебете этих счетов записывают все косвенные затраты, произведенные в отчетном периоде. В конце отчетного периода все косвенные затраты перечисляются на счет 20 для того, чтобы включить всю сумму косвенных расходов на себестоимость продукции. Таким образом, счета 25 и 26 в конце отчетного периода закрываются и сальдо на конец не имеют. Аналитический учет косвенных затрат ведется по специальной номенклатуре, которая устанавливается самим предприятием.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учету общепроизводственных расходов могут быть составлены следующие проводки: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8786874" cy="50006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Списаны затраты по содержанию и  эксплуатации машин и оборудования:</a:t>
            </a:r>
          </a:p>
          <a:p>
            <a:pPr algn="ctr">
              <a:buNone/>
            </a:pPr>
            <a:r>
              <a:rPr lang="ru-RU" sz="3600" dirty="0" smtClean="0"/>
              <a:t>Дт 25       Кт 10</a:t>
            </a:r>
          </a:p>
          <a:p>
            <a:r>
              <a:rPr lang="ru-RU" sz="3600" dirty="0" smtClean="0"/>
              <a:t>Начислена заработная плата работникам, занятым обслуживанием производства:</a:t>
            </a:r>
          </a:p>
          <a:p>
            <a:pPr algn="ctr">
              <a:buNone/>
            </a:pPr>
            <a:r>
              <a:rPr lang="ru-RU" sz="3600" dirty="0" smtClean="0"/>
              <a:t>Дт 25       Кт 70</a:t>
            </a:r>
            <a:endParaRPr lang="ru-RU" sz="3600" dirty="0"/>
          </a:p>
        </p:txBody>
      </p:sp>
    </p:spTree>
  </p:cSld>
  <p:clrMapOvr>
    <a:masterClrMapping/>
  </p:clrMapOvr>
  <p:transition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858000"/>
          </a:xfrm>
        </p:spPr>
        <p:txBody>
          <a:bodyPr/>
          <a:lstStyle/>
          <a:p>
            <a:r>
              <a:rPr lang="ru-RU" sz="3600" dirty="0" smtClean="0"/>
              <a:t>Начислены страховые взносы от заработной платы работников:</a:t>
            </a:r>
          </a:p>
          <a:p>
            <a:pPr algn="ctr">
              <a:buNone/>
            </a:pPr>
            <a:r>
              <a:rPr lang="ru-RU" sz="3600" dirty="0" smtClean="0"/>
              <a:t>Дт 25       Кт 69</a:t>
            </a:r>
          </a:p>
          <a:p>
            <a:r>
              <a:rPr lang="ru-RU" sz="3600" dirty="0" smtClean="0"/>
              <a:t>Начислена амортизация основных средств:</a:t>
            </a:r>
          </a:p>
          <a:p>
            <a:pPr algn="ctr">
              <a:buNone/>
            </a:pPr>
            <a:r>
              <a:rPr lang="ru-RU" sz="3600" dirty="0" smtClean="0"/>
              <a:t>Дт 25       Кт 02</a:t>
            </a:r>
          </a:p>
          <a:p>
            <a:r>
              <a:rPr lang="ru-RU" sz="3600" dirty="0" smtClean="0"/>
              <a:t>Произведены расходы по страхованию основных средств и другого имущества:</a:t>
            </a:r>
          </a:p>
          <a:p>
            <a:pPr algn="ctr">
              <a:buNone/>
            </a:pPr>
            <a:r>
              <a:rPr lang="ru-RU" sz="3600" dirty="0" smtClean="0"/>
              <a:t>Дт 25       Кт 76-1</a:t>
            </a:r>
          </a:p>
          <a:p>
            <a:pPr algn="ctr">
              <a:buNone/>
            </a:pPr>
            <a:r>
              <a:rPr lang="ru-RU" sz="3600" dirty="0" smtClean="0"/>
              <a:t>Дт 19       Кт 76-1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 процессе производства вырабатывается новая продукция, изготовление которой складывается из различных затрат.</a:t>
            </a:r>
            <a:endParaRPr lang="ru-RU" sz="48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6437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Начислен платеж за отопление, освещение, водоснабжение, канализацию, содержание помещений, начислены арендные платы:</a:t>
            </a:r>
          </a:p>
          <a:p>
            <a:pPr algn="ctr">
              <a:buNone/>
            </a:pPr>
            <a:r>
              <a:rPr lang="ru-RU" sz="3600" dirty="0" smtClean="0"/>
              <a:t>Дт 25       Кт 60</a:t>
            </a:r>
          </a:p>
          <a:p>
            <a:pPr algn="ctr">
              <a:buNone/>
            </a:pPr>
            <a:r>
              <a:rPr lang="ru-RU" sz="3600" dirty="0" smtClean="0"/>
              <a:t>Дт 19       Кт 60</a:t>
            </a:r>
          </a:p>
          <a:p>
            <a:r>
              <a:rPr lang="ru-RU" sz="3600" dirty="0" smtClean="0"/>
              <a:t>В конце отчетного периода общепроизводственные расходы включаются в затраты основного производства и списываются проводкой:</a:t>
            </a:r>
          </a:p>
          <a:p>
            <a:pPr algn="ctr">
              <a:buNone/>
            </a:pPr>
            <a:r>
              <a:rPr lang="ru-RU" sz="3600" dirty="0" smtClean="0"/>
              <a:t>Дт 20       Кт 25</a:t>
            </a:r>
            <a:endParaRPr lang="ru-RU" sz="3600" dirty="0"/>
          </a:p>
        </p:txBody>
      </p:sp>
    </p:spTree>
  </p:cSld>
  <p:clrMapOvr>
    <a:masterClrMapping/>
  </p:clrMapOvr>
  <p:transition>
    <p:split orient="vert"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26196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Такими же проводками отражаются общехозяйственные расходы, только вместо счета 25 применяется </a:t>
            </a:r>
            <a:br>
              <a:rPr lang="ru-RU" sz="6000" dirty="0" smtClean="0"/>
            </a:br>
            <a:r>
              <a:rPr lang="ru-RU" sz="6000" dirty="0" smtClean="0"/>
              <a:t>счет 26.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sz="4800" dirty="0" smtClean="0"/>
              <a:t>В конце отчетного периода определяется фактическая себестоимость каждого вида готовой продукции и составляется проводка: </a:t>
            </a:r>
          </a:p>
          <a:p>
            <a:pPr algn="ctr">
              <a:buNone/>
            </a:pPr>
            <a:r>
              <a:rPr lang="ru-RU" sz="4800" dirty="0" smtClean="0"/>
              <a:t>Дт 43       Кт 20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001156" cy="66437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000" dirty="0" smtClean="0"/>
              <a:t>Для включения косвенных расходов в себестоимость отдельных видов и сортов изделий производится их распределение различными способами. Способ распределения косвенных расходов выбирается предприятием самостоятельно и фиксируется в Приказе об учетной политике предприятия.</a:t>
            </a:r>
            <a:endParaRPr lang="ru-RU" sz="4000" dirty="0"/>
          </a:p>
        </p:txBody>
      </p:sp>
    </p:spTree>
  </p:cSld>
  <p:clrMapOvr>
    <a:masterClrMapping/>
  </p:clrMapOvr>
  <p:transition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косвенных расходов может производится пропорционально: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857760"/>
          </a:xfrm>
        </p:spPr>
        <p:txBody>
          <a:bodyPr/>
          <a:lstStyle/>
          <a:p>
            <a:r>
              <a:rPr lang="ru-RU" sz="4000" dirty="0" smtClean="0"/>
              <a:t> заработной плате производственных рабочих;</a:t>
            </a:r>
          </a:p>
          <a:p>
            <a:r>
              <a:rPr lang="ru-RU" sz="4000" dirty="0" smtClean="0"/>
              <a:t> основным материалам, израсходованным на производство;</a:t>
            </a:r>
          </a:p>
          <a:p>
            <a:r>
              <a:rPr lang="ru-RU" sz="4000" dirty="0" smtClean="0"/>
              <a:t> всем прямым затратам и т.д.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395536" y="404664"/>
            <a:ext cx="8229600" cy="462560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altLang="ru-RU" sz="1200" kern="0" dirty="0" smtClean="0"/>
              <a:t>Библиографический список</a:t>
            </a:r>
          </a:p>
          <a:p>
            <a:pPr>
              <a:defRPr/>
            </a:pPr>
            <a:r>
              <a:rPr lang="ru-RU" altLang="ru-RU" sz="1200" kern="0" dirty="0" smtClean="0"/>
              <a:t>Основные источники:</a:t>
            </a:r>
          </a:p>
          <a:p>
            <a:pPr>
              <a:defRPr/>
            </a:pPr>
            <a:r>
              <a:rPr lang="ru-RU" altLang="ru-RU" sz="1200" kern="0" dirty="0" smtClean="0"/>
              <a:t>1.	Гражданский Кодекс РФ </a:t>
            </a:r>
          </a:p>
          <a:p>
            <a:pPr>
              <a:defRPr/>
            </a:pPr>
            <a:r>
              <a:rPr lang="ru-RU" altLang="ru-RU" sz="1200" kern="0" dirty="0" smtClean="0"/>
              <a:t>2.	Налоговый кодекс РФ;</a:t>
            </a:r>
          </a:p>
          <a:p>
            <a:pPr>
              <a:defRPr/>
            </a:pPr>
            <a:r>
              <a:rPr lang="ru-RU" altLang="ru-RU" sz="1200" kern="0" dirty="0" smtClean="0"/>
              <a:t>3.	Трудовой кодекс РФ </a:t>
            </a:r>
          </a:p>
          <a:p>
            <a:pPr>
              <a:defRPr/>
            </a:pPr>
            <a:r>
              <a:rPr lang="ru-RU" altLang="ru-RU" sz="1200" kern="0" dirty="0" smtClean="0"/>
              <a:t>4.	Федеральный закон «О бухгалтерском учете» </a:t>
            </a:r>
          </a:p>
          <a:p>
            <a:pPr>
              <a:defRPr/>
            </a:pPr>
            <a:r>
              <a:rPr lang="ru-RU" altLang="ru-RU" sz="1200" kern="0" dirty="0" smtClean="0"/>
              <a:t>5.	Положения по бухгалтерскому учету (№№1 - 24)</a:t>
            </a:r>
          </a:p>
          <a:p>
            <a:pPr>
              <a:defRPr/>
            </a:pPr>
            <a:r>
              <a:rPr lang="ru-RU" altLang="ru-RU" sz="1200" kern="0" dirty="0" smtClean="0"/>
              <a:t>6.	Бабаев Ю.А. Бухгалтерский  учет. – М.:    Проспект, 2013– 171с.</a:t>
            </a:r>
          </a:p>
          <a:p>
            <a:pPr>
              <a:defRPr/>
            </a:pPr>
            <a:r>
              <a:rPr lang="ru-RU" altLang="ru-RU" sz="1200" kern="0" dirty="0" smtClean="0"/>
              <a:t>7.	</a:t>
            </a:r>
            <a:r>
              <a:rPr lang="ru-RU" altLang="ru-RU" sz="1200" kern="0" dirty="0" err="1" smtClean="0"/>
              <a:t>Брыкова</a:t>
            </a:r>
            <a:r>
              <a:rPr lang="ru-RU" altLang="ru-RU" sz="1200" kern="0" dirty="0" smtClean="0"/>
              <a:t> Н.В.  Основы        бухгалтерского       учета. – М.: Академия (</a:t>
            </a:r>
            <a:r>
              <a:rPr lang="ru-RU" altLang="ru-RU" sz="1200" kern="0" dirty="0" err="1" smtClean="0"/>
              <a:t>Academia</a:t>
            </a:r>
            <a:r>
              <a:rPr lang="ru-RU" altLang="ru-RU" sz="1200" kern="0" dirty="0" smtClean="0"/>
              <a:t>), 2012 – 420с.</a:t>
            </a:r>
          </a:p>
          <a:p>
            <a:pPr>
              <a:defRPr/>
            </a:pPr>
            <a:r>
              <a:rPr lang="ru-RU" altLang="ru-RU" sz="1200" kern="0" dirty="0" smtClean="0"/>
              <a:t>8.	Кондраков Н.П. Бухгалтерский (финансовый, управленческий) учет. </a:t>
            </a:r>
            <a:r>
              <a:rPr lang="ru-RU" altLang="ru-RU" sz="1200" kern="0" dirty="0" err="1" smtClean="0"/>
              <a:t>М.:Проспект</a:t>
            </a:r>
            <a:r>
              <a:rPr lang="ru-RU" altLang="ru-RU" sz="1200" kern="0" dirty="0" smtClean="0"/>
              <a:t> , 2013 – 831с.	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Дополнительные источники: 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1.	</a:t>
            </a:r>
            <a:r>
              <a:rPr lang="ru-RU" altLang="ru-RU" sz="1200" kern="0" dirty="0" err="1" smtClean="0"/>
              <a:t>Бурмистрова</a:t>
            </a:r>
            <a:r>
              <a:rPr lang="ru-RU" altLang="ru-RU" sz="1200" kern="0" dirty="0" smtClean="0"/>
              <a:t> Л.М. Бухгалтерский учет.- М.: Форум, 2012. – 326с.</a:t>
            </a:r>
          </a:p>
          <a:p>
            <a:pPr>
              <a:defRPr/>
            </a:pPr>
            <a:r>
              <a:rPr lang="ru-RU" altLang="ru-RU" sz="1200" kern="0" dirty="0" smtClean="0"/>
              <a:t>2.	</a:t>
            </a:r>
            <a:r>
              <a:rPr lang="ru-RU" altLang="ru-RU" sz="1200" kern="0" dirty="0" err="1" smtClean="0"/>
              <a:t>Вещунова</a:t>
            </a:r>
            <a:r>
              <a:rPr lang="ru-RU" altLang="ru-RU" sz="1200" kern="0" dirty="0" smtClean="0"/>
              <a:t> Н.Л. Бухгалтерский учет. – М.: Рид Групп, 2012. – 298 с.</a:t>
            </a:r>
          </a:p>
          <a:p>
            <a:pPr>
              <a:defRPr/>
            </a:pPr>
            <a:r>
              <a:rPr lang="ru-RU" altLang="ru-RU" sz="1200" kern="0" dirty="0" smtClean="0"/>
              <a:t>3.	Куликова Л.И. Международные стандарты финансовой отчетности. – М.: Магистр, 2012.- 400с.</a:t>
            </a:r>
          </a:p>
          <a:p>
            <a:pPr>
              <a:defRPr/>
            </a:pPr>
            <a:r>
              <a:rPr lang="ru-RU" altLang="ru-RU" sz="1200" kern="0" dirty="0" smtClean="0"/>
              <a:t>4.	Щербакова В.И. Теория бухгалтерского учета. – М.: Форум, 2013. – 244с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Интернет-ресурсы: 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1.HTTP://WWW.AUP.RU/BOOKS/I013.HTM Бухгалтерский учет: конспект лекций/ Федосова Т.В. Таганрог: ТТИ ЮФУ, 2013.</a:t>
            </a:r>
          </a:p>
          <a:p>
            <a:pPr>
              <a:defRPr/>
            </a:pPr>
            <a:r>
              <a:rPr lang="ru-RU" altLang="ru-RU" sz="1200" kern="0" dirty="0" smtClean="0"/>
              <a:t>2.Федосова Т.В. (Таганрог: ТТИ ЮФУ, 2013). Административно-управленческий портал </a:t>
            </a:r>
            <a:r>
              <a:rPr lang="ru-RU" altLang="ru-RU" sz="1200" kern="0" dirty="0" err="1" smtClean="0"/>
              <a:t>AUP.Ruhttp</a:t>
            </a:r>
            <a:r>
              <a:rPr lang="ru-RU" altLang="ru-RU" sz="1200" kern="0" dirty="0" smtClean="0"/>
              <a:t>://www.aup.ru/books/m176/ Бухгалтерский учет: Учебное пособие</a:t>
            </a:r>
            <a:endParaRPr lang="ru-RU" altLang="ru-RU" sz="1200" kern="0" dirty="0"/>
          </a:p>
        </p:txBody>
      </p:sp>
    </p:spTree>
    <p:extLst>
      <p:ext uri="{BB962C8B-B14F-4D97-AF65-F5344CB8AC3E}">
        <p14:creationId xmlns:p14="http://schemas.microsoft.com/office/powerpoint/2010/main" val="4265636883"/>
      </p:ext>
    </p:extLst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КЛАССИФИКАЦИЯ  ЗАТРАТ  НА  ПРОИЗВОДСТВО</a:t>
            </a:r>
            <a:endParaRPr lang="ru-RU" sz="2800" dirty="0"/>
          </a:p>
        </p:txBody>
      </p:sp>
      <p:grpSp>
        <p:nvGrpSpPr>
          <p:cNvPr id="1026" name="Group 2"/>
          <p:cNvGrpSpPr>
            <a:grpSpLocks noChangeAspect="1"/>
          </p:cNvGrpSpPr>
          <p:nvPr/>
        </p:nvGrpSpPr>
        <p:grpSpPr bwMode="auto">
          <a:xfrm>
            <a:off x="0" y="620688"/>
            <a:ext cx="9144000" cy="6023021"/>
            <a:chOff x="4866" y="2769"/>
            <a:chExt cx="8010" cy="3870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4866" y="2769"/>
              <a:ext cx="8010" cy="3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7836" y="2769"/>
              <a:ext cx="2160" cy="270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Затраты на производство</a:t>
              </a: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6036" y="3939"/>
              <a:ext cx="1080" cy="5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 экономическому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содержанию</a:t>
              </a: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6936" y="3399"/>
              <a:ext cx="1080" cy="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 составу</a:t>
              </a: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046" y="3399"/>
              <a:ext cx="1170" cy="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 местам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возникновения</a:t>
              </a: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7836" y="3939"/>
              <a:ext cx="1080" cy="5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периодичности</a:t>
              </a: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8736" y="3399"/>
              <a:ext cx="1080" cy="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 назначению</a:t>
              </a: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9636" y="3939"/>
              <a:ext cx="1080" cy="5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 отношению к объему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производства</a:t>
              </a: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10446" y="3399"/>
              <a:ext cx="1350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 экономической роли в процессе производства</a:t>
              </a: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11436" y="3939"/>
              <a:ext cx="1080" cy="5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 способу включения в себестоимость</a:t>
              </a: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5046" y="3759"/>
              <a:ext cx="1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5136" y="4029"/>
              <a:ext cx="810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 зависимости от вида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производства</a:t>
              </a: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5046" y="4209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5136" y="4479"/>
              <a:ext cx="0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5676" y="3219"/>
              <a:ext cx="6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8916" y="3129"/>
              <a:ext cx="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5676" y="321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6576" y="321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7476" y="321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8376" y="3219"/>
              <a:ext cx="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9276" y="321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10176" y="321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11076" y="3219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11976" y="321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5226" y="4659"/>
              <a:ext cx="72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основные</a:t>
              </a: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5226" y="510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вспомогательные</a:t>
              </a: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5136" y="4749"/>
              <a:ext cx="9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5136" y="5289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55" name="Text Box 31"/>
            <p:cNvSpPr txBox="1">
              <a:spLocks noChangeArrowheads="1"/>
            </p:cNvSpPr>
            <p:nvPr/>
          </p:nvSpPr>
          <p:spPr bwMode="auto">
            <a:xfrm>
              <a:off x="5136" y="5649"/>
              <a:ext cx="81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 зависимости от структурного подразделения</a:t>
              </a:r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5046" y="5919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6036" y="4479"/>
              <a:ext cx="1" cy="17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6216" y="4659"/>
              <a:ext cx="900" cy="27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материалы</a:t>
              </a:r>
            </a:p>
          </p:txBody>
        </p:sp>
        <p:sp>
          <p:nvSpPr>
            <p:cNvPr id="1059" name="Text Box 35"/>
            <p:cNvSpPr txBox="1">
              <a:spLocks noChangeArrowheads="1"/>
            </p:cNvSpPr>
            <p:nvPr/>
          </p:nvSpPr>
          <p:spPr bwMode="auto">
            <a:xfrm>
              <a:off x="6216" y="5109"/>
              <a:ext cx="900" cy="27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оплата труда</a:t>
              </a:r>
            </a:p>
          </p:txBody>
        </p:sp>
        <p:sp>
          <p:nvSpPr>
            <p:cNvPr id="1060" name="Text Box 36"/>
            <p:cNvSpPr txBox="1">
              <a:spLocks noChangeArrowheads="1"/>
            </p:cNvSpPr>
            <p:nvPr/>
          </p:nvSpPr>
          <p:spPr bwMode="auto">
            <a:xfrm>
              <a:off x="6216" y="6009"/>
              <a:ext cx="900" cy="3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амортизация основных фондов</a:t>
              </a:r>
            </a:p>
          </p:txBody>
        </p:sp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6216" y="5469"/>
              <a:ext cx="900" cy="4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отчисления  во внебюджетные фонды</a:t>
              </a:r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6036" y="4749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>
              <a:off x="6036" y="5199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64" name="Line 40"/>
            <p:cNvSpPr>
              <a:spLocks noChangeShapeType="1"/>
            </p:cNvSpPr>
            <p:nvPr/>
          </p:nvSpPr>
          <p:spPr bwMode="auto">
            <a:xfrm>
              <a:off x="6036" y="5649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>
              <a:off x="6036" y="6189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66" name="Line 42"/>
            <p:cNvSpPr>
              <a:spLocks noChangeShapeType="1"/>
            </p:cNvSpPr>
            <p:nvPr/>
          </p:nvSpPr>
          <p:spPr bwMode="auto">
            <a:xfrm>
              <a:off x="6936" y="375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>
              <a:off x="6936" y="447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>
              <a:off x="6936" y="4929"/>
              <a:ext cx="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69" name="Text Box 45"/>
            <p:cNvSpPr txBox="1">
              <a:spLocks noChangeArrowheads="1"/>
            </p:cNvSpPr>
            <p:nvPr/>
          </p:nvSpPr>
          <p:spPr bwMode="auto">
            <a:xfrm>
              <a:off x="7206" y="4299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одноэлементные</a:t>
              </a:r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>
              <a:off x="6936" y="4569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71" name="Text Box 47"/>
            <p:cNvSpPr txBox="1">
              <a:spLocks noChangeArrowheads="1"/>
            </p:cNvSpPr>
            <p:nvPr/>
          </p:nvSpPr>
          <p:spPr bwMode="auto">
            <a:xfrm>
              <a:off x="7206" y="4839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комплексные</a:t>
              </a:r>
            </a:p>
          </p:txBody>
        </p:sp>
        <p:sp>
          <p:nvSpPr>
            <p:cNvPr id="1072" name="Line 48"/>
            <p:cNvSpPr>
              <a:spLocks noChangeShapeType="1"/>
            </p:cNvSpPr>
            <p:nvPr/>
          </p:nvSpPr>
          <p:spPr bwMode="auto">
            <a:xfrm>
              <a:off x="6936" y="5019"/>
              <a:ext cx="2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73" name="Line 49"/>
            <p:cNvSpPr>
              <a:spLocks noChangeShapeType="1"/>
            </p:cNvSpPr>
            <p:nvPr/>
          </p:nvSpPr>
          <p:spPr bwMode="auto">
            <a:xfrm>
              <a:off x="7836" y="4479"/>
              <a:ext cx="1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74" name="Text Box 50"/>
            <p:cNvSpPr txBox="1">
              <a:spLocks noChangeArrowheads="1"/>
            </p:cNvSpPr>
            <p:nvPr/>
          </p:nvSpPr>
          <p:spPr bwMode="auto">
            <a:xfrm>
              <a:off x="8016" y="4659"/>
              <a:ext cx="630" cy="27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текущие</a:t>
              </a:r>
            </a:p>
          </p:txBody>
        </p:sp>
        <p:sp>
          <p:nvSpPr>
            <p:cNvPr id="1075" name="Text Box 51"/>
            <p:cNvSpPr txBox="1">
              <a:spLocks noChangeArrowheads="1"/>
            </p:cNvSpPr>
            <p:nvPr/>
          </p:nvSpPr>
          <p:spPr bwMode="auto">
            <a:xfrm>
              <a:off x="8016" y="5109"/>
              <a:ext cx="630" cy="3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единовременные</a:t>
              </a:r>
            </a:p>
          </p:txBody>
        </p: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>
              <a:off x="7836" y="528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7836" y="474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78" name="Line 54"/>
            <p:cNvSpPr>
              <a:spLocks noChangeShapeType="1"/>
            </p:cNvSpPr>
            <p:nvPr/>
          </p:nvSpPr>
          <p:spPr bwMode="auto">
            <a:xfrm>
              <a:off x="8736" y="375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79" name="Line 55"/>
            <p:cNvSpPr>
              <a:spLocks noChangeShapeType="1"/>
            </p:cNvSpPr>
            <p:nvPr/>
          </p:nvSpPr>
          <p:spPr bwMode="auto">
            <a:xfrm>
              <a:off x="8736" y="4479"/>
              <a:ext cx="1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80" name="Text Box 56"/>
            <p:cNvSpPr txBox="1">
              <a:spLocks noChangeArrowheads="1"/>
            </p:cNvSpPr>
            <p:nvPr/>
          </p:nvSpPr>
          <p:spPr bwMode="auto">
            <a:xfrm>
              <a:off x="8826" y="4569"/>
              <a:ext cx="63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производственные</a:t>
              </a:r>
            </a:p>
          </p:txBody>
        </p:sp>
        <p:sp>
          <p:nvSpPr>
            <p:cNvPr id="1081" name="Text Box 57"/>
            <p:cNvSpPr txBox="1">
              <a:spLocks noChangeArrowheads="1"/>
            </p:cNvSpPr>
            <p:nvPr/>
          </p:nvSpPr>
          <p:spPr bwMode="auto">
            <a:xfrm>
              <a:off x="8826" y="5109"/>
              <a:ext cx="63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непроизводственные</a:t>
              </a:r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auto">
            <a:xfrm>
              <a:off x="8736" y="5289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>
              <a:off x="8736" y="4749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>
              <a:off x="9636" y="4479"/>
              <a:ext cx="1" cy="9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85" name="Text Box 61"/>
            <p:cNvSpPr txBox="1">
              <a:spLocks noChangeArrowheads="1"/>
            </p:cNvSpPr>
            <p:nvPr/>
          </p:nvSpPr>
          <p:spPr bwMode="auto">
            <a:xfrm>
              <a:off x="9816" y="4749"/>
              <a:ext cx="810" cy="3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условно-переменные</a:t>
              </a:r>
            </a:p>
          </p:txBody>
        </p:sp>
        <p:sp>
          <p:nvSpPr>
            <p:cNvPr id="1086" name="Text Box 62"/>
            <p:cNvSpPr txBox="1">
              <a:spLocks noChangeArrowheads="1"/>
            </p:cNvSpPr>
            <p:nvPr/>
          </p:nvSpPr>
          <p:spPr bwMode="auto">
            <a:xfrm>
              <a:off x="9816" y="5289"/>
              <a:ext cx="810" cy="3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условно-постоянные</a:t>
              </a:r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9636" y="5469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88" name="Line 64"/>
            <p:cNvSpPr>
              <a:spLocks noChangeShapeType="1"/>
            </p:cNvSpPr>
            <p:nvPr/>
          </p:nvSpPr>
          <p:spPr bwMode="auto">
            <a:xfrm>
              <a:off x="9636" y="4929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>
              <a:off x="10446" y="3849"/>
              <a:ext cx="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90" name="Line 66"/>
            <p:cNvSpPr>
              <a:spLocks noChangeShapeType="1"/>
            </p:cNvSpPr>
            <p:nvPr/>
          </p:nvSpPr>
          <p:spPr bwMode="auto">
            <a:xfrm>
              <a:off x="10446" y="4479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>
              <a:off x="10446" y="5109"/>
              <a:ext cx="1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92" name="Text Box 68"/>
            <p:cNvSpPr txBox="1">
              <a:spLocks noChangeArrowheads="1"/>
            </p:cNvSpPr>
            <p:nvPr/>
          </p:nvSpPr>
          <p:spPr bwMode="auto">
            <a:xfrm>
              <a:off x="10716" y="4569"/>
              <a:ext cx="63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основные</a:t>
              </a:r>
            </a:p>
          </p:txBody>
        </p:sp>
        <p:sp>
          <p:nvSpPr>
            <p:cNvPr id="1093" name="Text Box 69"/>
            <p:cNvSpPr txBox="1">
              <a:spLocks noChangeArrowheads="1"/>
            </p:cNvSpPr>
            <p:nvPr/>
          </p:nvSpPr>
          <p:spPr bwMode="auto">
            <a:xfrm>
              <a:off x="10716" y="5019"/>
              <a:ext cx="63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накладные</a:t>
              </a:r>
            </a:p>
          </p:txBody>
        </p:sp>
        <p:sp>
          <p:nvSpPr>
            <p:cNvPr id="1094" name="Line 70"/>
            <p:cNvSpPr>
              <a:spLocks noChangeShapeType="1"/>
            </p:cNvSpPr>
            <p:nvPr/>
          </p:nvSpPr>
          <p:spPr bwMode="auto">
            <a:xfrm>
              <a:off x="10446" y="4659"/>
              <a:ext cx="2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95" name="Line 71"/>
            <p:cNvSpPr>
              <a:spLocks noChangeShapeType="1"/>
            </p:cNvSpPr>
            <p:nvPr/>
          </p:nvSpPr>
          <p:spPr bwMode="auto">
            <a:xfrm>
              <a:off x="10446" y="5199"/>
              <a:ext cx="2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96" name="Line 72"/>
            <p:cNvSpPr>
              <a:spLocks noChangeShapeType="1"/>
            </p:cNvSpPr>
            <p:nvPr/>
          </p:nvSpPr>
          <p:spPr bwMode="auto">
            <a:xfrm>
              <a:off x="11436" y="4479"/>
              <a:ext cx="1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097" name="Text Box 73"/>
            <p:cNvSpPr txBox="1">
              <a:spLocks noChangeArrowheads="1"/>
            </p:cNvSpPr>
            <p:nvPr/>
          </p:nvSpPr>
          <p:spPr bwMode="auto">
            <a:xfrm>
              <a:off x="11616" y="4749"/>
              <a:ext cx="810" cy="27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прямые</a:t>
              </a:r>
            </a:p>
          </p:txBody>
        </p:sp>
        <p:sp>
          <p:nvSpPr>
            <p:cNvPr id="1098" name="Text Box 74"/>
            <p:cNvSpPr txBox="1">
              <a:spLocks noChangeArrowheads="1"/>
            </p:cNvSpPr>
            <p:nvPr/>
          </p:nvSpPr>
          <p:spPr bwMode="auto">
            <a:xfrm>
              <a:off x="11616" y="5199"/>
              <a:ext cx="810" cy="27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косвенные</a:t>
              </a:r>
            </a:p>
          </p:txBody>
        </p:sp>
        <p:sp>
          <p:nvSpPr>
            <p:cNvPr id="1099" name="Line 75"/>
            <p:cNvSpPr>
              <a:spLocks noChangeShapeType="1"/>
            </p:cNvSpPr>
            <p:nvPr/>
          </p:nvSpPr>
          <p:spPr bwMode="auto">
            <a:xfrm>
              <a:off x="11436" y="528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  <p:sp>
          <p:nvSpPr>
            <p:cNvPr id="1100" name="Line 76"/>
            <p:cNvSpPr>
              <a:spLocks noChangeShapeType="1"/>
            </p:cNvSpPr>
            <p:nvPr/>
          </p:nvSpPr>
          <p:spPr bwMode="auto">
            <a:xfrm>
              <a:off x="11436" y="483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 b="1"/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9704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Затраты на производство могут быть сгруппированы по следующим признакам:</a:t>
            </a:r>
            <a:br>
              <a:rPr lang="ru-RU" i="1" dirty="0" smtClean="0"/>
            </a:br>
            <a:r>
              <a:rPr lang="ru-RU" i="1" dirty="0" smtClean="0"/>
              <a:t>1. По местам возникновения: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71744"/>
            <a:ext cx="9144000" cy="4286256"/>
          </a:xfrm>
        </p:spPr>
        <p:txBody>
          <a:bodyPr/>
          <a:lstStyle/>
          <a:p>
            <a:pPr marL="457200" lvl="1" indent="0">
              <a:buNone/>
            </a:pPr>
            <a:r>
              <a:rPr lang="ru-RU" sz="3600" b="1" dirty="0" smtClean="0"/>
              <a:t>В зависимости от вида производства:</a:t>
            </a:r>
          </a:p>
          <a:p>
            <a:pPr>
              <a:buNone/>
            </a:pPr>
            <a:r>
              <a:rPr lang="ru-RU" sz="3600" dirty="0" smtClean="0"/>
              <a:t>    - основные – затраты, непосредственно связанные с производством той продукции, для изготовления которой создано предприятие;</a:t>
            </a:r>
          </a:p>
          <a:p>
            <a:pPr>
              <a:buNone/>
            </a:pPr>
            <a:r>
              <a:rPr lang="ru-RU" sz="3600" dirty="0" smtClean="0"/>
              <a:t>    - вспомогательные – затраты, связанные с обслуживанием основного производства.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8580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4400" b="1" dirty="0" smtClean="0"/>
              <a:t>В зависимости от структурного подразделения:</a:t>
            </a:r>
          </a:p>
          <a:p>
            <a:pPr>
              <a:buNone/>
            </a:pPr>
            <a:r>
              <a:rPr lang="ru-RU" sz="4400" dirty="0" smtClean="0"/>
              <a:t>- затраты склада;</a:t>
            </a:r>
          </a:p>
          <a:p>
            <a:pPr>
              <a:buNone/>
            </a:pPr>
            <a:r>
              <a:rPr lang="ru-RU" sz="4400" dirty="0" smtClean="0"/>
              <a:t>- затраты цеха;</a:t>
            </a:r>
          </a:p>
          <a:p>
            <a:pPr>
              <a:buNone/>
            </a:pPr>
            <a:r>
              <a:rPr lang="ru-RU" sz="4400" dirty="0" smtClean="0"/>
              <a:t>- затраты участка;</a:t>
            </a:r>
          </a:p>
          <a:p>
            <a:pPr>
              <a:buNone/>
            </a:pPr>
            <a:r>
              <a:rPr lang="ru-RU" sz="4400" dirty="0" smtClean="0"/>
              <a:t>- затраты по бригадам;</a:t>
            </a:r>
          </a:p>
          <a:p>
            <a:pPr>
              <a:buNone/>
            </a:pPr>
            <a:r>
              <a:rPr lang="ru-RU" sz="4400" dirty="0" smtClean="0"/>
              <a:t>- затраты по отделам и т.д.</a:t>
            </a:r>
            <a:endParaRPr lang="ru-RU" sz="4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2. По экономическому содержанию: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материалы;</a:t>
            </a:r>
          </a:p>
          <a:p>
            <a:r>
              <a:rPr lang="ru-RU" sz="4400" dirty="0" smtClean="0"/>
              <a:t>затраты на оплату труда;</a:t>
            </a:r>
          </a:p>
          <a:p>
            <a:r>
              <a:rPr lang="ru-RU" sz="4400" dirty="0" smtClean="0"/>
              <a:t>отчисления на социальные нужды;</a:t>
            </a:r>
          </a:p>
          <a:p>
            <a:r>
              <a:rPr lang="ru-RU" sz="4400" dirty="0" smtClean="0"/>
              <a:t>амортизация основных фондов;</a:t>
            </a:r>
          </a:p>
          <a:p>
            <a:r>
              <a:rPr lang="ru-RU" sz="4400" dirty="0" smtClean="0"/>
              <a:t>прочие затраты.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lvl="0"/>
            <a:r>
              <a:rPr lang="ru-RU" i="1" dirty="0" smtClean="0"/>
              <a:t>3. По составу: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одноэлементные – затраты, состоящие из одного элемента (материалы, затраты на оплату труда и т.д.);</a:t>
            </a:r>
          </a:p>
          <a:p>
            <a:r>
              <a:rPr lang="ru-RU" sz="4000" dirty="0" smtClean="0"/>
              <a:t>комплексные – затраты, в которые входят несколько элементов (общепроизводственные и общецеховые расходы, включающие расход материалов, заработная плата с отчислениями на социальные нужды и т.д.).</a:t>
            </a:r>
            <a:endParaRPr lang="ru-RU" sz="4000" dirty="0"/>
          </a:p>
        </p:txBody>
      </p:sp>
    </p:spTree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i="1" dirty="0" smtClean="0"/>
              <a:t>4. По периодичности: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текущие – это расходы, которые производятся постоянно (расход сырья и материалов, начисления заработной платы с отчислениями на социальное страхование);</a:t>
            </a:r>
          </a:p>
          <a:p>
            <a:r>
              <a:rPr lang="ru-RU" sz="4000" dirty="0" smtClean="0"/>
              <a:t>единовременные (однократные) – это затраты, связанные с подготовкой и выпуском новой продукции.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lvl="0"/>
            <a:r>
              <a:rPr lang="ru-RU" i="1" dirty="0" smtClean="0"/>
              <a:t>5. По назначению: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производственные – связанные с процессом производства;</a:t>
            </a:r>
          </a:p>
          <a:p>
            <a:r>
              <a:rPr lang="ru-RU" sz="4800" dirty="0" smtClean="0"/>
              <a:t>непроизводственные – не связанные непосредственно с процессом производства.</a:t>
            </a:r>
            <a:endParaRPr lang="ru-RU" sz="4800" dirty="0"/>
          </a:p>
        </p:txBody>
      </p:sp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Тема13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10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85</TotalTime>
  <Words>1055</Words>
  <Application>Microsoft Office PowerPoint</Application>
  <PresentationFormat>Экран (4:3)</PresentationFormat>
  <Paragraphs>139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Тема13</vt:lpstr>
      <vt:lpstr>Тема Office</vt:lpstr>
      <vt:lpstr>Тема10</vt:lpstr>
      <vt:lpstr>Принципы учета основных хозяйственных процессов</vt:lpstr>
      <vt:lpstr>В процессе производства вырабатывается новая продукция, изготовление которой складывается из различных затрат.</vt:lpstr>
      <vt:lpstr>КЛАССИФИКАЦИЯ  ЗАТРАТ  НА  ПРОИЗВОДСТВО</vt:lpstr>
      <vt:lpstr>Затраты на производство могут быть сгруппированы по следующим признакам: 1. По местам возникновения:</vt:lpstr>
      <vt:lpstr>Презентация PowerPoint</vt:lpstr>
      <vt:lpstr>2. По экономическому содержанию:</vt:lpstr>
      <vt:lpstr>3. По составу:</vt:lpstr>
      <vt:lpstr>4. По периодичности:</vt:lpstr>
      <vt:lpstr>5. По назначению:</vt:lpstr>
      <vt:lpstr>6. По отношению к объему производства: </vt:lpstr>
      <vt:lpstr>7. По экономической роли в процессе производства: </vt:lpstr>
      <vt:lpstr>8. По способу включения в себестоимость: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учету общепроизводственных расходов могут быть составлены следующие проводки:</vt:lpstr>
      <vt:lpstr>Презентация PowerPoint</vt:lpstr>
      <vt:lpstr>Презентация PowerPoint</vt:lpstr>
      <vt:lpstr>Такими же проводками отражаются общехозяйственные расходы, только вместо счета 25 применяется  счет 26. </vt:lpstr>
      <vt:lpstr>Презентация PowerPoint</vt:lpstr>
      <vt:lpstr>Презентация PowerPoint</vt:lpstr>
      <vt:lpstr>Распределение косвенных расходов может производится пропорционально: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6.2. Учет процесса производства</dc:title>
  <dc:creator>Админ</dc:creator>
  <cp:lastModifiedBy>User</cp:lastModifiedBy>
  <cp:revision>12</cp:revision>
  <dcterms:created xsi:type="dcterms:W3CDTF">2010-08-17T15:57:07Z</dcterms:created>
  <dcterms:modified xsi:type="dcterms:W3CDTF">2015-09-01T06:29:10Z</dcterms:modified>
</cp:coreProperties>
</file>