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2C7AC"/>
    <a:srgbClr val="EBE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13A9F144-11AE-4A95-B5DC-95F5CBDFA216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F947555-A27D-40D2-9909-97B9E92EA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A9F144-11AE-4A95-B5DC-95F5CBDFA216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47555-A27D-40D2-9909-97B9E92EA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A9F144-11AE-4A95-B5DC-95F5CBDFA216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47555-A27D-40D2-9909-97B9E92EA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none"/>
        </p:style>
        <p:txBody>
          <a:bodyPr/>
          <a:lstStyle>
            <a:lvl1pPr>
              <a:defRPr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Arial Unicode MS" pitchFamily="34" charset="-128"/>
                <a:cs typeface="Narkisim" pitchFamily="34" charset="-79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>
              <a:buNone/>
              <a:defRPr b="1" cap="none" spc="0">
                <a:ln>
                  <a:prstDash val="solid"/>
                </a:ln>
                <a:solidFill>
                  <a:schemeClr val="accent4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3210-CEB0-4D10-9C6A-3D994F1B8AB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1311-19A3-4BA6-8B4A-DC9A74440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3210-CEB0-4D10-9C6A-3D994F1B8AB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1311-19A3-4BA6-8B4A-DC9A74440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3210-CEB0-4D10-9C6A-3D994F1B8AB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1311-19A3-4BA6-8B4A-DC9A74440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3210-CEB0-4D10-9C6A-3D994F1B8AB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1311-19A3-4BA6-8B4A-DC9A74440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3210-CEB0-4D10-9C6A-3D994F1B8AB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1311-19A3-4BA6-8B4A-DC9A74440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3210-CEB0-4D10-9C6A-3D994F1B8AB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1311-19A3-4BA6-8B4A-DC9A74440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3210-CEB0-4D10-9C6A-3D994F1B8AB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1311-19A3-4BA6-8B4A-DC9A74440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3210-CEB0-4D10-9C6A-3D994F1B8AB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1311-19A3-4BA6-8B4A-DC9A74440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A9F144-11AE-4A95-B5DC-95F5CBDFA216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47555-A27D-40D2-9909-97B9E92EA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3210-CEB0-4D10-9C6A-3D994F1B8AB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1311-19A3-4BA6-8B4A-DC9A74440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3210-CEB0-4D10-9C6A-3D994F1B8AB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1311-19A3-4BA6-8B4A-DC9A74440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3210-CEB0-4D10-9C6A-3D994F1B8AB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1311-19A3-4BA6-8B4A-DC9A74440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none"/>
        </p:style>
        <p:txBody>
          <a:bodyPr/>
          <a:lstStyle>
            <a:lvl1pPr>
              <a:defRPr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Arial Unicode MS" pitchFamily="34" charset="-128"/>
                <a:cs typeface="Narkisim" pitchFamily="34" charset="-79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>
              <a:buNone/>
              <a:defRPr b="1" cap="none" spc="0">
                <a:ln>
                  <a:prstDash val="solid"/>
                </a:ln>
                <a:solidFill>
                  <a:schemeClr val="accent4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3210-CEB0-4D10-9C6A-3D994F1B8AB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1311-19A3-4BA6-8B4A-DC9A74440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3210-CEB0-4D10-9C6A-3D994F1B8AB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1311-19A3-4BA6-8B4A-DC9A74440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3210-CEB0-4D10-9C6A-3D994F1B8AB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1311-19A3-4BA6-8B4A-DC9A74440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3210-CEB0-4D10-9C6A-3D994F1B8AB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1311-19A3-4BA6-8B4A-DC9A74440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3210-CEB0-4D10-9C6A-3D994F1B8AB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1311-19A3-4BA6-8B4A-DC9A74440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3210-CEB0-4D10-9C6A-3D994F1B8AB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1311-19A3-4BA6-8B4A-DC9A74440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3210-CEB0-4D10-9C6A-3D994F1B8AB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1311-19A3-4BA6-8B4A-DC9A74440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A9F144-11AE-4A95-B5DC-95F5CBDFA216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47555-A27D-40D2-9909-97B9E92EA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3210-CEB0-4D10-9C6A-3D994F1B8AB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1311-19A3-4BA6-8B4A-DC9A74440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3210-CEB0-4D10-9C6A-3D994F1B8AB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1311-19A3-4BA6-8B4A-DC9A74440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3210-CEB0-4D10-9C6A-3D994F1B8AB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1311-19A3-4BA6-8B4A-DC9A74440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3210-CEB0-4D10-9C6A-3D994F1B8AB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1311-19A3-4BA6-8B4A-DC9A74440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2" cstate="print"/>
          <a:srcRect l="11539" b="11939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143008"/>
          </a:xfr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143116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aramond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13A9F144-11AE-4A95-B5DC-95F5CBDFA216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62138" cy="3651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8F947555-A27D-40D2-9909-97B9E92EA41E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6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3" cstate="print"/>
          <a:srcRect l="11857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F144-11AE-4A95-B5DC-95F5CBDFA216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7555-A27D-40D2-9909-97B9E92EA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F144-11AE-4A95-B5DC-95F5CBDFA216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7555-A27D-40D2-9909-97B9E92EA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F144-11AE-4A95-B5DC-95F5CBDFA216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7555-A27D-40D2-9909-97B9E92EA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F144-11AE-4A95-B5DC-95F5CBDFA216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7555-A27D-40D2-9909-97B9E92EA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F144-11AE-4A95-B5DC-95F5CBDFA216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7555-A27D-40D2-9909-97B9E92EA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A9F144-11AE-4A95-B5DC-95F5CBDFA216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47555-A27D-40D2-9909-97B9E92EA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F144-11AE-4A95-B5DC-95F5CBDFA216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7555-A27D-40D2-9909-97B9E92EA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F144-11AE-4A95-B5DC-95F5CBDFA216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7555-A27D-40D2-9909-97B9E92EA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F144-11AE-4A95-B5DC-95F5CBDFA216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7555-A27D-40D2-9909-97B9E92EA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F144-11AE-4A95-B5DC-95F5CBDFA216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7555-A27D-40D2-9909-97B9E92EA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F144-11AE-4A95-B5DC-95F5CBDFA216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7555-A27D-40D2-9909-97B9E92EA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A9F144-11AE-4A95-B5DC-95F5CBDFA216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47555-A27D-40D2-9909-97B9E92EA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A9F144-11AE-4A95-B5DC-95F5CBDFA216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47555-A27D-40D2-9909-97B9E92EA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A9F144-11AE-4A95-B5DC-95F5CBDFA216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47555-A27D-40D2-9909-97B9E92EA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A9F144-11AE-4A95-B5DC-95F5CBDFA216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47555-A27D-40D2-9909-97B9E92EA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A9F144-11AE-4A95-B5DC-95F5CBDFA216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47555-A27D-40D2-9909-97B9E92EA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13A9F144-11AE-4A95-B5DC-95F5CBDFA216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8F947555-A27D-40D2-9909-97B9E92EA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newsflash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il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03210-CEB0-4D10-9C6A-3D994F1B8AB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F1311-19A3-4BA6-8B4A-DC9A74440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000" b="1" kern="1200" cap="all" spc="0">
          <a:ln w="9000" cmpd="sng">
            <a:solidFill>
              <a:schemeClr val="accent4">
                <a:shade val="50000"/>
                <a:satMod val="120000"/>
              </a:schemeClr>
            </a:solidFill>
            <a:prstDash val="solid"/>
          </a:ln>
          <a:gradFill>
            <a:gsLst>
              <a:gs pos="0">
                <a:schemeClr val="accent4">
                  <a:shade val="20000"/>
                  <a:satMod val="245000"/>
                </a:schemeClr>
              </a:gs>
              <a:gs pos="43000">
                <a:schemeClr val="accent4">
                  <a:satMod val="255000"/>
                </a:schemeClr>
              </a:gs>
              <a:gs pos="48000">
                <a:schemeClr val="accent4">
                  <a:shade val="85000"/>
                  <a:satMod val="255000"/>
                </a:schemeClr>
              </a:gs>
              <a:gs pos="100000">
                <a:schemeClr val="accent4">
                  <a:shade val="20000"/>
                  <a:satMod val="245000"/>
                </a:schemeClr>
              </a:gs>
            </a:gsLst>
            <a:lin ang="5400000"/>
          </a:gradFill>
          <a:effectLst>
            <a:reflection blurRad="12700" stA="28000" endPos="45000" dist="1000" dir="5400000" sy="-100000" algn="bl" rotWithShape="0"/>
          </a:effectLst>
          <a:latin typeface="+mn-lt"/>
          <a:ea typeface="Arial Unicode MS" pitchFamily="34" charset="-128"/>
          <a:cs typeface="Arial Unicode MS" pitchFamily="34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il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03210-CEB0-4D10-9C6A-3D994F1B8AB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F1311-19A3-4BA6-8B4A-DC9A74440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000" b="1" kern="1200" cap="all" spc="0">
          <a:ln w="9000" cmpd="sng">
            <a:solidFill>
              <a:schemeClr val="accent4">
                <a:shade val="50000"/>
                <a:satMod val="120000"/>
              </a:schemeClr>
            </a:solidFill>
            <a:prstDash val="solid"/>
          </a:ln>
          <a:gradFill>
            <a:gsLst>
              <a:gs pos="0">
                <a:schemeClr val="accent4">
                  <a:shade val="20000"/>
                  <a:satMod val="245000"/>
                </a:schemeClr>
              </a:gs>
              <a:gs pos="43000">
                <a:schemeClr val="accent4">
                  <a:satMod val="255000"/>
                </a:schemeClr>
              </a:gs>
              <a:gs pos="48000">
                <a:schemeClr val="accent4">
                  <a:shade val="85000"/>
                  <a:satMod val="255000"/>
                </a:schemeClr>
              </a:gs>
              <a:gs pos="100000">
                <a:schemeClr val="accent4">
                  <a:shade val="20000"/>
                  <a:satMod val="245000"/>
                </a:schemeClr>
              </a:gs>
            </a:gsLst>
            <a:lin ang="5400000"/>
          </a:gradFill>
          <a:effectLst>
            <a:reflection blurRad="12700" stA="28000" endPos="45000" dist="1000" dir="5400000" sy="-100000" algn="bl" rotWithShape="0"/>
          </a:effectLst>
          <a:latin typeface="+mn-lt"/>
          <a:ea typeface="Arial Unicode MS" pitchFamily="34" charset="-128"/>
          <a:cs typeface="Arial Unicode MS" pitchFamily="34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:\графика\asadal\scool\scool\38 [Converted]111.png"/>
          <p:cNvPicPr>
            <a:picLocks noChangeAspect="1" noChangeArrowheads="1"/>
          </p:cNvPicPr>
          <p:nvPr/>
        </p:nvPicPr>
        <p:blipFill>
          <a:blip r:embed="rId14" cstate="print"/>
          <a:srcRect l="2920" t="16669" r="3650"/>
          <a:stretch>
            <a:fillRect/>
          </a:stretch>
        </p:blipFill>
        <p:spPr bwMode="auto">
          <a:xfrm>
            <a:off x="0" y="0"/>
            <a:ext cx="9144000" cy="1428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15" cstate="print"/>
          <a:srcRect l="11539" b="11939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pic>
        <p:nvPicPr>
          <p:cNvPr id="14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16" cstate="print"/>
          <a:srcRect l="11857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8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71612"/>
            <a:ext cx="8229600" cy="4554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9F144-11AE-4A95-B5DC-95F5CBDFA216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47555-A27D-40D2-9909-97B9E92EA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>
              <a:lumMod val="9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1071546"/>
            <a:ext cx="4786314" cy="4214842"/>
          </a:xfrm>
        </p:spPr>
        <p:txBody>
          <a:bodyPr>
            <a:noAutofit/>
          </a:bodyPr>
          <a:lstStyle/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r>
              <a:rPr lang="ru-RU" dirty="0" smtClean="0"/>
              <a:t>Принципы </a:t>
            </a:r>
            <a:r>
              <a:rPr lang="ru-RU" dirty="0" smtClean="0"/>
              <a:t>учета основных хозяйственных процессов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Порядок учета готовой продукции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  <p:pic>
        <p:nvPicPr>
          <p:cNvPr id="1026" name="Picture 2" descr="b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428736"/>
            <a:ext cx="4038600" cy="4114800"/>
          </a:xfrm>
          <a:prstGeom prst="rect">
            <a:avLst/>
          </a:prstGeom>
          <a:noFill/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95288" y="188913"/>
            <a:ext cx="8443912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Century Schoolbook" pitchFamily="18" charset="0"/>
              </a:rPr>
              <a:t>Государственное бюджетное профессиональное образовательное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Century Schoolbook" pitchFamily="18" charset="0"/>
              </a:rPr>
              <a:t>учреждение Свердловской области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Century Schoolbook" pitchFamily="18" charset="0"/>
              </a:rPr>
              <a:t>«</a:t>
            </a:r>
            <a:r>
              <a:rPr lang="ru-RU" altLang="ru-RU" sz="1800" b="1" dirty="0" err="1">
                <a:latin typeface="Century Schoolbook" pitchFamily="18" charset="0"/>
              </a:rPr>
              <a:t>Талицкий</a:t>
            </a:r>
            <a:r>
              <a:rPr lang="ru-RU" altLang="ru-RU" sz="1800" b="1" dirty="0">
                <a:latin typeface="Century Schoolbook" pitchFamily="18" charset="0"/>
              </a:rPr>
              <a:t> лесотехнический колледж </a:t>
            </a:r>
            <a:r>
              <a:rPr lang="ru-RU" altLang="ru-RU" sz="1800" b="1" dirty="0" err="1">
                <a:latin typeface="Century Schoolbook" pitchFamily="18" charset="0"/>
              </a:rPr>
              <a:t>им.Н.И.Кузнецова</a:t>
            </a:r>
            <a:r>
              <a:rPr lang="ru-RU" altLang="ru-RU" sz="1800" b="1" dirty="0">
                <a:latin typeface="Century Schoolbook" pitchFamily="18" charset="0"/>
              </a:rPr>
              <a:t>»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710112" y="5543536"/>
            <a:ext cx="731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Arial" charset="0"/>
              </a:rPr>
              <a:t>Автор: 	</a:t>
            </a:r>
            <a:r>
              <a:rPr lang="ru-RU" altLang="ru-RU" sz="1800" dirty="0" err="1">
                <a:latin typeface="Arial" charset="0"/>
              </a:rPr>
              <a:t>Добышева</a:t>
            </a:r>
            <a:r>
              <a:rPr lang="ru-RU" altLang="ru-RU" sz="1800" dirty="0">
                <a:latin typeface="Arial" charset="0"/>
              </a:rPr>
              <a:t> Оксана Владимировна, преподаватель </a:t>
            </a:r>
          </a:p>
        </p:txBody>
      </p:sp>
      <p:sp>
        <p:nvSpPr>
          <p:cNvPr id="6" name="Прямоугольник 1"/>
          <p:cNvSpPr>
            <a:spLocks noChangeArrowheads="1"/>
          </p:cNvSpPr>
          <p:nvPr/>
        </p:nvSpPr>
        <p:spPr bwMode="auto">
          <a:xfrm>
            <a:off x="4344514" y="6165304"/>
            <a:ext cx="901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kern="0" dirty="0" smtClean="0"/>
              <a:t>2015 год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8573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учет ведется с применением счета 40, то составляется следующая корреспонденция: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3116"/>
            <a:ext cx="9144000" cy="4500594"/>
          </a:xfrm>
        </p:spPr>
        <p:txBody>
          <a:bodyPr>
            <a:normAutofit fontScale="92500"/>
          </a:bodyPr>
          <a:lstStyle/>
          <a:p>
            <a:r>
              <a:rPr lang="ru-RU" sz="4000" dirty="0" smtClean="0"/>
              <a:t>Дт 40       Кт 20 – отражается </a:t>
            </a:r>
            <a:r>
              <a:rPr lang="ru-RU" sz="4000" dirty="0" err="1" smtClean="0"/>
              <a:t>фактичес-кая</a:t>
            </a:r>
            <a:r>
              <a:rPr lang="ru-RU" sz="4000" dirty="0" smtClean="0"/>
              <a:t> себестоимость продукции, </a:t>
            </a:r>
            <a:r>
              <a:rPr lang="ru-RU" sz="4000" dirty="0" err="1" smtClean="0"/>
              <a:t>выпу-щенной</a:t>
            </a:r>
            <a:r>
              <a:rPr lang="ru-RU" sz="4000" dirty="0" smtClean="0"/>
              <a:t> из производства</a:t>
            </a:r>
          </a:p>
          <a:p>
            <a:r>
              <a:rPr lang="ru-RU" sz="4000" dirty="0" smtClean="0"/>
              <a:t>Дт 43       Кт 40 – оприходована готовая продукция по нормативной стоимости</a:t>
            </a:r>
          </a:p>
          <a:p>
            <a:r>
              <a:rPr lang="ru-RU" sz="4000" dirty="0" smtClean="0"/>
              <a:t>Дт 90       Кт 43 – списана готовая продукция к продаже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21497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Дт 90       Кт 40 – отражается разница в оценке, если фактическая себестоимость выше нормативной (перерасход)</a:t>
            </a:r>
          </a:p>
          <a:p>
            <a:r>
              <a:rPr lang="ru-RU" sz="4000" dirty="0" smtClean="0">
                <a:solidFill>
                  <a:srgbClr val="FF5050"/>
                </a:solidFill>
              </a:rPr>
              <a:t>Дт 90       Кт 40</a:t>
            </a:r>
            <a:r>
              <a:rPr lang="ru-RU" sz="4000" dirty="0" smtClean="0"/>
              <a:t> – отражается разница в оценке, если фактическая себестоимость ниже нормативной (экономия)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4143380"/>
            <a:ext cx="342902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92882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Проводки по продаже продукции покупателям и ее оплате, а также по начислению НДС бюджету: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14554"/>
            <a:ext cx="9144000" cy="4643446"/>
          </a:xfrm>
        </p:spPr>
        <p:txBody>
          <a:bodyPr>
            <a:normAutofit fontScale="92500"/>
          </a:bodyPr>
          <a:lstStyle/>
          <a:p>
            <a:r>
              <a:rPr lang="ru-RU" sz="4000" dirty="0" smtClean="0"/>
              <a:t>Дт 62       Кт 90 – выписан счет </a:t>
            </a:r>
            <a:r>
              <a:rPr lang="ru-RU" sz="4000" dirty="0" err="1" smtClean="0"/>
              <a:t>покупате-лю</a:t>
            </a:r>
            <a:r>
              <a:rPr lang="ru-RU" sz="4000" dirty="0" smtClean="0"/>
              <a:t> на продукцию по продажным ценам, включая НДС</a:t>
            </a:r>
          </a:p>
          <a:p>
            <a:r>
              <a:rPr lang="ru-RU" sz="4000" dirty="0" smtClean="0"/>
              <a:t>Дт 90       Кт 68 – начислен НДС бюджету</a:t>
            </a:r>
          </a:p>
          <a:p>
            <a:r>
              <a:rPr lang="ru-RU" sz="4000" dirty="0" smtClean="0"/>
              <a:t>Дт 51       Кт 62 – получены на расчетный счет платежи от покупателя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Для определения финансового результата бухгалтерия предприятия должна списать расходы на тару и упаковку продукции; расходы на транспортировку, другие расходы по сбыту. Эти расходы накапливаются в дебете счета 44 «Расходы на продажу». В конце месяца составляется расчет расходов на продажу, которые относятся к остатку готовой продукции и к реализованной продукции. 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Списание расходов на продажу отражается: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dirty="0" smtClean="0"/>
              <a:t>Дт 90       Кт 44 – списаны расходы на продажу, относящиеся к реализованной продукции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78595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Финансовый результат от реализации определяется в конце месяца:</a:t>
            </a:r>
            <a:endParaRPr lang="ru-RU" dirty="0"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214554"/>
            <a:ext cx="8472518" cy="3911609"/>
          </a:xfrm>
        </p:spPr>
        <p:txBody>
          <a:bodyPr/>
          <a:lstStyle/>
          <a:p>
            <a:r>
              <a:rPr lang="ru-RU" sz="4800" dirty="0" smtClean="0"/>
              <a:t>Дт 90       Кт 99 – отражается прибыль от реализации</a:t>
            </a:r>
          </a:p>
          <a:p>
            <a:r>
              <a:rPr lang="ru-RU" sz="4800" dirty="0" smtClean="0"/>
              <a:t>Дт 99       Кт 90 – отражается убыток от реализации.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539552" y="908720"/>
            <a:ext cx="8229600" cy="462560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altLang="ru-RU" sz="1200" b="1" kern="0" dirty="0" smtClean="0"/>
              <a:t>Библиографический список</a:t>
            </a:r>
          </a:p>
          <a:p>
            <a:pPr>
              <a:defRPr/>
            </a:pPr>
            <a:r>
              <a:rPr lang="ru-RU" altLang="ru-RU" sz="1200" b="1" kern="0" dirty="0" smtClean="0"/>
              <a:t>Основные источники:</a:t>
            </a:r>
          </a:p>
          <a:p>
            <a:pPr>
              <a:defRPr/>
            </a:pPr>
            <a:r>
              <a:rPr lang="ru-RU" altLang="ru-RU" sz="1200" b="1" kern="0" dirty="0" smtClean="0"/>
              <a:t>1.	Гражданский Кодекс РФ </a:t>
            </a:r>
          </a:p>
          <a:p>
            <a:pPr>
              <a:defRPr/>
            </a:pPr>
            <a:r>
              <a:rPr lang="ru-RU" altLang="ru-RU" sz="1200" b="1" kern="0" dirty="0" smtClean="0"/>
              <a:t>2.	Налоговый кодекс РФ;</a:t>
            </a:r>
          </a:p>
          <a:p>
            <a:pPr>
              <a:defRPr/>
            </a:pPr>
            <a:r>
              <a:rPr lang="ru-RU" altLang="ru-RU" sz="1200" b="1" kern="0" dirty="0" smtClean="0"/>
              <a:t>3.	Трудовой кодекс РФ </a:t>
            </a:r>
          </a:p>
          <a:p>
            <a:pPr>
              <a:defRPr/>
            </a:pPr>
            <a:r>
              <a:rPr lang="ru-RU" altLang="ru-RU" sz="1200" b="1" kern="0" dirty="0" smtClean="0"/>
              <a:t>4.	Федеральный закон «О бухгалтерском учете» </a:t>
            </a:r>
          </a:p>
          <a:p>
            <a:pPr>
              <a:defRPr/>
            </a:pPr>
            <a:r>
              <a:rPr lang="ru-RU" altLang="ru-RU" sz="1200" b="1" kern="0" dirty="0" smtClean="0"/>
              <a:t>5.	Положения по бухгалтерскому учету (№№1 - 24)</a:t>
            </a:r>
          </a:p>
          <a:p>
            <a:pPr>
              <a:defRPr/>
            </a:pPr>
            <a:r>
              <a:rPr lang="ru-RU" altLang="ru-RU" sz="1200" b="1" kern="0" dirty="0" smtClean="0"/>
              <a:t>6.	Бабаев Ю.А. Бухгалтерский  учет. – М.:    Проспект, 2013– 171с.</a:t>
            </a:r>
          </a:p>
          <a:p>
            <a:pPr>
              <a:defRPr/>
            </a:pPr>
            <a:r>
              <a:rPr lang="ru-RU" altLang="ru-RU" sz="1200" b="1" kern="0" dirty="0" smtClean="0"/>
              <a:t>7.	</a:t>
            </a:r>
            <a:r>
              <a:rPr lang="ru-RU" altLang="ru-RU" sz="1200" b="1" kern="0" dirty="0" err="1" smtClean="0"/>
              <a:t>Брыкова</a:t>
            </a:r>
            <a:r>
              <a:rPr lang="ru-RU" altLang="ru-RU" sz="1200" b="1" kern="0" dirty="0" smtClean="0"/>
              <a:t> Н.В.  Основы        бухгалтерского       учета. – М.: Академия (</a:t>
            </a:r>
            <a:r>
              <a:rPr lang="ru-RU" altLang="ru-RU" sz="1200" b="1" kern="0" dirty="0" err="1" smtClean="0"/>
              <a:t>Academia</a:t>
            </a:r>
            <a:r>
              <a:rPr lang="ru-RU" altLang="ru-RU" sz="1200" b="1" kern="0" dirty="0" smtClean="0"/>
              <a:t>), 2012 – 420с.</a:t>
            </a:r>
          </a:p>
          <a:p>
            <a:pPr>
              <a:defRPr/>
            </a:pPr>
            <a:r>
              <a:rPr lang="ru-RU" altLang="ru-RU" sz="1200" b="1" kern="0" dirty="0" smtClean="0"/>
              <a:t>8.	Кондраков Н.П. Бухгалтерский (финансовый, управленческий) учет. </a:t>
            </a:r>
            <a:r>
              <a:rPr lang="ru-RU" altLang="ru-RU" sz="1200" b="1" kern="0" dirty="0" err="1" smtClean="0"/>
              <a:t>М.:Проспект</a:t>
            </a:r>
            <a:r>
              <a:rPr lang="ru-RU" altLang="ru-RU" sz="1200" b="1" kern="0" dirty="0" smtClean="0"/>
              <a:t> , 2013 – 831с.	</a:t>
            </a:r>
          </a:p>
          <a:p>
            <a:pPr>
              <a:defRPr/>
            </a:pPr>
            <a:endParaRPr lang="ru-RU" altLang="ru-RU" sz="1200" b="1" kern="0" dirty="0" smtClean="0"/>
          </a:p>
          <a:p>
            <a:pPr>
              <a:defRPr/>
            </a:pPr>
            <a:r>
              <a:rPr lang="ru-RU" altLang="ru-RU" sz="1200" b="1" kern="0" dirty="0" smtClean="0"/>
              <a:t>Дополнительные источники: </a:t>
            </a:r>
          </a:p>
          <a:p>
            <a:pPr>
              <a:defRPr/>
            </a:pPr>
            <a:endParaRPr lang="ru-RU" altLang="ru-RU" sz="1200" b="1" kern="0" dirty="0" smtClean="0"/>
          </a:p>
          <a:p>
            <a:pPr>
              <a:defRPr/>
            </a:pPr>
            <a:r>
              <a:rPr lang="ru-RU" altLang="ru-RU" sz="1200" b="1" kern="0" dirty="0" smtClean="0"/>
              <a:t>1.	</a:t>
            </a:r>
            <a:r>
              <a:rPr lang="ru-RU" altLang="ru-RU" sz="1200" b="1" kern="0" dirty="0" err="1" smtClean="0"/>
              <a:t>Бурмистрова</a:t>
            </a:r>
            <a:r>
              <a:rPr lang="ru-RU" altLang="ru-RU" sz="1200" b="1" kern="0" dirty="0" smtClean="0"/>
              <a:t> Л.М. Бухгалтерский учет.- М.: Форум, 2012. – 326с.</a:t>
            </a:r>
          </a:p>
          <a:p>
            <a:pPr>
              <a:defRPr/>
            </a:pPr>
            <a:r>
              <a:rPr lang="ru-RU" altLang="ru-RU" sz="1200" b="1" kern="0" dirty="0" smtClean="0"/>
              <a:t>2.	</a:t>
            </a:r>
            <a:r>
              <a:rPr lang="ru-RU" altLang="ru-RU" sz="1200" b="1" kern="0" dirty="0" err="1" smtClean="0"/>
              <a:t>Вещунова</a:t>
            </a:r>
            <a:r>
              <a:rPr lang="ru-RU" altLang="ru-RU" sz="1200" b="1" kern="0" dirty="0" smtClean="0"/>
              <a:t> Н.Л. Бухгалтерский учет. – М.: Рид Групп, 2012. – 298 с.</a:t>
            </a:r>
          </a:p>
          <a:p>
            <a:pPr>
              <a:defRPr/>
            </a:pPr>
            <a:r>
              <a:rPr lang="ru-RU" altLang="ru-RU" sz="1200" b="1" kern="0" dirty="0" smtClean="0"/>
              <a:t>3.	Куликова Л.И. Международные стандарты финансовой отчетности. – М.: Магистр, 2012.- 400с.</a:t>
            </a:r>
          </a:p>
          <a:p>
            <a:pPr>
              <a:defRPr/>
            </a:pPr>
            <a:r>
              <a:rPr lang="ru-RU" altLang="ru-RU" sz="1200" b="1" kern="0" dirty="0" smtClean="0"/>
              <a:t>4.	Щербакова В.И. Теория бухгалтерского учета. – М.: Форум, 2013. – 244с</a:t>
            </a:r>
          </a:p>
          <a:p>
            <a:pPr>
              <a:defRPr/>
            </a:pPr>
            <a:endParaRPr lang="ru-RU" altLang="ru-RU" sz="1200" b="1" kern="0" dirty="0" smtClean="0"/>
          </a:p>
          <a:p>
            <a:pPr>
              <a:defRPr/>
            </a:pPr>
            <a:endParaRPr lang="ru-RU" altLang="ru-RU" sz="1200" b="1" kern="0" dirty="0" smtClean="0"/>
          </a:p>
          <a:p>
            <a:pPr>
              <a:defRPr/>
            </a:pPr>
            <a:r>
              <a:rPr lang="ru-RU" altLang="ru-RU" sz="1200" b="1" kern="0" dirty="0" smtClean="0"/>
              <a:t>Интернет-ресурсы: </a:t>
            </a:r>
          </a:p>
          <a:p>
            <a:pPr>
              <a:defRPr/>
            </a:pPr>
            <a:endParaRPr lang="ru-RU" altLang="ru-RU" sz="1200" b="1" kern="0" dirty="0" smtClean="0"/>
          </a:p>
          <a:p>
            <a:pPr>
              <a:defRPr/>
            </a:pPr>
            <a:r>
              <a:rPr lang="ru-RU" altLang="ru-RU" sz="1200" b="1" kern="0" dirty="0" smtClean="0"/>
              <a:t>1.HTTP://WWW.AUP.RU/BOOKS/I013.HTM Бухгалтерский учет: конспект лекций/ Федосова Т.В. Таганрог: ТТИ ЮФУ, 2013.</a:t>
            </a:r>
          </a:p>
          <a:p>
            <a:pPr>
              <a:defRPr/>
            </a:pPr>
            <a:r>
              <a:rPr lang="ru-RU" altLang="ru-RU" sz="1200" b="1" kern="0" dirty="0" smtClean="0"/>
              <a:t>2.Федосова Т.В. (Таганрог: ТТИ ЮФУ, 2013). Административно-управленческий портал </a:t>
            </a:r>
            <a:r>
              <a:rPr lang="ru-RU" altLang="ru-RU" sz="1200" b="1" kern="0" dirty="0" err="1" smtClean="0"/>
              <a:t>AUP.Ruhttp</a:t>
            </a:r>
            <a:r>
              <a:rPr lang="ru-RU" altLang="ru-RU" sz="1200" b="1" kern="0" dirty="0" smtClean="0"/>
              <a:t>://www.aup.ru/books/m176/ Бухгалтерский учет: Учебное пособие</a:t>
            </a:r>
            <a:endParaRPr lang="ru-RU" altLang="ru-RU" sz="1200" b="1" kern="0" dirty="0"/>
          </a:p>
        </p:txBody>
      </p:sp>
    </p:spTree>
    <p:extLst>
      <p:ext uri="{BB962C8B-B14F-4D97-AF65-F5344CB8AC3E}">
        <p14:creationId xmlns:p14="http://schemas.microsoft.com/office/powerpoint/2010/main" val="979024255"/>
      </p:ext>
    </p:extLst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    </a:t>
            </a:r>
            <a:r>
              <a:rPr lang="ru-RU" sz="2800" dirty="0" smtClean="0">
                <a:solidFill>
                  <a:srgbClr val="FF0000"/>
                </a:solidFill>
              </a:rPr>
              <a:t>Готовая продукция </a:t>
            </a:r>
            <a:r>
              <a:rPr lang="ru-RU" sz="2800" dirty="0" smtClean="0"/>
              <a:t>– это законченный производством продукт предприятия, соответствующие установленным стандартам или техническим условиям. </a:t>
            </a:r>
          </a:p>
          <a:p>
            <a:pPr>
              <a:buNone/>
            </a:pPr>
            <a:r>
              <a:rPr lang="ru-RU" sz="2800" dirty="0" smtClean="0"/>
              <a:t>        Готовая продукция принимается техническим контролем, оформляется установленными документами и передается на склад. </a:t>
            </a:r>
          </a:p>
          <a:p>
            <a:pPr>
              <a:buNone/>
            </a:pPr>
            <a:r>
              <a:rPr lang="ru-RU" sz="2800" dirty="0" smtClean="0"/>
              <a:t>        Иногда готовая продукция отгружается покупателям непосредственно из производства, минуя склад.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86868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</a:t>
            </a:r>
            <a:r>
              <a:rPr lang="ru-RU" dirty="0" smtClean="0"/>
              <a:t>Для учета готовой продукции применяется счет 43 «Готовая продукция». Счет по отношению к балансу является активным. Поступление готовой продукции из производства отражается по дебету счета 43, реализация покупателям – по кредиту. Дебетовое сальдо отражает сумму остатка готовой продукции на складах предприятия.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000" dirty="0" smtClean="0"/>
              <a:t>В соответствии с Положением по ведению бухгалтерского учета и бухгалтерской отчетности в РФ готовая продукция отражается в бухгалтерском балансе по фактической или нормативной (плановой) производственной себестоимости.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sz="3000" dirty="0" smtClean="0"/>
              <a:t>Но в практике работы предприятия часто возникают ситуации, когда фактическую себестоимость рассчитать можно только в конце месяца. Поэтому для облегчения текущего учета выпуска готовой продукции и поступления ее на склад применяются учетные цены. В качестве учетных цен предприятие может применять плановые, нормативные, оптовые, розничные, средние, покупные цены и т.д.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</a:t>
            </a:r>
            <a:r>
              <a:rPr lang="ru-RU" sz="3600" dirty="0" smtClean="0"/>
              <a:t>В течение отчетного периода готовая продукция учитывается по учетным ценам. </a:t>
            </a:r>
          </a:p>
          <a:p>
            <a:pPr>
              <a:buNone/>
            </a:pPr>
            <a:r>
              <a:rPr lang="ru-RU" sz="3600" dirty="0" smtClean="0"/>
              <a:t>      Фактическая себестоимость готовой продукции определяется только в конце периода, когда подсчитаны все затраты на производство. </a:t>
            </a:r>
            <a:endParaRPr lang="ru-RU" sz="36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286388"/>
          </a:xfrm>
        </p:spPr>
        <p:txBody>
          <a:bodyPr/>
          <a:lstStyle/>
          <a:p>
            <a:pPr algn="ctr">
              <a:buNone/>
            </a:pPr>
            <a:r>
              <a:rPr lang="ru-RU" sz="4400" dirty="0" smtClean="0">
                <a:solidFill>
                  <a:srgbClr val="FF5050"/>
                </a:solidFill>
              </a:rPr>
              <a:t>Учет готовой продукции, согласно Приказу об учетной политике предприятия, может вестись:</a:t>
            </a:r>
          </a:p>
          <a:p>
            <a:r>
              <a:rPr lang="ru-RU" dirty="0" smtClean="0"/>
              <a:t>без использования счета 40 «Выпуск продукции (работ, услуг)»;</a:t>
            </a:r>
          </a:p>
          <a:p>
            <a:r>
              <a:rPr lang="ru-RU" dirty="0" smtClean="0"/>
              <a:t>с использованием счета 40.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6430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учет ведется без применения счета 40, то составляется корреспонденция: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71678"/>
            <a:ext cx="8929718" cy="4054485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Дт 43       Кт 20 – выпущена из производства готовая продукция по фактической себестоимости</a:t>
            </a:r>
          </a:p>
          <a:p>
            <a:r>
              <a:rPr lang="ru-RU" sz="4400" dirty="0" smtClean="0"/>
              <a:t>Дт 90       Кт 43 – списана готовая продукция к продаже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14353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Дт 43       Кт 20 – произведена </a:t>
            </a:r>
            <a:r>
              <a:rPr lang="ru-RU" sz="4000" dirty="0" err="1" smtClean="0"/>
              <a:t>доо-ценка</a:t>
            </a:r>
            <a:r>
              <a:rPr lang="ru-RU" sz="4000" dirty="0" smtClean="0"/>
              <a:t> готовой продукции, если фактическая себестоимость выше учетной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Дт 43       Кт 20 </a:t>
            </a:r>
            <a:r>
              <a:rPr lang="ru-RU" sz="4000" dirty="0" smtClean="0"/>
              <a:t>– отражается уменьшение затрат способом «Красное </a:t>
            </a:r>
            <a:r>
              <a:rPr lang="ru-RU" sz="4000" dirty="0" err="1" smtClean="0"/>
              <a:t>сторно</a:t>
            </a:r>
            <a:r>
              <a:rPr lang="ru-RU" sz="4000" dirty="0" smtClean="0"/>
              <a:t>», если фактическая себестоимость ниже учетной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4143380"/>
            <a:ext cx="3357586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Тема13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Тема13</Template>
  <TotalTime>150</TotalTime>
  <Words>584</Words>
  <Application>Microsoft Office PowerPoint</Application>
  <PresentationFormat>Экран (4:3)</PresentationFormat>
  <Paragraphs>63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Тема13</vt:lpstr>
      <vt:lpstr>Тема Office</vt:lpstr>
      <vt:lpstr>1_Тема Office</vt:lpstr>
      <vt:lpstr>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Если учет ведется без применения счета 40, то составляется корреспонденция: </vt:lpstr>
      <vt:lpstr>Презентация PowerPoint</vt:lpstr>
      <vt:lpstr>Если учет ведется с применением счета 40, то составляется следующая корреспонденция: </vt:lpstr>
      <vt:lpstr>Презентация PowerPoint</vt:lpstr>
      <vt:lpstr>Проводки по продаже продукции покупателям и ее оплате, а также по начислению НДС бюджету: </vt:lpstr>
      <vt:lpstr>Презентация PowerPoint</vt:lpstr>
      <vt:lpstr>Списание расходов на продажу отражается: </vt:lpstr>
      <vt:lpstr>Финансовый результат от реализации определяется в конце месяца: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User</cp:lastModifiedBy>
  <cp:revision>20</cp:revision>
  <dcterms:created xsi:type="dcterms:W3CDTF">2010-04-09T16:29:12Z</dcterms:created>
  <dcterms:modified xsi:type="dcterms:W3CDTF">2015-09-01T06:33:32Z</dcterms:modified>
</cp:coreProperties>
</file>