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70" r:id="rId3"/>
    <p:sldId id="257" r:id="rId4"/>
    <p:sldId id="266" r:id="rId5"/>
    <p:sldId id="259" r:id="rId6"/>
    <p:sldId id="258" r:id="rId7"/>
    <p:sldId id="261" r:id="rId8"/>
    <p:sldId id="262" r:id="rId9"/>
    <p:sldId id="263" r:id="rId10"/>
    <p:sldId id="260" r:id="rId11"/>
    <p:sldId id="264" r:id="rId12"/>
    <p:sldId id="265" r:id="rId13"/>
    <p:sldId id="267" r:id="rId14"/>
    <p:sldId id="269" r:id="rId15"/>
    <p:sldId id="268" r:id="rId16"/>
    <p:sldId id="273" r:id="rId17"/>
    <p:sldId id="274" r:id="rId18"/>
    <p:sldId id="275" r:id="rId19"/>
    <p:sldId id="27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6" autoAdjust="0"/>
    <p:restoredTop sz="94671" autoAdjust="0"/>
  </p:normalViewPr>
  <p:slideViewPr>
    <p:cSldViewPr>
      <p:cViewPr varScale="1">
        <p:scale>
          <a:sx n="66" d="100"/>
          <a:sy n="66" d="100"/>
        </p:scale>
        <p:origin x="-142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182A9-F915-469C-B563-F3D99FE01914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9F1323-C44C-40EC-9EDA-B944BAD338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369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F1323-C44C-40EC-9EDA-B944BAD3382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932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shkolapodelok.ru/detskie-stixi/stixi-pro-vremena-goda/stixi-pro-letnie-mesyacy.html" TargetMode="External"/><Relationship Id="rId3" Type="http://schemas.openxmlformats.org/officeDocument/2006/relationships/hyperlink" Target="http://per-rodnichok.dou.tomsk.ru/wp-content/blogs.dir/103/files/den-rozhdenie-sada/343115709.gif" TargetMode="External"/><Relationship Id="rId7" Type="http://schemas.openxmlformats.org/officeDocument/2006/relationships/hyperlink" Target="http://deti-online.com/stihi/leto/" TargetMode="External"/><Relationship Id="rId2" Type="http://schemas.openxmlformats.org/officeDocument/2006/relationships/hyperlink" Target="http://kartinki-cvetov.ru/nasekomye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nasch-dom.in/blog/43817553645/Iyun!-Pervyiy-mesyats-leta!?tmd=1" TargetMode="External"/><Relationship Id="rId5" Type="http://schemas.openxmlformats.org/officeDocument/2006/relationships/hyperlink" Target="http://xaxa-net.ru/uploads/posts/2013-06/1371207582_pyh-topoliniy-2.jpg" TargetMode="External"/><Relationship Id="rId4" Type="http://schemas.openxmlformats.org/officeDocument/2006/relationships/hyperlink" Target="http://mtdata.ru/u1/photo9B0F/20482071365-0/original.jpg" TargetMode="External"/><Relationship Id="rId9" Type="http://schemas.openxmlformats.org/officeDocument/2006/relationships/hyperlink" Target="http://&#1089;&#1077;&#1079;&#1086;&#1085;&#1099;-&#1075;&#1086;&#1076;&#1072;.&#1088;&#1092;/%D0%BB%D0%B5%D1%82%D0%BE%20%D0%B8%D1%8E%D0%BD%D1%8C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48665" y="1196752"/>
            <a:ext cx="6534161" cy="34163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spc="50" dirty="0" smtClean="0">
                <a:ln w="11430">
                  <a:solidFill>
                    <a:srgbClr val="FF0066"/>
                  </a:solidFill>
                </a:ln>
                <a:solidFill>
                  <a:srgbClr val="00B05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Потерял </a:t>
            </a:r>
          </a:p>
          <a:p>
            <a:pPr algn="ctr"/>
            <a:r>
              <a:rPr lang="ru-RU" sz="7200" b="1" spc="50" dirty="0" smtClean="0">
                <a:ln w="11430">
                  <a:solidFill>
                    <a:srgbClr val="FF0066"/>
                  </a:solidFill>
                </a:ln>
                <a:solidFill>
                  <a:srgbClr val="00B05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слова Июнь</a:t>
            </a:r>
          </a:p>
          <a:p>
            <a:pPr algn="ctr"/>
            <a:endParaRPr lang="ru-RU" sz="7200" b="1" spc="50" dirty="0">
              <a:ln w="11430"/>
              <a:solidFill>
                <a:srgbClr val="FF0066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0759" y="3461107"/>
            <a:ext cx="4831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00C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Интерактивная викторина </a:t>
            </a:r>
          </a:p>
          <a:p>
            <a:pPr algn="ctr"/>
            <a:r>
              <a:rPr lang="ru-RU" sz="2400" dirty="0" smtClean="0">
                <a:solidFill>
                  <a:srgbClr val="0000C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для учащихся 5-8 классов</a:t>
            </a:r>
            <a:endParaRPr lang="ru-RU" sz="2400" dirty="0">
              <a:solidFill>
                <a:srgbClr val="0000CC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8124" y="4581128"/>
            <a:ext cx="8547267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Автор: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Ольга Михайловна Степанова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учитель английского языка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МБОУ «</a:t>
            </a:r>
            <a:r>
              <a:rPr lang="ru-RU" b="1" spc="50" dirty="0" err="1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Цивильская</a:t>
            </a:r>
            <a:r>
              <a:rPr lang="ru-RU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СОШ</a:t>
            </a:r>
            <a:r>
              <a:rPr lang="en-US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№2»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города Цивильск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Чувашской Республики</a:t>
            </a:r>
            <a:endParaRPr lang="en-US" sz="2400" b="1" spc="50" dirty="0">
              <a:ln w="11430"/>
              <a:solidFill>
                <a:srgbClr val="008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spc="50" dirty="0" smtClean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2015</a:t>
            </a:r>
            <a:endParaRPr lang="ru-RU" sz="2400" b="1" spc="50" dirty="0">
              <a:ln w="11430"/>
              <a:solidFill>
                <a:srgbClr val="008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1268" name="Picture 4" descr="http://gifr.ru/data/temp/ria1cu949mgect4o5rqjao1b76.gif?22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4" y="185012"/>
            <a:ext cx="8979101" cy="79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02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24"/>
          <a:stretch/>
        </p:blipFill>
        <p:spPr bwMode="auto">
          <a:xfrm>
            <a:off x="-14809" y="0"/>
            <a:ext cx="9158809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64267" y="1252910"/>
            <a:ext cx="822960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У школьников каникулы настали, 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И бегают мальчишки по дворам. 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И бегать они вовсе не устали, 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Ведь лето теплый </a:t>
            </a:r>
            <a:r>
              <a:rPr lang="ru-RU" sz="3600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… дарит </a:t>
            </a:r>
            <a:r>
              <a:rPr lang="ru-RU" sz="3600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нам!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5536" y="5013176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b="1" kern="0" dirty="0">
                <a:solidFill>
                  <a:srgbClr val="FFFF00"/>
                </a:solidFill>
                <a:latin typeface="Times New Roman"/>
              </a:rPr>
              <a:t>отдых</a:t>
            </a:r>
            <a:endParaRPr lang="en-US" sz="7200" b="1" kern="0" dirty="0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6829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xaxa-net.ru/uploads/posts/2013-06/1371207582_pyh-topoliniy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921"/>
            <a:ext cx="9166561" cy="687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487" y="2548840"/>
            <a:ext cx="9129252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2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algn="l"/>
            <a:r>
              <a:rPr lang="ru-RU" sz="32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Июнь тополями вздохнул,</a:t>
            </a:r>
          </a:p>
          <a:p>
            <a:pPr algn="l"/>
            <a:r>
              <a:rPr lang="ru-RU" sz="32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И немеет,</a:t>
            </a:r>
          </a:p>
          <a:p>
            <a:pPr algn="l"/>
            <a:r>
              <a:rPr lang="ru-RU" sz="32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А пух всё кружит – над землёй, над рекой,</a:t>
            </a:r>
          </a:p>
          <a:p>
            <a:pPr algn="l"/>
            <a:r>
              <a:rPr lang="ru-RU" sz="32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Кружит, а спуститься как будто не </a:t>
            </a:r>
            <a:r>
              <a:rPr lang="ru-RU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смеет.</a:t>
            </a:r>
            <a:endParaRPr lang="ru-RU" sz="32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l"/>
            <a:r>
              <a:rPr lang="ru-RU" sz="32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Он это умеет. Но он не такой.</a:t>
            </a:r>
          </a:p>
          <a:p>
            <a:pPr algn="l"/>
            <a:r>
              <a:rPr lang="ru-RU" sz="32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Он очень хороший, он белый, пушистый,</a:t>
            </a:r>
          </a:p>
          <a:p>
            <a:pPr algn="l"/>
            <a:r>
              <a:rPr lang="ru-RU" sz="32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Ему не пристало, он сам пристаёт,</a:t>
            </a:r>
          </a:p>
          <a:p>
            <a:pPr algn="l"/>
            <a:r>
              <a:rPr lang="ru-RU" sz="32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Садится </a:t>
            </a:r>
            <a:r>
              <a:rPr lang="ru-RU" sz="3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на  … , </a:t>
            </a:r>
            <a:r>
              <a:rPr lang="ru-RU" sz="32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на локон душистый</a:t>
            </a:r>
          </a:p>
          <a:p>
            <a:pPr algn="l"/>
            <a:r>
              <a:rPr lang="ru-RU" sz="32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Красавиц – из тех,</a:t>
            </a:r>
          </a:p>
          <a:p>
            <a:pPr algn="l"/>
            <a:r>
              <a:rPr lang="ru-RU" sz="32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Кого сам признаёт. 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011782" y="5396634"/>
            <a:ext cx="3744416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b="1" kern="0" dirty="0">
                <a:solidFill>
                  <a:srgbClr val="FFFF00"/>
                </a:solidFill>
                <a:latin typeface="Times New Roman"/>
              </a:rPr>
              <a:t>брови</a:t>
            </a:r>
            <a:endParaRPr lang="en-US" sz="7200" b="1" kern="0" dirty="0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744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38486" y="1268760"/>
            <a:ext cx="822960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lnSpc>
                <a:spcPts val="3400"/>
              </a:lnSpc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b="0" dirty="0">
              <a:solidFill>
                <a:srgbClr val="FFFF00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lnSpc>
                <a:spcPts val="3400"/>
              </a:lnSpc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b="0" dirty="0">
                <a:solidFill>
                  <a:srgbClr val="FFFF00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Стали </a:t>
            </a:r>
            <a:r>
              <a:rPr lang="ru-RU" sz="3600" b="0" dirty="0" err="1">
                <a:solidFill>
                  <a:srgbClr val="FFFF00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вылетки</a:t>
            </a:r>
            <a:r>
              <a:rPr lang="ru-RU" sz="3600" b="0" dirty="0">
                <a:solidFill>
                  <a:srgbClr val="FFFF00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 смелей,</a:t>
            </a:r>
          </a:p>
          <a:p>
            <a:pPr marL="45720" lvl="0" algn="l" eaLnBrk="1" fontAlgn="auto" hangingPunct="1">
              <a:lnSpc>
                <a:spcPts val="3400"/>
              </a:lnSpc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b="0" dirty="0">
                <a:solidFill>
                  <a:srgbClr val="FFFF00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Стало тише и светлей.</a:t>
            </a:r>
          </a:p>
          <a:p>
            <a:pPr marL="45720" lvl="0" algn="l" eaLnBrk="1" fontAlgn="auto" hangingPunct="1">
              <a:lnSpc>
                <a:spcPts val="3400"/>
              </a:lnSpc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b="0" dirty="0" smtClean="0">
                <a:solidFill>
                  <a:srgbClr val="FFFF00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… </a:t>
            </a:r>
            <a:r>
              <a:rPr lang="ru-RU" sz="3600" b="0" dirty="0">
                <a:solidFill>
                  <a:srgbClr val="FFFF00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растёт, растёт, растёт —</a:t>
            </a:r>
          </a:p>
          <a:p>
            <a:pPr marL="45720" lvl="0" algn="l" eaLnBrk="1" fontAlgn="auto" hangingPunct="1">
              <a:lnSpc>
                <a:spcPts val="3400"/>
              </a:lnSpc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b="0" dirty="0">
                <a:solidFill>
                  <a:srgbClr val="FFFF00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Скоро к ночи поворот.</a:t>
            </a:r>
          </a:p>
          <a:p>
            <a:pPr marL="45720" lvl="0" algn="l" eaLnBrk="1" fontAlgn="auto" hangingPunct="1">
              <a:lnSpc>
                <a:spcPts val="3400"/>
              </a:lnSpc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b="0" dirty="0">
                <a:solidFill>
                  <a:srgbClr val="FFFF00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А пока заросшей тропкой,</a:t>
            </a:r>
          </a:p>
          <a:p>
            <a:pPr marL="45720" lvl="0" algn="l" eaLnBrk="1" fontAlgn="auto" hangingPunct="1">
              <a:lnSpc>
                <a:spcPts val="3400"/>
              </a:lnSpc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b="0" dirty="0">
                <a:solidFill>
                  <a:srgbClr val="FFFF00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Земляничной, неторопкий</a:t>
            </a:r>
          </a:p>
          <a:p>
            <a:pPr marL="45720" lvl="0" algn="l" eaLnBrk="1" fontAlgn="auto" hangingPunct="1">
              <a:lnSpc>
                <a:spcPts val="3400"/>
              </a:lnSpc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b="0" dirty="0">
                <a:solidFill>
                  <a:srgbClr val="FFFF00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По земле июнь идёт!</a:t>
            </a:r>
            <a:endParaRPr lang="ru-RU" sz="3600" b="0" dirty="0" smtClean="0">
              <a:solidFill>
                <a:srgbClr val="FFFF00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5536" y="5013176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b="1" kern="0" dirty="0" smtClean="0">
                <a:solidFill>
                  <a:srgbClr val="FFFF00"/>
                </a:solidFill>
                <a:latin typeface="Times New Roman"/>
              </a:rPr>
              <a:t>День </a:t>
            </a:r>
            <a:endParaRPr lang="en-US" sz="7200" b="1" kern="0" dirty="0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4195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mtdata.ru/u19/photoD1BA/20254179039-0/big.jpeg#2025417903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4"/>
          <a:stretch/>
        </p:blipFill>
        <p:spPr bwMode="auto">
          <a:xfrm>
            <a:off x="-1" y="0"/>
            <a:ext cx="91845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1028" y="825206"/>
            <a:ext cx="8875468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4000" spc="50" dirty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4000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Прилетел июнь на крыльях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4000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Мохноногого шмеля.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4000" spc="50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… раскрылись</a:t>
            </a:r>
            <a:r>
              <a:rPr lang="ru-RU" sz="4000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,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4000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Пух роняют </a:t>
            </a:r>
            <a:r>
              <a:rPr lang="ru-RU" sz="4000" spc="50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тополя!</a:t>
            </a:r>
            <a:endParaRPr lang="ru-RU" sz="4000" spc="50" dirty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5536" y="5013176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b="1" kern="0" dirty="0">
                <a:solidFill>
                  <a:srgbClr val="FFFF00"/>
                </a:solidFill>
                <a:latin typeface="Times New Roman"/>
              </a:rPr>
              <a:t>Колокольчики</a:t>
            </a:r>
            <a:endParaRPr lang="en-US" sz="7200" b="1" kern="0" dirty="0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0895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4436" y="1268760"/>
            <a:ext cx="822960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40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4000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Раскудрявились</a:t>
            </a:r>
            <a:r>
              <a:rPr lang="ru-RU" sz="4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 ивы</a:t>
            </a:r>
            <a:r>
              <a:rPr lang="ru-RU" sz="4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, … .</a:t>
            </a:r>
            <a:endParaRPr lang="ru-RU" sz="40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4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Расцвели полевые цветы.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4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В танце носятся пчелы, стрекозы —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4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И во всем никакой суеты.</a:t>
            </a:r>
            <a:endParaRPr lang="ru-RU" sz="4000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5536" y="5013176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b="1" kern="0" dirty="0">
                <a:solidFill>
                  <a:srgbClr val="FFFF00"/>
                </a:solidFill>
                <a:latin typeface="Times New Roman"/>
              </a:rPr>
              <a:t>березы</a:t>
            </a:r>
            <a:endParaRPr lang="en-US" sz="7200" b="1" kern="0" dirty="0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0900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per-rodnichok.dou.tomsk.ru/wp-content/blogs.dir/103/files/den-rozhdenie-sada/34311570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6663"/>
            <a:ext cx="9158749" cy="689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79512" y="1268760"/>
            <a:ext cx="822960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40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40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Каждый день длиннее ночи,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40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Ночь – всё меньше и короче,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400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Да</a:t>
            </a:r>
            <a:r>
              <a:rPr lang="ru-RU" sz="40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, июнь – </a:t>
            </a:r>
            <a:r>
              <a:rPr lang="ru-RU" sz="400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«… </a:t>
            </a:r>
            <a:r>
              <a:rPr lang="ru-RU" sz="40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лета»,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40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Лишь в июне много света!</a:t>
            </a:r>
            <a:endParaRPr lang="ru-RU" sz="4000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5536" y="5013176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b="1" kern="0" dirty="0" smtClean="0">
                <a:solidFill>
                  <a:srgbClr val="FFFF00"/>
                </a:solidFill>
                <a:latin typeface="Times New Roman"/>
              </a:rPr>
              <a:t>румянец</a:t>
            </a:r>
            <a:endParaRPr lang="en-US" sz="7200" b="1" kern="0" dirty="0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078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mtdata.ru/u5/photoB671/20654824545-0/big.jpe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8309" y="234360"/>
            <a:ext cx="9042860" cy="609397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Ах, какой июнь чудной ! </a:t>
            </a:r>
          </a:p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Мы пойдем купаться!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Мы июньскою водой</a:t>
            </a:r>
          </a:p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Будем … !</a:t>
            </a:r>
          </a:p>
          <a:p>
            <a:endParaRPr lang="ru-RU" b="1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ru-RU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ru-RU" b="1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ru-RU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ru-RU" b="1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ru-RU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ru-RU" b="1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ru-RU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ru-RU" b="1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ru-RU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Рифмовка собственного сочинения автора презентации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8309" y="4869160"/>
            <a:ext cx="5598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наслаждаться</a:t>
            </a:r>
            <a:endParaRPr lang="ru-RU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95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6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84026" y="632996"/>
            <a:ext cx="822960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40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40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Наблюдаем бурный рост – 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40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Всё растет и всё цветет.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40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Вот поэтому июнь 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400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Именуют … !</a:t>
            </a:r>
            <a:endParaRPr lang="ru-RU" sz="40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72517" y="3553086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b="1" kern="0" dirty="0">
                <a:solidFill>
                  <a:srgbClr val="FFFF00"/>
                </a:solidFill>
                <a:latin typeface="Times New Roman"/>
              </a:rPr>
              <a:t>ХЛЕБОРОСТ</a:t>
            </a:r>
            <a:endParaRPr lang="en-US" sz="7200" b="1" kern="0" dirty="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19" y="5914183"/>
            <a:ext cx="87597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50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Рифмовка </a:t>
            </a:r>
            <a:r>
              <a:rPr lang="ru-RU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собственного сочинения автора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25334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328" y="-38629"/>
            <a:ext cx="9191328" cy="689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2742" y="332656"/>
            <a:ext cx="9041258" cy="25545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Вижу чудное мгновенье,</a:t>
            </a:r>
          </a:p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Вижу нивы и поля.</a:t>
            </a:r>
          </a:p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Это русское раздолье!</a:t>
            </a:r>
          </a:p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Да здравствует июнь, друзья!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126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ИСТОЧНИК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hlinkClick r:id="rId2"/>
              </a:rPr>
              <a:t>http://</a:t>
            </a:r>
            <a:r>
              <a:rPr lang="en-US" sz="1800" dirty="0" smtClean="0">
                <a:hlinkClick r:id="rId2"/>
              </a:rPr>
              <a:t>kartinki-cvetov.ru/nasekomye.html</a:t>
            </a:r>
            <a:endParaRPr lang="ru-RU" sz="1800" dirty="0" smtClean="0"/>
          </a:p>
          <a:p>
            <a:r>
              <a:rPr lang="en-US" sz="1800" dirty="0">
                <a:hlinkClick r:id="rId3"/>
              </a:rPr>
              <a:t>http://</a:t>
            </a:r>
            <a:r>
              <a:rPr lang="en-US" sz="1800" dirty="0" smtClean="0">
                <a:hlinkClick r:id="rId3"/>
              </a:rPr>
              <a:t>per-rodnichok.dou.tomsk.ru/wp-content/blogs.dir/103/files/den-rozhdenie-sada/343115709.gif</a:t>
            </a:r>
            <a:endParaRPr lang="ru-RU" sz="1800" dirty="0" smtClean="0"/>
          </a:p>
          <a:p>
            <a:r>
              <a:rPr lang="en-US" sz="1800" dirty="0">
                <a:hlinkClick r:id="rId4"/>
              </a:rPr>
              <a:t>http://</a:t>
            </a:r>
            <a:r>
              <a:rPr lang="en-US" sz="1800" dirty="0" smtClean="0">
                <a:hlinkClick r:id="rId4"/>
              </a:rPr>
              <a:t>mtdata.ru/u1/photo9B0F/20482071365-0/original.jpg</a:t>
            </a:r>
            <a:endParaRPr lang="ru-RU" sz="1800" dirty="0" smtClean="0"/>
          </a:p>
          <a:p>
            <a:r>
              <a:rPr lang="en-US" sz="1800" dirty="0">
                <a:hlinkClick r:id="rId5"/>
              </a:rPr>
              <a:t>http://</a:t>
            </a:r>
            <a:r>
              <a:rPr lang="en-US" sz="1800" dirty="0" smtClean="0">
                <a:hlinkClick r:id="rId5"/>
              </a:rPr>
              <a:t>xaxa-net.ru/uploads/posts/2013-06/1371207582_pyh-topoliniy-2.jpg</a:t>
            </a:r>
            <a:endParaRPr lang="ru-RU" sz="1800" dirty="0" smtClean="0"/>
          </a:p>
          <a:p>
            <a:r>
              <a:rPr lang="en-US" sz="1800" dirty="0">
                <a:hlinkClick r:id="rId6"/>
              </a:rPr>
              <a:t>http://nasch-dom.in/blog/43817553645/Iyun!-Pervyiy-mesyats-leta!?</a:t>
            </a:r>
            <a:r>
              <a:rPr lang="en-US" sz="1800" dirty="0" smtClean="0">
                <a:hlinkClick r:id="rId6"/>
              </a:rPr>
              <a:t>tmd=1</a:t>
            </a:r>
            <a:endParaRPr lang="ru-RU" sz="1800" dirty="0" smtClean="0"/>
          </a:p>
          <a:p>
            <a:r>
              <a:rPr lang="en-US" sz="1800" dirty="0">
                <a:hlinkClick r:id="rId7"/>
              </a:rPr>
              <a:t>http://deti-online.com/stihi/leto</a:t>
            </a:r>
            <a:r>
              <a:rPr lang="en-US" sz="1800" dirty="0" smtClean="0">
                <a:hlinkClick r:id="rId7"/>
              </a:rPr>
              <a:t>/</a:t>
            </a:r>
            <a:endParaRPr lang="ru-RU" sz="1800" dirty="0" smtClean="0"/>
          </a:p>
          <a:p>
            <a:r>
              <a:rPr lang="en-US" sz="1800" dirty="0">
                <a:hlinkClick r:id="rId8"/>
              </a:rPr>
              <a:t>http://</a:t>
            </a:r>
            <a:r>
              <a:rPr lang="en-US" sz="1800" dirty="0" smtClean="0">
                <a:hlinkClick r:id="rId8"/>
              </a:rPr>
              <a:t>shkolapodelok.ru/detskie-stixi/stixi-pro-vremena-goda/stixi-pro-letnie-mesyacy.html</a:t>
            </a:r>
            <a:endParaRPr lang="ru-RU" sz="1800" dirty="0" smtClean="0"/>
          </a:p>
          <a:p>
            <a:r>
              <a:rPr lang="en-US" sz="1800" dirty="0">
                <a:hlinkClick r:id="rId9"/>
              </a:rPr>
              <a:t>http://xn----8sbiecm6bhdx8i.xn--p1ai/%</a:t>
            </a:r>
            <a:r>
              <a:rPr lang="en-US" sz="1800" dirty="0" smtClean="0">
                <a:hlinkClick r:id="rId9"/>
              </a:rPr>
              <a:t>D0%BB%D0%B5%D1%82%D0%BE%20%D0%B8%D1%8E%D0%BD%D1%8C.html</a:t>
            </a:r>
            <a:r>
              <a:rPr lang="ru-RU" sz="1800" dirty="0" smtClean="0"/>
              <a:t> 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46431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014.radikal.ru/i328/1506/57/493671f8942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48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gifr.ru/data/temp/ria1cu949mgect4o5rqjao1b76.gif?64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36" y="3451122"/>
            <a:ext cx="8714344" cy="117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54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4"/>
          <a:stretch/>
        </p:blipFill>
        <p:spPr bwMode="auto">
          <a:xfrm>
            <a:off x="-1" y="1314"/>
            <a:ext cx="9144001" cy="6856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6643" y="1675923"/>
            <a:ext cx="822960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28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28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Первое июня. </a:t>
            </a:r>
            <a:endParaRPr lang="ru-RU" sz="2800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28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Наступило </a:t>
            </a:r>
            <a:r>
              <a:rPr lang="ru-RU" sz="28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лето</a:t>
            </a:r>
            <a:r>
              <a:rPr lang="ru-RU" sz="28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.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28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И </a:t>
            </a:r>
            <a:r>
              <a:rPr lang="ru-RU" sz="28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теплом июньским </a:t>
            </a:r>
            <a:endParaRPr lang="ru-RU" sz="2800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28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Вся </a:t>
            </a:r>
            <a:r>
              <a:rPr lang="ru-RU" sz="28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земля согрета. </a:t>
            </a:r>
            <a:endParaRPr lang="ru-RU" sz="2800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28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Змей </a:t>
            </a:r>
            <a:r>
              <a:rPr lang="ru-RU" sz="28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бумажный пляшет </a:t>
            </a:r>
            <a:endParaRPr lang="ru-RU" sz="2800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28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Где-то </a:t>
            </a:r>
            <a:r>
              <a:rPr lang="ru-RU" sz="28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в облаках. </a:t>
            </a:r>
            <a:endParaRPr lang="ru-RU" sz="2800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28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Вот какое …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28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У </a:t>
            </a:r>
            <a:r>
              <a:rPr lang="ru-RU" sz="28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меня в руках!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ru-RU" sz="28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5536" y="5013176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счастье</a:t>
            </a:r>
            <a:endParaRPr lang="en-US" sz="7200" b="1" kern="0" dirty="0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2101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" r="11794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1028" y="476672"/>
            <a:ext cx="822960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Тепло. Июнь. </a:t>
            </a:r>
            <a:r>
              <a:rPr lang="ru-RU" sz="3600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… лета</a:t>
            </a:r>
            <a:r>
              <a:rPr lang="ru-RU" sz="3600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.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Иду по лугу я с цветком.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В наряды летние одеты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Порхают бабочки кругом.</a:t>
            </a:r>
            <a:endParaRPr lang="ru-RU" sz="3600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5536" y="5013176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b="1" kern="0" dirty="0">
                <a:solidFill>
                  <a:srgbClr val="FFFF00"/>
                </a:solidFill>
                <a:latin typeface="Times New Roman"/>
              </a:rPr>
              <a:t>Начало</a:t>
            </a:r>
            <a:endParaRPr lang="en-US" sz="7200" b="1" kern="0" dirty="0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7793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http://sa.uploads.ru/t/hYocv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27584" y="2996952"/>
            <a:ext cx="822960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200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200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Июнь нас балует клубникой, </a:t>
            </a:r>
            <a:endParaRPr lang="ru-RU" sz="3200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200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И </a:t>
            </a:r>
            <a:r>
              <a:rPr lang="ru-RU" sz="3200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тополиный пух нам слепит глазки. Трава зеленая, </a:t>
            </a:r>
            <a:r>
              <a:rPr lang="ru-RU" sz="3200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деревья многолики,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200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А </a:t>
            </a:r>
            <a:r>
              <a:rPr lang="ru-RU" sz="3200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3200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полях … , </a:t>
            </a:r>
            <a:r>
              <a:rPr lang="ru-RU" sz="3200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как будто в сказке!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283969" y="5085184"/>
            <a:ext cx="3312318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b="1" kern="0" dirty="0">
                <a:solidFill>
                  <a:srgbClr val="FFFF00"/>
                </a:solidFill>
                <a:latin typeface="Times New Roman"/>
              </a:rPr>
              <a:t>цветы</a:t>
            </a:r>
            <a:endParaRPr lang="en-US" sz="7200" b="1" kern="0" dirty="0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400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http://www.neizvestniy-geniy.ru/images/works/photo/2013/06/945380_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796"/>
            <a:ext cx="9144001" cy="683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95667" y="1556792"/>
            <a:ext cx="822960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С. Маршак </a:t>
            </a:r>
            <a:endParaRPr lang="ru-RU" sz="3600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Пришел </a:t>
            </a:r>
            <a:r>
              <a:rPr lang="ru-RU" sz="36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июнь. </a:t>
            </a:r>
            <a:endParaRPr lang="ru-RU" sz="3600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“</a:t>
            </a:r>
            <a:r>
              <a:rPr lang="ru-RU" sz="36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Июнь! Июнь!” </a:t>
            </a:r>
            <a:endParaRPr lang="ru-RU" sz="3600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lang="ru-RU" sz="36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В саду </a:t>
            </a:r>
            <a: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щебечут … . 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36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одуванчик только дунь 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И </a:t>
            </a:r>
            <a:r>
              <a:rPr lang="ru-RU" sz="36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весь он разлетится.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ru-RU" sz="36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5536" y="5013176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птицы</a:t>
            </a:r>
            <a:endParaRPr lang="en-US" sz="7200" b="1" kern="0" dirty="0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2728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0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1028" y="825206"/>
            <a:ext cx="822960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Весна </a:t>
            </a:r>
            <a:r>
              <a:rPr lang="ru-RU" sz="3600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уходит, лишь успела </a:t>
            </a:r>
            <a:endParaRPr lang="ru-RU" sz="3600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Махнуть </a:t>
            </a:r>
            <a:r>
              <a:rPr lang="ru-RU" sz="3600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сиреневым платком. </a:t>
            </a:r>
            <a:endParaRPr lang="ru-RU" sz="3600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И </a:t>
            </a:r>
            <a:r>
              <a:rPr lang="ru-RU" sz="3600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тополиным пухом белым </a:t>
            </a:r>
            <a:endParaRPr lang="ru-RU" sz="3600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Июнь </a:t>
            </a:r>
            <a:r>
              <a:rPr lang="ru-RU" sz="3600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влетает в </a:t>
            </a:r>
            <a:r>
              <a:rPr lang="ru-RU" sz="3600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каждый … .</a:t>
            </a:r>
            <a:endParaRPr lang="ru-RU" sz="3600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ru-RU" sz="3600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5536" y="5013176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b="1" kern="0" dirty="0">
                <a:solidFill>
                  <a:srgbClr val="FFFF00"/>
                </a:solidFill>
                <a:latin typeface="Times New Roman"/>
              </a:rPr>
              <a:t>дом</a:t>
            </a:r>
            <a:endParaRPr lang="en-US" sz="7200" b="1" kern="0" dirty="0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5458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https://lh4.googleusercontent.com/-1DeThTrDq-4/VOJqb1GeEHI/AAAAAAAAGZo/GNVs-OaC7rc/w800-h800/2014%2B-%2B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90" y="0"/>
            <a:ext cx="91639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1028" y="1268760"/>
            <a:ext cx="822960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Скорей, скорей бери друзей, </a:t>
            </a:r>
            <a:endParaRPr lang="ru-RU" sz="3600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Июнь весёлый … , 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Пришел </a:t>
            </a:r>
            <a:r>
              <a:rPr lang="ru-RU" sz="3600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и в гости нас зовет, </a:t>
            </a:r>
            <a:endParaRPr lang="ru-RU" sz="3600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Поля</a:t>
            </a:r>
            <a:r>
              <a:rPr lang="ru-RU" sz="3600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, луга теплом зальет.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ru-RU" sz="3600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5536" y="5013176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b="1" kern="0" dirty="0">
                <a:solidFill>
                  <a:srgbClr val="FFFF00"/>
                </a:solidFill>
                <a:latin typeface="Times New Roman"/>
              </a:rPr>
              <a:t>чародей</a:t>
            </a:r>
            <a:endParaRPr lang="en-US" sz="7200" b="1" kern="0" dirty="0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9716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img-fotki.yandex.ru/get/6102/66124276.51/0_6d776_1ac40c8_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0596"/>
            <a:ext cx="9144000" cy="688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1028" y="825206"/>
            <a:ext cx="822960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40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40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Тепло. Июнь. Начало лета. </a:t>
            </a:r>
            <a:endParaRPr lang="ru-RU" sz="4000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400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Иду </a:t>
            </a:r>
            <a:r>
              <a:rPr lang="ru-RU" sz="40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по лугу я с цветком. </a:t>
            </a:r>
            <a:endParaRPr lang="ru-RU" sz="4000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400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В … летние </a:t>
            </a:r>
            <a:r>
              <a:rPr lang="ru-RU" sz="40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одеты </a:t>
            </a:r>
            <a:endParaRPr lang="ru-RU" sz="4000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400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Порхают бабочки кругом.</a:t>
            </a:r>
            <a:endParaRPr lang="ru-RU" sz="40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5536" y="5013176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наряды</a:t>
            </a:r>
            <a:endParaRPr lang="en-US" sz="7200" b="1" kern="0" dirty="0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4566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</TotalTime>
  <Words>500</Words>
  <Application>Microsoft Office PowerPoint</Application>
  <PresentationFormat>Экран (4:3)</PresentationFormat>
  <Paragraphs>140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26</cp:revision>
  <dcterms:created xsi:type="dcterms:W3CDTF">2015-06-19T23:04:37Z</dcterms:created>
  <dcterms:modified xsi:type="dcterms:W3CDTF">2015-09-03T03:20:22Z</dcterms:modified>
</cp:coreProperties>
</file>