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1" autoAdjust="0"/>
  </p:normalViewPr>
  <p:slideViewPr>
    <p:cSldViewPr>
      <p:cViewPr varScale="1">
        <p:scale>
          <a:sx n="101" d="100"/>
          <a:sy n="101" d="100"/>
        </p:scale>
        <p:origin x="-2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D690F-6E87-44DF-8295-25457F514B3D}" type="datetimeFigureOut">
              <a:rPr lang="ru-RU" smtClean="0"/>
              <a:pPr/>
              <a:t>07.09.2015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F421A-A268-41A0-BEA1-CD804BD8F7C0}" type="slidenum">
              <a:rPr lang="ru-RU" smtClean="0"/>
              <a:pPr/>
              <a:t>‹#›</a:t>
            </a:fld>
            <a:endParaRPr lang="ru-RU"/>
          </a:p>
        </p:txBody>
      </p:sp>
    </p:spTree>
    <p:extLst>
      <p:ext uri="{BB962C8B-B14F-4D97-AF65-F5344CB8AC3E}">
        <p14:creationId xmlns:p14="http://schemas.microsoft.com/office/powerpoint/2010/main" val="276920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CDF421A-A268-41A0-BEA1-CD804BD8F7C0}"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07.09.2015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diamon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357430"/>
            <a:ext cx="7539062" cy="1828800"/>
          </a:xfrm>
        </p:spPr>
        <p:txBody>
          <a:bodyPr>
            <a:noAutofit/>
          </a:bodyPr>
          <a:lstStyle/>
          <a:p>
            <a:pPr algn="ctr"/>
            <a:r>
              <a:rPr lang="ru-RU" sz="3200" dirty="0" smtClean="0">
                <a:solidFill>
                  <a:schemeClr val="bg1">
                    <a:lumMod val="95000"/>
                    <a:lumOff val="5000"/>
                  </a:schemeClr>
                </a:solidFill>
                <a:latin typeface="Times New Roman" pitchFamily="18" charset="0"/>
                <a:cs typeface="Times New Roman" pitchFamily="18" charset="0"/>
              </a:rPr>
              <a:t>Развитие профессиональных компетенций студентов, обучающихся по специальности </a:t>
            </a:r>
            <a:r>
              <a:rPr lang="ru-RU" sz="3200" dirty="0" smtClean="0">
                <a:solidFill>
                  <a:schemeClr val="bg1">
                    <a:lumMod val="95000"/>
                    <a:lumOff val="5000"/>
                  </a:schemeClr>
                </a:solidFill>
                <a:latin typeface="Times New Roman" pitchFamily="18" charset="0"/>
                <a:cs typeface="Times New Roman" pitchFamily="18" charset="0"/>
              </a:rPr>
              <a:t> «</a:t>
            </a:r>
            <a:r>
              <a:rPr lang="ru-RU" sz="3200" dirty="0" smtClean="0">
                <a:solidFill>
                  <a:schemeClr val="bg1">
                    <a:lumMod val="95000"/>
                    <a:lumOff val="5000"/>
                  </a:schemeClr>
                </a:solidFill>
                <a:latin typeface="Times New Roman" pitchFamily="18" charset="0"/>
                <a:cs typeface="Times New Roman" pitchFamily="18" charset="0"/>
              </a:rPr>
              <a:t>Экономика и бухгалтерский учет (по отраслям)»</a:t>
            </a:r>
            <a:br>
              <a:rPr lang="ru-RU" sz="3200" dirty="0" smtClean="0">
                <a:solidFill>
                  <a:schemeClr val="bg1">
                    <a:lumMod val="95000"/>
                    <a:lumOff val="5000"/>
                  </a:schemeClr>
                </a:solidFill>
                <a:latin typeface="Times New Roman" pitchFamily="18" charset="0"/>
                <a:cs typeface="Times New Roman" pitchFamily="18" charset="0"/>
              </a:rPr>
            </a:br>
            <a:endParaRPr lang="ru-RU" sz="3200" dirty="0">
              <a:solidFill>
                <a:schemeClr val="bg1">
                  <a:lumMod val="95000"/>
                  <a:lumOff val="5000"/>
                </a:schemeClr>
              </a:solidFill>
              <a:latin typeface="Times New Roman" pitchFamily="18" charset="0"/>
              <a:cs typeface="Times New Roman" pitchFamily="18" charset="0"/>
            </a:endParaRPr>
          </a:p>
        </p:txBody>
      </p:sp>
      <p:pic>
        <p:nvPicPr>
          <p:cNvPr id="5" name="Picture 2" descr="C:\Documents and Settings\User\Рабочий стол\photos0-800x600.web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098656"/>
            <a:ext cx="3088223" cy="2316168"/>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4"/>
          <p:cNvSpPr>
            <a:spLocks noChangeArrowheads="1"/>
          </p:cNvSpPr>
          <p:nvPr/>
        </p:nvSpPr>
        <p:spPr bwMode="auto">
          <a:xfrm>
            <a:off x="350838" y="692150"/>
            <a:ext cx="84423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algn="ctr" eaLnBrk="1" hangingPunct="1">
              <a:spcBef>
                <a:spcPct val="0"/>
              </a:spcBef>
              <a:buClrTx/>
              <a:buFontTx/>
              <a:buNone/>
            </a:pPr>
            <a:r>
              <a:rPr lang="ru-RU" altLang="ru-RU" sz="1800" dirty="0">
                <a:solidFill>
                  <a:schemeClr val="bg1">
                    <a:lumMod val="95000"/>
                    <a:lumOff val="5000"/>
                  </a:schemeClr>
                </a:solidFill>
                <a:latin typeface="Century Schoolbook" pitchFamily="18" charset="0"/>
              </a:rPr>
              <a:t>Государственное бюджетное профессиональное образовательное </a:t>
            </a:r>
          </a:p>
          <a:p>
            <a:pPr algn="ctr" eaLnBrk="1" hangingPunct="1">
              <a:spcBef>
                <a:spcPct val="0"/>
              </a:spcBef>
              <a:buClrTx/>
              <a:buFontTx/>
              <a:buNone/>
            </a:pPr>
            <a:r>
              <a:rPr lang="ru-RU" altLang="ru-RU" sz="1800" dirty="0">
                <a:solidFill>
                  <a:schemeClr val="bg1">
                    <a:lumMod val="95000"/>
                    <a:lumOff val="5000"/>
                  </a:schemeClr>
                </a:solidFill>
                <a:latin typeface="Century Schoolbook" pitchFamily="18" charset="0"/>
              </a:rPr>
              <a:t>учреждение Свердловской области </a:t>
            </a:r>
          </a:p>
          <a:p>
            <a:pPr algn="ctr" eaLnBrk="1" hangingPunct="1">
              <a:spcBef>
                <a:spcPct val="0"/>
              </a:spcBef>
              <a:buClrTx/>
              <a:buFontTx/>
              <a:buNone/>
            </a:pPr>
            <a:r>
              <a:rPr lang="ru-RU" altLang="ru-RU" sz="1800" dirty="0">
                <a:solidFill>
                  <a:schemeClr val="bg1">
                    <a:lumMod val="95000"/>
                    <a:lumOff val="5000"/>
                  </a:schemeClr>
                </a:solidFill>
                <a:latin typeface="Century Schoolbook" pitchFamily="18" charset="0"/>
              </a:rPr>
              <a:t>«</a:t>
            </a:r>
            <a:r>
              <a:rPr lang="ru-RU" altLang="ru-RU" sz="1800" dirty="0" err="1">
                <a:solidFill>
                  <a:schemeClr val="bg1">
                    <a:lumMod val="95000"/>
                    <a:lumOff val="5000"/>
                  </a:schemeClr>
                </a:solidFill>
                <a:latin typeface="Century Schoolbook" pitchFamily="18" charset="0"/>
              </a:rPr>
              <a:t>Талицкий</a:t>
            </a:r>
            <a:r>
              <a:rPr lang="ru-RU" altLang="ru-RU" sz="1800" dirty="0">
                <a:solidFill>
                  <a:schemeClr val="bg1">
                    <a:lumMod val="95000"/>
                    <a:lumOff val="5000"/>
                  </a:schemeClr>
                </a:solidFill>
                <a:latin typeface="Century Schoolbook" pitchFamily="18" charset="0"/>
              </a:rPr>
              <a:t> лесотехнический колледж </a:t>
            </a:r>
            <a:r>
              <a:rPr lang="ru-RU" altLang="ru-RU" sz="1800" dirty="0" err="1">
                <a:solidFill>
                  <a:schemeClr val="bg1">
                    <a:lumMod val="95000"/>
                    <a:lumOff val="5000"/>
                  </a:schemeClr>
                </a:solidFill>
                <a:latin typeface="Century Schoolbook" pitchFamily="18" charset="0"/>
              </a:rPr>
              <a:t>им.Н.И.Кузнецова</a:t>
            </a:r>
            <a:r>
              <a:rPr lang="ru-RU" altLang="ru-RU" sz="1800" dirty="0">
                <a:solidFill>
                  <a:schemeClr val="bg1">
                    <a:lumMod val="95000"/>
                    <a:lumOff val="5000"/>
                  </a:schemeClr>
                </a:solidFill>
                <a:latin typeface="Century Schoolbook" pitchFamily="18" charset="0"/>
              </a:rPr>
              <a:t>»</a:t>
            </a:r>
          </a:p>
        </p:txBody>
      </p:sp>
      <p:sp>
        <p:nvSpPr>
          <p:cNvPr id="8" name="Прямоугольник 5"/>
          <p:cNvSpPr>
            <a:spLocks noChangeArrowheads="1"/>
          </p:cNvSpPr>
          <p:nvPr/>
        </p:nvSpPr>
        <p:spPr bwMode="auto">
          <a:xfrm>
            <a:off x="4067944" y="3984624"/>
            <a:ext cx="55040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Font typeface="Wingdings" pitchFamily="2" charset="2"/>
              <a:buChar char="§"/>
              <a:defRPr sz="3200">
                <a:solidFill>
                  <a:schemeClr val="tx1"/>
                </a:solidFill>
                <a:latin typeface="Arial" charset="0"/>
              </a:defRPr>
            </a:lvl1pPr>
            <a:lvl2pPr marL="742950" indent="-285750" eaLnBrk="0" hangingPunct="0">
              <a:spcBef>
                <a:spcPct val="20000"/>
              </a:spcBef>
              <a:buClr>
                <a:schemeClr val="accent2"/>
              </a:buClr>
              <a:buFont typeface="Wingdings" pitchFamily="2" charset="2"/>
              <a:buChar char="§"/>
              <a:defRPr sz="2800">
                <a:solidFill>
                  <a:schemeClr val="tx1"/>
                </a:solidFill>
                <a:latin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Arial" charset="0"/>
              </a:defRPr>
            </a:lvl3pPr>
            <a:lvl4pPr marL="1600200" indent="-228600" eaLnBrk="0" hangingPunct="0">
              <a:spcBef>
                <a:spcPct val="20000"/>
              </a:spcBef>
              <a:buClr>
                <a:schemeClr val="accent2"/>
              </a:buClr>
              <a:buFont typeface="Wingdings" pitchFamily="2" charset="2"/>
              <a:buChar char="§"/>
              <a:defRPr sz="2000">
                <a:solidFill>
                  <a:schemeClr val="tx1"/>
                </a:solidFill>
                <a:latin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Arial" charset="0"/>
              </a:defRPr>
            </a:lvl9pPr>
          </a:lstStyle>
          <a:p>
            <a:pPr eaLnBrk="1" hangingPunct="1">
              <a:spcBef>
                <a:spcPct val="0"/>
              </a:spcBef>
              <a:buClrTx/>
              <a:buFontTx/>
              <a:buNone/>
            </a:pPr>
            <a:r>
              <a:rPr lang="ru-RU" altLang="ru-RU" sz="1800" dirty="0">
                <a:solidFill>
                  <a:schemeClr val="bg1">
                    <a:lumMod val="95000"/>
                    <a:lumOff val="5000"/>
                  </a:schemeClr>
                </a:solidFill>
              </a:rPr>
              <a:t>Автор: 	</a:t>
            </a:r>
            <a:r>
              <a:rPr lang="ru-RU" altLang="ru-RU" sz="1800" dirty="0" err="1">
                <a:solidFill>
                  <a:schemeClr val="bg1">
                    <a:lumMod val="95000"/>
                    <a:lumOff val="5000"/>
                  </a:schemeClr>
                </a:solidFill>
              </a:rPr>
              <a:t>Добышева</a:t>
            </a:r>
            <a:r>
              <a:rPr lang="ru-RU" altLang="ru-RU" sz="1800" dirty="0">
                <a:solidFill>
                  <a:schemeClr val="bg1">
                    <a:lumMod val="95000"/>
                    <a:lumOff val="5000"/>
                  </a:schemeClr>
                </a:solidFill>
              </a:rPr>
              <a:t> Оксана Владимировна, преподаватель </a:t>
            </a:r>
          </a:p>
        </p:txBody>
      </p:sp>
      <p:sp>
        <p:nvSpPr>
          <p:cNvPr id="9" name="Прямоугольник 8"/>
          <p:cNvSpPr>
            <a:spLocks noChangeArrowheads="1"/>
          </p:cNvSpPr>
          <p:nvPr/>
        </p:nvSpPr>
        <p:spPr bwMode="auto">
          <a:xfrm>
            <a:off x="5029960" y="5367419"/>
            <a:ext cx="8290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ru-RU" altLang="ru-RU" sz="1400" kern="0" dirty="0" smtClean="0">
                <a:solidFill>
                  <a:schemeClr val="bg1">
                    <a:lumMod val="95000"/>
                    <a:lumOff val="5000"/>
                  </a:schemeClr>
                </a:solidFill>
              </a:rPr>
              <a:t>2015 год</a:t>
            </a:r>
          </a:p>
        </p:txBody>
      </p:sp>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928670"/>
            <a:ext cx="8229600" cy="4389120"/>
          </a:xfrm>
        </p:spPr>
        <p:txBody>
          <a:bodyPr/>
          <a:lstStyle/>
          <a:p>
            <a:pPr>
              <a:buNone/>
            </a:pPr>
            <a:r>
              <a:rPr lang="ru-RU" dirty="0" smtClean="0"/>
              <a:t>    Организация и проведение деловых игр в полной мере доказали свою эффективность в достижении учебных целей и формировании профессиональных компетенций при подготовке студентов </a:t>
            </a:r>
            <a:r>
              <a:rPr lang="ru-RU" smtClean="0"/>
              <a:t>по специальности.</a:t>
            </a:r>
            <a:endParaRPr lang="ru-RU" dirty="0" smtClean="0"/>
          </a:p>
          <a:p>
            <a:endParaRPr lang="ru-RU" dirty="0"/>
          </a:p>
        </p:txBody>
      </p:sp>
      <p:pic>
        <p:nvPicPr>
          <p:cNvPr id="2050" name="Picture 2" descr="C:\Documents and Settings\Admin\Рабочий стол\презентация по затратам\фото\группа\Изображение 157.jpg"/>
          <p:cNvPicPr>
            <a:picLocks noChangeAspect="1" noChangeArrowheads="1"/>
          </p:cNvPicPr>
          <p:nvPr/>
        </p:nvPicPr>
        <p:blipFill>
          <a:blip r:embed="rId2" cstate="print"/>
          <a:srcRect/>
          <a:stretch>
            <a:fillRect/>
          </a:stretch>
        </p:blipFill>
        <p:spPr bwMode="auto">
          <a:xfrm>
            <a:off x="571472" y="3429000"/>
            <a:ext cx="3571900" cy="2678925"/>
          </a:xfrm>
          <a:prstGeom prst="rect">
            <a:avLst/>
          </a:prstGeom>
          <a:noFill/>
        </p:spPr>
      </p:pic>
      <p:pic>
        <p:nvPicPr>
          <p:cNvPr id="2051" name="Picture 3" descr="C:\Documents and Settings\Admin\Рабочий стол\презентация по затратам\фото\Курс 2 ТЛТ(2012-13)\8 февраля 2013\DSCF8127.jpg"/>
          <p:cNvPicPr>
            <a:picLocks noChangeAspect="1" noChangeArrowheads="1"/>
          </p:cNvPicPr>
          <p:nvPr/>
        </p:nvPicPr>
        <p:blipFill>
          <a:blip r:embed="rId3" cstate="print"/>
          <a:srcRect/>
          <a:stretch>
            <a:fillRect/>
          </a:stretch>
        </p:blipFill>
        <p:spPr bwMode="auto">
          <a:xfrm>
            <a:off x="4286249" y="3429000"/>
            <a:ext cx="4564462" cy="2571768"/>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457200" y="1116013"/>
            <a:ext cx="8229600" cy="4625975"/>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ru-RU" altLang="ru-RU" sz="1200" kern="0" dirty="0" smtClean="0"/>
              <a:t>Библиографический список</a:t>
            </a:r>
          </a:p>
          <a:p>
            <a:pPr>
              <a:defRPr/>
            </a:pPr>
            <a:r>
              <a:rPr lang="ru-RU" sz="1200" dirty="0"/>
              <a:t>1.Беляева М. Проблемы качества образования в условиях реформы высшей школы / Беляева М. // Стандарты и качество. - 2002. - № 4. -С. 20-21.</a:t>
            </a:r>
          </a:p>
          <a:p>
            <a:pPr>
              <a:defRPr/>
            </a:pPr>
            <a:r>
              <a:rPr lang="ru-RU" sz="1200" dirty="0"/>
              <a:t>2.Воробьев Г. Некоторые подходы к построению систем качества по МС ИСО серии 9000:2000 / Воробьев Г. // Стандарты и качество. -2002.-№4.-С. 43-45.</a:t>
            </a:r>
          </a:p>
          <a:p>
            <a:pPr>
              <a:defRPr/>
            </a:pPr>
            <a:r>
              <a:rPr lang="ru-RU" sz="1200" dirty="0"/>
              <a:t>3.Гаффорова Е. Проблемы формирования целей вузовской системы качества / </a:t>
            </a:r>
            <a:r>
              <a:rPr lang="ru-RU" sz="1200" dirty="0" err="1"/>
              <a:t>Гаффорова</a:t>
            </a:r>
            <a:r>
              <a:rPr lang="ru-RU" sz="1200" dirty="0"/>
              <a:t> Е. Балабан В., Кравченко И. // Стандарты и качество. - 2002. - № 4. - С. 38-40.</a:t>
            </a:r>
          </a:p>
          <a:p>
            <a:pPr>
              <a:defRPr/>
            </a:pPr>
            <a:r>
              <a:rPr lang="ru-RU" sz="1200" dirty="0"/>
              <a:t>4.Качалов В.А. Проблемы управления качеством в вузах: Ч. 7: Вузы России и современные методы менеджмента качества: простое при­знание или активное внедрение?: Заметки менеджера по качеству / Качалов В.А. // Стандарты и качество. - 2000. - № 12. - С. 82-87.</a:t>
            </a:r>
          </a:p>
          <a:p>
            <a:pPr>
              <a:defRPr/>
            </a:pPr>
            <a:r>
              <a:rPr lang="ru-RU" sz="1200" dirty="0"/>
              <a:t>5. О проблемах качества реализации государственного образовательно­го стандарта в вузах Российской Федерации: Решение коллегии М-</a:t>
            </a:r>
            <a:r>
              <a:rPr lang="ru-RU" sz="1200" dirty="0" err="1"/>
              <a:t>ва</a:t>
            </a:r>
            <a:r>
              <a:rPr lang="ru-RU" sz="1200" dirty="0"/>
              <a:t> образования Рос. Федерации от 12 сент. 2000 г. № 15/2 // Офици­альные документы в образовании. - 2001. - № 1(136) (янв.). - С. 82-88.</a:t>
            </a:r>
          </a:p>
          <a:p>
            <a:pPr>
              <a:defRPr/>
            </a:pPr>
            <a:r>
              <a:rPr lang="ru-RU" sz="1200" dirty="0"/>
              <a:t>6.Повышать требования к качеству образования // Вуз. вести. - 2001 .-№2 (120) (янв.).-С. 11.</a:t>
            </a:r>
          </a:p>
          <a:p>
            <a:pPr>
              <a:defRPr/>
            </a:pPr>
            <a:r>
              <a:rPr lang="ru-RU" sz="1200" dirty="0"/>
              <a:t>7.Романовский В. Подготовка системы качества высшей школы к сер­тификации по МС ИСО 9001 / Романовский В., Матюшин В. // Стан­дарты и качество. - 2000. - № 9. - С. 89-90.</a:t>
            </a:r>
          </a:p>
          <a:p>
            <a:pPr>
              <a:defRPr/>
            </a:pPr>
            <a:r>
              <a:rPr lang="ru-RU" sz="1200" dirty="0"/>
              <a:t>Соколов В.М. Стандарты в управлении качеством образования. - Н. Новгород: ННГУ, 1993. - 75с.</a:t>
            </a:r>
          </a:p>
          <a:p>
            <a:pPr>
              <a:defRPr/>
            </a:pPr>
            <a:r>
              <a:rPr lang="ru-RU" sz="1200" dirty="0"/>
              <a:t>8.Фролов Н. Принципы построения систем качества в образователь­ных процессах / Фролов П., Протасьев В., </a:t>
            </a:r>
            <a:r>
              <a:rPr lang="ru-RU" sz="1200" dirty="0" err="1"/>
              <a:t>Шильдин</a:t>
            </a:r>
            <a:r>
              <a:rPr lang="ru-RU" sz="1200" dirty="0"/>
              <a:t> В. // Стандарты и качество. - 2002. - № 4. - С. 41-42.</a:t>
            </a:r>
          </a:p>
          <a:p>
            <a:pPr>
              <a:defRPr/>
            </a:pPr>
            <a:r>
              <a:rPr lang="ru-RU" sz="1200" dirty="0"/>
              <a:t>9.Багутдинова Н. Управление качеством образования / </a:t>
            </a:r>
            <a:r>
              <a:rPr lang="ru-RU" sz="1200" dirty="0" err="1"/>
              <a:t>Багутдинова</a:t>
            </a:r>
            <a:r>
              <a:rPr lang="ru-RU" sz="1200" dirty="0"/>
              <a:t> Н., Новиков Д. // Стандарты и качество. - 2002. - № 9. - С. 68-73.</a:t>
            </a:r>
          </a:p>
          <a:p>
            <a:pPr>
              <a:defRPr/>
            </a:pPr>
            <a:r>
              <a:rPr lang="ru-RU" sz="1200" dirty="0"/>
              <a:t> 10.Горбашко Е. Качество Образования в системе обучения управления качеством / </a:t>
            </a:r>
            <a:r>
              <a:rPr lang="ru-RU" sz="1200" dirty="0" err="1"/>
              <a:t>Горбашко</a:t>
            </a:r>
            <a:r>
              <a:rPr lang="ru-RU" sz="1200" dirty="0"/>
              <a:t> Е. // Стандарты и качество. - 2001. - № 10. -С. </a:t>
            </a:r>
            <a:r>
              <a:rPr lang="ru-RU" sz="1200" dirty="0"/>
              <a:t>20-23.</a:t>
            </a:r>
          </a:p>
        </p:txBody>
      </p:sp>
    </p:spTree>
    <p:extLst>
      <p:ext uri="{BB962C8B-B14F-4D97-AF65-F5344CB8AC3E}">
        <p14:creationId xmlns:p14="http://schemas.microsoft.com/office/powerpoint/2010/main" val="1962517283"/>
      </p:ext>
    </p:extLst>
  </p:cSld>
  <p:clrMapOvr>
    <a:masterClrMapping/>
  </p:clrMapOvr>
  <p:transition spd="slow">
    <p:diamon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2643182"/>
            <a:ext cx="8229600" cy="4389120"/>
          </a:xfrm>
        </p:spPr>
        <p:txBody>
          <a:bodyPr>
            <a:normAutofit/>
          </a:bodyPr>
          <a:lstStyle/>
          <a:p>
            <a:pPr>
              <a:buNone/>
            </a:pPr>
            <a:r>
              <a:rPr lang="ru-RU" sz="4800" dirty="0" smtClean="0">
                <a:solidFill>
                  <a:srgbClr val="7030A0"/>
                </a:solidFill>
              </a:rPr>
              <a:t>СПАСИБО ЗА ВНИМАНИЕ!</a:t>
            </a:r>
            <a:endParaRPr lang="ru-RU" sz="4800" dirty="0">
              <a:solidFill>
                <a:srgbClr val="7030A0"/>
              </a:solidFill>
            </a:endParaRPr>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000108"/>
            <a:ext cx="8229600" cy="4389120"/>
          </a:xfrm>
        </p:spPr>
        <p:txBody>
          <a:bodyPr>
            <a:normAutofit lnSpcReduction="10000"/>
          </a:bodyPr>
          <a:lstStyle/>
          <a:p>
            <a:pPr>
              <a:buNone/>
            </a:pPr>
            <a:r>
              <a:rPr lang="ru-RU" dirty="0" smtClean="0"/>
              <a:t>   В настоящее время политика нашего государства по внедрению нового поколения Федеральных государственных образовательных стандартов среднего профессионального образования направлена на повышение конкурентоспособности молодых специалистов на рынке труда. России необходима система профессионального образования, которая может гибко реагировать на потребности работодателей различных отраслей в условиях быстрой смены технологий, развития науки и техники.</a:t>
            </a:r>
          </a:p>
          <a:p>
            <a:endParaRPr lang="ru-RU" dirty="0"/>
          </a:p>
        </p:txBody>
      </p:sp>
      <p:pic>
        <p:nvPicPr>
          <p:cNvPr id="4" name="Picture 2" descr="C:\Documents and Settings\User\Рабочий стол\privatizaciya_biznes.we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198" y="4714884"/>
            <a:ext cx="2609572" cy="17859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00108"/>
            <a:ext cx="8229600" cy="4389120"/>
          </a:xfrm>
        </p:spPr>
        <p:txBody>
          <a:bodyPr>
            <a:normAutofit fontScale="92500" lnSpcReduction="10000"/>
          </a:bodyPr>
          <a:lstStyle/>
          <a:p>
            <a:pPr>
              <a:buNone/>
            </a:pPr>
            <a:r>
              <a:rPr lang="ru-RU" dirty="0" smtClean="0"/>
              <a:t>    Так как же определить качество подготовки выпускников средних профессиональных учебных заведений? Часто приходится слышать от работодателей: «Требуется высококвалифицированный специалист» или «Необходима консультация специалиста, компетентного в этом вопросе». Что же это означает? Именно ФГОС СПО третьего поколения вводит новое для системы образования понятие – компетентность. Компетенция – это умение понимать более глубоко предмет профессии, способность находить собственное решение в проблемных вопросах, собственную позицию в решении спорных и сверхновых  задач. </a:t>
            </a:r>
          </a:p>
          <a:p>
            <a:endParaRPr lang="ru-RU" dirty="0"/>
          </a:p>
        </p:txBody>
      </p:sp>
      <p:pic>
        <p:nvPicPr>
          <p:cNvPr id="4" name="Picture 4"/>
          <p:cNvPicPr>
            <a:picLocks noChangeAspect="1" noChangeArrowheads="1"/>
          </p:cNvPicPr>
          <p:nvPr/>
        </p:nvPicPr>
        <p:blipFill>
          <a:blip r:embed="rId2" cstate="print"/>
          <a:srcRect/>
          <a:stretch>
            <a:fillRect/>
          </a:stretch>
        </p:blipFill>
        <p:spPr bwMode="auto">
          <a:xfrm>
            <a:off x="5643570" y="5001304"/>
            <a:ext cx="3148006" cy="1588713"/>
          </a:xfrm>
          <a:prstGeom prst="rect">
            <a:avLst/>
          </a:prstGeom>
          <a:noFill/>
          <a:ln w="9525">
            <a:noFill/>
            <a:miter lim="800000"/>
            <a:headEnd/>
            <a:tailEnd/>
          </a:ln>
          <a:effectLst/>
        </p:spPr>
      </p:pic>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857232"/>
            <a:ext cx="8229600" cy="4389120"/>
          </a:xfrm>
        </p:spPr>
        <p:txBody>
          <a:bodyPr>
            <a:normAutofit fontScale="92500" lnSpcReduction="10000"/>
          </a:bodyPr>
          <a:lstStyle/>
          <a:p>
            <a:pPr>
              <a:buNone/>
            </a:pPr>
            <a:r>
              <a:rPr lang="ru-RU" dirty="0" smtClean="0"/>
              <a:t>    Анализ современного рынка труда выявил требования к специалисту-бухгалтеру: базовая теоретическая и практическая подготовка, позволяющая самостоятельно применять умения и навыки в профессиональной деятельности; владение бухгалтерскими компьютерными программами, навыками делового общения, проявление ответственности за результаты выполнения производственных задач, умение прогнозировать экономический результат хозяйственной деятельности предприятия, осваивать новые формы бухгалтерской отчетности, готовность к изменению характера и содержания труда.</a:t>
            </a:r>
          </a:p>
          <a:p>
            <a:endParaRPr lang="ru-RU" dirty="0"/>
          </a:p>
        </p:txBody>
      </p:sp>
      <p:pic>
        <p:nvPicPr>
          <p:cNvPr id="3074" name="Picture 2" descr="C:\Documents and Settings\Admin\Рабочий стол\презентация по затратам\фото\Курс 2 ТЛТ(2012-13)\8 февраля 2013\DSCF8135.jpg"/>
          <p:cNvPicPr>
            <a:picLocks noChangeAspect="1" noChangeArrowheads="1"/>
          </p:cNvPicPr>
          <p:nvPr/>
        </p:nvPicPr>
        <p:blipFill>
          <a:blip r:embed="rId2" cstate="print"/>
          <a:srcRect/>
          <a:stretch>
            <a:fillRect/>
          </a:stretch>
        </p:blipFill>
        <p:spPr bwMode="auto">
          <a:xfrm>
            <a:off x="4572000" y="4929198"/>
            <a:ext cx="2916142" cy="1643050"/>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928670"/>
            <a:ext cx="8229600" cy="4389120"/>
          </a:xfrm>
        </p:spPr>
        <p:txBody>
          <a:bodyPr>
            <a:normAutofit fontScale="85000" lnSpcReduction="20000"/>
          </a:bodyPr>
          <a:lstStyle/>
          <a:p>
            <a:pPr>
              <a:buNone/>
            </a:pPr>
            <a:r>
              <a:rPr lang="ru-RU" dirty="0" smtClean="0"/>
              <a:t>    Сегодня бухгалтеру уже недостаточно иметь только базовый уровень приобретенных профессиональных знаний и умений, необходимо компетентное владение профессиональной деятельностью, мобильность, способность к самообучению и профессиональному росту. Если раньше были востребованы узкоспециализированные умения и навыки, то сегодня необходимы бухгалтера, владеющие всеми видами профессиональной деятельности, способные проводить анализ хозяйственной деятельности предприятия, прогнозировать экономические результаты. Поэтому особую актуальность приобретает качественная профессиональная подготовка компетентных выпускников, обучающихся по специальности «Экономика и бухгалтерский учет (по отраслям)», а также осуществление переподготовки существующих работников.</a:t>
            </a:r>
          </a:p>
          <a:p>
            <a:endParaRPr lang="ru-RU" dirty="0"/>
          </a:p>
        </p:txBody>
      </p:sp>
      <p:pic>
        <p:nvPicPr>
          <p:cNvPr id="4" name="Picture 2"/>
          <p:cNvPicPr>
            <a:picLocks noChangeAspect="1" noChangeArrowheads="1"/>
          </p:cNvPicPr>
          <p:nvPr/>
        </p:nvPicPr>
        <p:blipFill>
          <a:blip r:embed="rId2" cstate="print"/>
          <a:srcRect/>
          <a:stretch>
            <a:fillRect/>
          </a:stretch>
        </p:blipFill>
        <p:spPr bwMode="auto">
          <a:xfrm>
            <a:off x="6643702" y="4786322"/>
            <a:ext cx="2093631" cy="1643074"/>
          </a:xfrm>
          <a:prstGeom prst="rect">
            <a:avLst/>
          </a:prstGeom>
          <a:noFill/>
          <a:ln w="9525">
            <a:noFill/>
            <a:miter lim="800000"/>
            <a:headEnd/>
            <a:tailEnd/>
          </a:ln>
          <a:effectLst/>
        </p:spPr>
      </p:pic>
      <p:pic>
        <p:nvPicPr>
          <p:cNvPr id="4098" name="Picture 2" descr="C:\Documents and Settings\Admin\Рабочий стол\презентация по затратам\фото\Курс 2 ТЛТ(2012-13)\Учёбля\DSCN0190.JPG"/>
          <p:cNvPicPr>
            <a:picLocks noChangeAspect="1" noChangeArrowheads="1"/>
          </p:cNvPicPr>
          <p:nvPr/>
        </p:nvPicPr>
        <p:blipFill>
          <a:blip r:embed="rId3" cstate="print"/>
          <a:srcRect/>
          <a:stretch>
            <a:fillRect/>
          </a:stretch>
        </p:blipFill>
        <p:spPr bwMode="auto">
          <a:xfrm>
            <a:off x="785786" y="5143512"/>
            <a:ext cx="1571636" cy="1178728"/>
          </a:xfrm>
          <a:prstGeom prst="rect">
            <a:avLst/>
          </a:prstGeom>
          <a:noFill/>
        </p:spPr>
      </p:pic>
      <p:pic>
        <p:nvPicPr>
          <p:cNvPr id="4099" name="Picture 3" descr="C:\Documents and Settings\Admin\Рабочий стол\презентация по затратам\фото\Курс 2 ТЛТ(2012-13)\Учёбля\DSCN0188.JPG"/>
          <p:cNvPicPr>
            <a:picLocks noChangeAspect="1" noChangeArrowheads="1"/>
          </p:cNvPicPr>
          <p:nvPr/>
        </p:nvPicPr>
        <p:blipFill>
          <a:blip r:embed="rId4" cstate="print"/>
          <a:srcRect/>
          <a:stretch>
            <a:fillRect/>
          </a:stretch>
        </p:blipFill>
        <p:spPr bwMode="auto">
          <a:xfrm>
            <a:off x="2571736" y="5143512"/>
            <a:ext cx="1571636" cy="1178728"/>
          </a:xfrm>
          <a:prstGeom prst="rect">
            <a:avLst/>
          </a:prstGeom>
          <a:noFill/>
        </p:spPr>
      </p:pic>
      <p:pic>
        <p:nvPicPr>
          <p:cNvPr id="4100" name="Picture 4" descr="C:\Documents and Settings\Admin\Рабочий стол\презентация по затратам\фото\Курс 2 ТЛТ(2012-13)\8 февраля 2013\DSCF8132.jpg"/>
          <p:cNvPicPr>
            <a:picLocks noChangeAspect="1" noChangeArrowheads="1"/>
          </p:cNvPicPr>
          <p:nvPr/>
        </p:nvPicPr>
        <p:blipFill>
          <a:blip r:embed="rId5" cstate="print"/>
          <a:srcRect/>
          <a:stretch>
            <a:fillRect/>
          </a:stretch>
        </p:blipFill>
        <p:spPr bwMode="auto">
          <a:xfrm>
            <a:off x="4286248" y="5143512"/>
            <a:ext cx="2028650" cy="1143008"/>
          </a:xfrm>
          <a:prstGeom prst="rect">
            <a:avLst/>
          </a:prstGeom>
          <a:noFill/>
        </p:spPr>
      </p:pic>
    </p:spTree>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00108"/>
            <a:ext cx="9144000" cy="4389120"/>
          </a:xfrm>
        </p:spPr>
        <p:txBody>
          <a:bodyPr>
            <a:noAutofit/>
          </a:bodyPr>
          <a:lstStyle/>
          <a:p>
            <a:pPr>
              <a:buNone/>
            </a:pPr>
            <a:r>
              <a:rPr lang="ru-RU" sz="1800" dirty="0" smtClean="0"/>
              <a:t>     Высокий уровень профессиональной компетентности является решающим фактором социальной защищенности и профессионального развития работников, а его достижение - главной задачей учреждений профессионального образования. Изменения, происходящие в государстве, привели к модернизации российского образования. Все большее признание находят активные методы обучения, в частности деловые игры. Деловая игра это воспроизведение реальной производственной ситуации. Такая форма проведения занятий позволяет участникам игры экспериментировать, отрабатывать различные профессиональные действия, совершать ошибки, которые недопустимы в реальной жизни. К достоинствам деловых игр можно отнести: значительное сокращение времени на рассмотрение определенной проблемы; приобретение навыков выявления, анализа и решения конкретных проблем;  работа групповым методом при подготовке и принятии решений, ориентация в нестандартных ситуациях; развитие взаимопонимания между участниками игры. Вместе с тем, проведение деловой игры требует от преподавателя определенных навыков при конструировании игровой ситуации в зависимости от содержания учебного материала и его направленности на формирование профессиональных компетенций.</a:t>
            </a:r>
          </a:p>
          <a:p>
            <a:endParaRPr lang="ru-RU" sz="1800" dirty="0"/>
          </a:p>
        </p:txBody>
      </p:sp>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14422"/>
            <a:ext cx="8229600" cy="4786346"/>
          </a:xfrm>
        </p:spPr>
        <p:txBody>
          <a:bodyPr>
            <a:normAutofit fontScale="92500" lnSpcReduction="20000"/>
          </a:bodyPr>
          <a:lstStyle/>
          <a:p>
            <a:r>
              <a:rPr lang="ru-RU" dirty="0" smtClean="0"/>
              <a:t>Можно выделить следующие этапы подготовки и проведения деловой игры:</a:t>
            </a:r>
          </a:p>
          <a:p>
            <a:r>
              <a:rPr lang="ru-RU" dirty="0" smtClean="0"/>
              <a:t>1. Выбор темы, определение целей и задач.</a:t>
            </a:r>
          </a:p>
          <a:p>
            <a:r>
              <a:rPr lang="ru-RU" dirty="0" smtClean="0"/>
              <a:t>2. Распределение ролей среди участников  с учетом знаний и психологических особенностей студентов.</a:t>
            </a:r>
          </a:p>
          <a:p>
            <a:r>
              <a:rPr lang="ru-RU" dirty="0" smtClean="0"/>
              <a:t>3. Разработка структурно-логической схемы игры, заданий каждой службе, отделу, подгруппе.</a:t>
            </a:r>
          </a:p>
          <a:p>
            <a:r>
              <a:rPr lang="ru-RU" dirty="0" smtClean="0"/>
              <a:t>4. Разработка методических рекомендаций для студентов с полным описанием игровой ситуации.</a:t>
            </a:r>
          </a:p>
          <a:p>
            <a:r>
              <a:rPr lang="ru-RU" dirty="0" smtClean="0"/>
              <a:t>5. Изучение студентами материалов рассматриваемой темы для отработки различных вариантов решений.</a:t>
            </a:r>
          </a:p>
          <a:p>
            <a:r>
              <a:rPr lang="ru-RU" dirty="0" smtClean="0"/>
              <a:t>6. Разработка системы оценивания результатов, отражающих уровень сформированных компетенций.</a:t>
            </a:r>
          </a:p>
          <a:p>
            <a:endParaRPr lang="ru-RU" dirty="0"/>
          </a:p>
        </p:txBody>
      </p:sp>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500174"/>
            <a:ext cx="8229600" cy="4389120"/>
          </a:xfrm>
        </p:spPr>
        <p:txBody>
          <a:bodyPr>
            <a:normAutofit fontScale="92500" lnSpcReduction="10000"/>
          </a:bodyPr>
          <a:lstStyle/>
          <a:p>
            <a:pPr>
              <a:buNone/>
            </a:pPr>
            <a:r>
              <a:rPr lang="ru-RU" dirty="0" smtClean="0"/>
              <a:t>   Профессиональная деятельность специалистов экономического профиля, достаточно многообразна, поэтому применение деловых игр помогает активизировать процесс обучения и связать его с будущей профессиональной деятельностью. Применение имитационно-ролевых игр целесообразно по  </a:t>
            </a:r>
            <a:r>
              <a:rPr lang="ru-RU" dirty="0" err="1" smtClean="0"/>
              <a:t>общепрофессиональным</a:t>
            </a:r>
            <a:r>
              <a:rPr lang="ru-RU" dirty="0" smtClean="0"/>
              <a:t> дисциплинам профессионального цикла: «Экономика организации», «Статистика», «Менеджмент», «Документационное обеспечение управления», «Финансы, денежное обращение и кредит», «Налоги и налогообложение», «Основы бухгалтерского учета», «Аудит», «Анализ финансово-хозяйственной деятельности».</a:t>
            </a:r>
          </a:p>
          <a:p>
            <a:endParaRPr lang="ru-RU" dirty="0"/>
          </a:p>
        </p:txBody>
      </p:sp>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785794"/>
            <a:ext cx="8515352" cy="4389120"/>
          </a:xfrm>
        </p:spPr>
        <p:txBody>
          <a:bodyPr>
            <a:normAutofit fontScale="85000" lnSpcReduction="10000"/>
          </a:bodyPr>
          <a:lstStyle/>
          <a:p>
            <a:pPr>
              <a:buNone/>
            </a:pPr>
            <a:r>
              <a:rPr lang="ru-RU" dirty="0" smtClean="0"/>
              <a:t>    При проведении учебной практики в рамках изучения соответствующих модулей хорошие результаты дает  использование модели виртуального предприятия. В учебной бухгалтерии самими студентами моделируются производственные ситуации, которые необходимо оформить бухгалтерскими документами и отразить в учете предприятия. Традиционно вызывает интерес у студентов проведение комплексной имитационно-ролевой игры на основе решения сквозной задачи. Комплексная игра является моделью взаимосвязанных проблемных ситуаций, для решения которых необходимо обладать комплексом знаний, умений и профессионально важных качеств. Это наиболее сложный тип имитационно-ролевой игры. При этом каждый студент выполняет возложенные на него «должностные обязанности».</a:t>
            </a:r>
          </a:p>
          <a:p>
            <a:endParaRPr lang="ru-RU" dirty="0"/>
          </a:p>
        </p:txBody>
      </p:sp>
      <p:pic>
        <p:nvPicPr>
          <p:cNvPr id="1026" name="Picture 2" descr="C:\Documents and Settings\Admin\Рабочий стол\презентация по затратам\фото\группа\Изображение 158.jpg"/>
          <p:cNvPicPr>
            <a:picLocks noChangeAspect="1" noChangeArrowheads="1"/>
          </p:cNvPicPr>
          <p:nvPr/>
        </p:nvPicPr>
        <p:blipFill>
          <a:blip r:embed="rId2" cstate="print"/>
          <a:srcRect/>
          <a:stretch>
            <a:fillRect/>
          </a:stretch>
        </p:blipFill>
        <p:spPr bwMode="auto">
          <a:xfrm>
            <a:off x="3643306" y="5286388"/>
            <a:ext cx="1785946" cy="1339460"/>
          </a:xfrm>
          <a:prstGeom prst="rect">
            <a:avLst/>
          </a:prstGeom>
          <a:noFill/>
        </p:spPr>
      </p:pic>
      <p:pic>
        <p:nvPicPr>
          <p:cNvPr id="1027" name="Picture 3" descr="C:\Documents and Settings\Admin\Рабочий стол\презентация по затратам\фото\Курс 2 ТЛТ(2012-13)\8 февраля 2013\DSCF8114.jpg"/>
          <p:cNvPicPr>
            <a:picLocks noChangeAspect="1" noChangeArrowheads="1"/>
          </p:cNvPicPr>
          <p:nvPr/>
        </p:nvPicPr>
        <p:blipFill>
          <a:blip r:embed="rId3" cstate="print"/>
          <a:srcRect/>
          <a:stretch>
            <a:fillRect/>
          </a:stretch>
        </p:blipFill>
        <p:spPr bwMode="auto">
          <a:xfrm>
            <a:off x="714348" y="5143512"/>
            <a:ext cx="867798" cy="1540198"/>
          </a:xfrm>
          <a:prstGeom prst="rect">
            <a:avLst/>
          </a:prstGeom>
          <a:noFill/>
        </p:spPr>
      </p:pic>
      <p:pic>
        <p:nvPicPr>
          <p:cNvPr id="1028" name="Picture 4" descr="C:\Documents and Settings\Admin\Рабочий стол\презентация по затратам\фото\Курс 2 ТЛТ(2012-13)\8 февраля 2013\DSCF8131.jpg"/>
          <p:cNvPicPr>
            <a:picLocks noChangeAspect="1" noChangeArrowheads="1"/>
          </p:cNvPicPr>
          <p:nvPr/>
        </p:nvPicPr>
        <p:blipFill>
          <a:blip r:embed="rId4" cstate="print"/>
          <a:srcRect/>
          <a:stretch>
            <a:fillRect/>
          </a:stretch>
        </p:blipFill>
        <p:spPr bwMode="auto">
          <a:xfrm>
            <a:off x="7715272" y="5072074"/>
            <a:ext cx="885498" cy="1571612"/>
          </a:xfrm>
          <a:prstGeom prst="rect">
            <a:avLst/>
          </a:prstGeom>
          <a:noFill/>
        </p:spPr>
      </p:pic>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1158</Words>
  <Application>Microsoft Office PowerPoint</Application>
  <PresentationFormat>Экран (4:3)</PresentationFormat>
  <Paragraphs>35</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Развитие профессиональных компетенций студентов, обучающихся по специальности  «Экономика и бухгалтерский учет (по отраслям)»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профессиональных компетенций студентов, обучающихся по специальности 080114 «Экономика и бухгалтерский учет (по отраслям)» </dc:title>
  <cp:lastModifiedBy>User</cp:lastModifiedBy>
  <cp:revision>13</cp:revision>
  <dcterms:modified xsi:type="dcterms:W3CDTF">2015-09-07T15:05:31Z</dcterms:modified>
</cp:coreProperties>
</file>