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ED8A1-3B34-4273-8654-DDE37DEC4BCA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1B77C-539B-4E98-BC9E-CAB2760D72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0978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1B77C-539B-4E98-BC9E-CAB2760D72A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2150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36CA-D561-47AD-BD95-923A4B5F5FEB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6E5B38AA-B0DC-47B5-9ED5-E90787180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36CA-D561-47AD-BD95-923A4B5F5FEB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8AA-B0DC-47B5-9ED5-E90787180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36CA-D561-47AD-BD95-923A4B5F5FEB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8AA-B0DC-47B5-9ED5-E90787180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36CA-D561-47AD-BD95-923A4B5F5FEB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8AA-B0DC-47B5-9ED5-E90787180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172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36CA-D561-47AD-BD95-923A4B5F5FEB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6E5B38AA-B0DC-47B5-9ED5-E90787180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36CA-D561-47AD-BD95-923A4B5F5FEB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8AA-B0DC-47B5-9ED5-E90787180F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36CA-D561-47AD-BD95-923A4B5F5FEB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8AA-B0DC-47B5-9ED5-E90787180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36CA-D561-47AD-BD95-923A4B5F5FEB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6E5B38AA-B0DC-47B5-9ED5-E90787180F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36CA-D561-47AD-BD95-923A4B5F5FEB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8AA-B0DC-47B5-9ED5-E90787180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36CA-D561-47AD-BD95-923A4B5F5FEB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8AA-B0DC-47B5-9ED5-E90787180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36CA-D561-47AD-BD95-923A4B5F5FEB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8AA-B0DC-47B5-9ED5-E90787180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36CA-D561-47AD-BD95-923A4B5F5FEB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38AA-B0DC-47B5-9ED5-E90787180F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ED936CA-D561-47AD-BD95-923A4B5F5FEB}" type="datetimeFigureOut">
              <a:rPr lang="ru-RU" smtClean="0"/>
              <a:pPr/>
              <a:t>11.09.2015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5B38AA-B0DC-47B5-9ED5-E90787180F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0%D0%B5%D0%BA%D1%82%D0%BE%D1%80%D1%8B_%D0%9A%D0%B0%D0%B7%D0%B0%D0%BD%D1%81%D0%BA%D0%BE%D0%B3%D0%BE_%D1%83%D0%BD%D0%B8%D0%B2%D0%B5%D1%80%D1%81%D0%B8%D1%82%D0%B5%D1%82%D0%B0" TargetMode="External"/><Relationship Id="rId3" Type="http://schemas.openxmlformats.org/officeDocument/2006/relationships/hyperlink" Target="https://ru.wikipedia.org/wiki/%D0%A5%D0%B8%D0%BC%D0%B8%D0%BA" TargetMode="External"/><Relationship Id="rId7" Type="http://schemas.openxmlformats.org/officeDocument/2006/relationships/hyperlink" Target="https://ru.wikipedia.org/wiki/%D0%9B%D0%B5%D0%BF%D0%B8%D0%B4%D0%BE%D0%BF%D1%82%D0%B5%D1%80%D0%BE%D0%BB%D0%BE%D0%B3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F%D1%87%D0%B5%D0%BB%D0%BE%D0%B2%D0%BE%D0%B4%D1%81%D1%82%D0%B2%D0%BE" TargetMode="External"/><Relationship Id="rId5" Type="http://schemas.openxmlformats.org/officeDocument/2006/relationships/hyperlink" Target="https://ru.wikipedia.org/wiki/%D0%9E%D1%80%D0%B3%D0%B0%D0%BD%D0%B8%D1%87%D0%B5%D1%81%D0%BA%D0%B0%D1%8F_%D1%85%D0%B8%D0%BC%D0%B8%D1%8F" TargetMode="External"/><Relationship Id="rId4" Type="http://schemas.openxmlformats.org/officeDocument/2006/relationships/hyperlink" Target="https://ru.wikipedia.org/wiki/%D0%A2%D0%B5%D0%BE%D1%80%D0%B8%D1%8F_%D1%85%D0%B8%D0%BC%D0%B8%D1%87%D0%B5%D1%81%D0%BA%D0%BE%D0%B3%D0%BE_%D1%81%D1%82%D1%80%D0%BE%D0%B5%D0%BD%D0%B8%D1%8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/index.php?title=%D0%91%D1%83%D1%82%D0%BB%D0%B5%D1%80%D0%BE%D0%B2%D0%BA%D0%B0&amp;action=edit&amp;redlink=1" TargetMode="External"/><Relationship Id="rId2" Type="http://schemas.openxmlformats.org/officeDocument/2006/relationships/hyperlink" Target="https://ru.wikipedia.org/wiki/%D0%9E%D1%82%D0%B5%D1%87%D0%B5%D1%81%D1%82%D0%B2%D0%B5%D0%BD%D0%BD%D0%B0%D1%8F_%D0%B2%D0%BE%D0%B9%D0%BD%D0%B0_1812_%D0%B3%D0%BE%D0%B4%D0%B0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ndex.ru/?win=165&amp;clid=2064394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i.ytimg.com/vi/u_ZzbJcHYys/maxresdefault.jp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aseka.su/books/item/f00/s00/z0000003/st015.shtm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ru.wikipedia.org/wiki/&#1041;&#1091;&#1090;&#1083;&#1077;&#1088;&#1086;&#1074;,_&#1040;&#1083;&#1077;&#1082;&#1089;&#1072;&#1085;&#1076;&#1088;_&#1052;&#1080;&#1093;&#1072;&#1081;&#1083;&#1086;&#1074;&#1080;&#1095;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907566" cy="2971801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Презентация к уроку химии в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классе по теме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положения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теории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химического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строения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органических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веществ”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ЖИЗНЬ А.М.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бутлерова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98942" y="3843867"/>
            <a:ext cx="5373858" cy="194733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Презентацию выполнила </a:t>
            </a:r>
          </a:p>
          <a:p>
            <a:pPr algn="ctr">
              <a:defRPr/>
            </a:pPr>
            <a:r>
              <a:rPr lang="ru-RU" sz="1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 Баранова Вероника</a:t>
            </a:r>
          </a:p>
          <a:p>
            <a:pPr algn="ctr">
              <a:defRPr/>
            </a:pPr>
            <a:r>
              <a:rPr lang="ru-RU" sz="1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Ученица </a:t>
            </a:r>
            <a:r>
              <a:rPr lang="ru-RU" sz="1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10 </a:t>
            </a:r>
            <a:r>
              <a:rPr lang="ru-RU" sz="1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класса</a:t>
            </a:r>
          </a:p>
          <a:p>
            <a:pPr algn="ctr">
              <a:defRPr/>
            </a:pPr>
            <a:r>
              <a:rPr lang="ru-RU" sz="1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Руководитель: учитель химии</a:t>
            </a:r>
          </a:p>
          <a:p>
            <a:pPr algn="ctr">
              <a:defRPr/>
            </a:pPr>
            <a:r>
              <a:rPr lang="ru-RU" sz="1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Алимова Э.Н.</a:t>
            </a:r>
          </a:p>
          <a:p>
            <a:pPr algn="ctr">
              <a:defRPr/>
            </a:pPr>
            <a:r>
              <a:rPr lang="ru-RU" sz="1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МОУ «</a:t>
            </a:r>
            <a:r>
              <a:rPr lang="ru-RU" sz="18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Вольновская</a:t>
            </a:r>
            <a:r>
              <a:rPr lang="ru-RU" sz="1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 школа»</a:t>
            </a:r>
          </a:p>
          <a:p>
            <a:pPr algn="ctr">
              <a:defRPr/>
            </a:pPr>
            <a:r>
              <a:rPr lang="ru-RU" sz="1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Республика Крым, п.Вольное</a:t>
            </a:r>
          </a:p>
          <a:p>
            <a:pPr algn="ctr">
              <a:defRPr/>
            </a:pPr>
            <a:r>
              <a:rPr lang="ru-RU" sz="1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2015г.</a:t>
            </a:r>
            <a:endParaRPr lang="ru-RU" sz="180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tx1"/>
              </a:solidFill>
            </a:endParaRPr>
          </a:p>
          <a:p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27938" y="6274191"/>
            <a:ext cx="201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.Вольное, 2015 г.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2194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2636" y="0"/>
            <a:ext cx="8534400" cy="1507067"/>
          </a:xfrm>
        </p:spPr>
        <p:txBody>
          <a:bodyPr/>
          <a:lstStyle/>
          <a:p>
            <a:r>
              <a:rPr lang="ru-RU" dirty="0"/>
              <a:t>Улица Бутлерова </a:t>
            </a:r>
            <a:br>
              <a:rPr lang="ru-RU" dirty="0"/>
            </a:br>
            <a:r>
              <a:rPr lang="ru-RU" dirty="0"/>
              <a:t>в Санкт-Петербурге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68824" y="5821739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 smtClean="0"/>
              <a:t>Ссылки </a:t>
            </a:r>
            <a:r>
              <a:rPr lang="en-US" sz="1200" dirty="0" smtClean="0"/>
              <a:t>http://1.bp.blogspot.com/-P3HReuf2__Y/URiaIvYgF-I/AAAAAAAADvo/MbBqsQWYiLI/s1600/</a:t>
            </a:r>
            <a:r>
              <a:rPr lang="ru-RU" sz="1200" dirty="0" smtClean="0"/>
              <a:t>двое+под+зонтом1.</a:t>
            </a:r>
            <a:r>
              <a:rPr lang="en-US" sz="1200" dirty="0" smtClean="0"/>
              <a:t>jpg</a:t>
            </a:r>
            <a:endParaRPr lang="ru-RU" sz="1200" dirty="0" smtClean="0"/>
          </a:p>
          <a:p>
            <a:r>
              <a:rPr lang="en-US" sz="1200" dirty="0" smtClean="0"/>
              <a:t>http://img0.liveinternet.ru/images/attach/c/1/48/712/48712104_Butlerov1jpeg.jpg</a:t>
            </a:r>
            <a:endParaRPr lang="ru-RU" sz="1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823" y="1507067"/>
            <a:ext cx="5953607" cy="395203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2254" y="457321"/>
            <a:ext cx="3926456" cy="5364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02262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6976" y="979857"/>
            <a:ext cx="8534400" cy="3510256"/>
          </a:xfrm>
        </p:spPr>
        <p:txBody>
          <a:bodyPr>
            <a:normAutofit/>
          </a:bodyPr>
          <a:lstStyle/>
          <a:p>
            <a:r>
              <a:rPr lang="ru-RU" sz="44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Спасибо за просмотр </a:t>
            </a:r>
            <a:r>
              <a:rPr lang="ru-RU" sz="44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44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ru-RU" sz="4400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890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8108" y="518615"/>
            <a:ext cx="3855737" cy="525969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717551" y="518615"/>
            <a:ext cx="40869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0" dirty="0" err="1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Алекса́ндр</a:t>
            </a:r>
            <a:r>
              <a:rPr lang="ru-RU" sz="3200" b="1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200" b="1" i="0" dirty="0" err="1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Миха́йлович</a:t>
            </a:r>
            <a:r>
              <a:rPr lang="ru-RU" sz="3200" b="1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200" b="1" i="0" dirty="0" err="1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Бу́тлеров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17551" y="2647371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4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Русский </a:t>
            </a:r>
            <a:r>
              <a:rPr lang="ru-RU" sz="2400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Химик"/>
              </a:rPr>
              <a:t>химик</a:t>
            </a:r>
            <a:r>
              <a:rPr lang="ru-RU" sz="24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 создатель </a:t>
            </a:r>
            <a:r>
              <a:rPr lang="ru-RU" sz="2400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Теория химического строения"/>
              </a:rPr>
              <a:t>теории химического </a:t>
            </a:r>
            <a:r>
              <a:rPr lang="ru-RU" sz="2400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Теория химического строения"/>
              </a:rPr>
              <a:t>строения</a:t>
            </a:r>
            <a:r>
              <a:rPr lang="ru-RU" sz="2400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Органическая химия"/>
              </a:rPr>
              <a:t>органических</a:t>
            </a:r>
            <a:r>
              <a:rPr lang="ru-RU" sz="2400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Органическая химия"/>
              </a:rPr>
              <a:t> веществ</a:t>
            </a:r>
            <a:r>
              <a:rPr lang="ru-RU" sz="24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 родоначальник «</a:t>
            </a:r>
            <a:r>
              <a:rPr lang="ru-RU" sz="2400" dirty="0" err="1">
                <a:solidFill>
                  <a:srgbClr val="252525"/>
                </a:solidFill>
                <a:latin typeface="Arial" panose="020B0604020202020204" pitchFamily="34" charset="0"/>
              </a:rPr>
              <a:t>Б</a:t>
            </a:r>
            <a:r>
              <a:rPr lang="ru-RU" sz="2400" b="0" i="0" dirty="0" err="1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утлеровской</a:t>
            </a:r>
            <a:r>
              <a:rPr lang="ru-RU" sz="24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 школы» русских химиков, учёный-</a:t>
            </a:r>
            <a:r>
              <a:rPr lang="ru-RU" sz="2400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6" tooltip="Пчеловодство"/>
              </a:rPr>
              <a:t>пчеловод</a:t>
            </a:r>
            <a:r>
              <a:rPr lang="ru-RU" sz="24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и </a:t>
            </a:r>
            <a:r>
              <a:rPr lang="ru-RU" sz="2400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7" tooltip="Лепидоптеролог"/>
              </a:rPr>
              <a:t>лепидоптеролог</a:t>
            </a:r>
            <a:r>
              <a:rPr lang="ru-RU" sz="24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 общественный деятель, </a:t>
            </a:r>
            <a:r>
              <a:rPr lang="ru-RU" sz="2400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8" tooltip="Ректоры Казанского университета"/>
              </a:rPr>
              <a:t>ректор Императорского Казанского университета</a:t>
            </a:r>
            <a:r>
              <a:rPr lang="ru-RU" sz="24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в 1860—1863 годах.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6711" y="6177971"/>
            <a:ext cx="6548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Ссылки </a:t>
            </a:r>
            <a:r>
              <a:rPr lang="en-US" sz="1400" dirty="0" smtClean="0"/>
              <a:t>https://ru.wikipedia.org/wiki/</a:t>
            </a:r>
            <a:r>
              <a:rPr lang="ru-RU" sz="1400" dirty="0" smtClean="0"/>
              <a:t>Бутлеров,_</a:t>
            </a:r>
            <a:r>
              <a:rPr lang="ru-RU" sz="1400" dirty="0" err="1" smtClean="0"/>
              <a:t>Александр_Михайлович</a:t>
            </a:r>
            <a:endParaRPr lang="ru-RU" sz="1400" dirty="0" smtClean="0"/>
          </a:p>
          <a:p>
            <a:r>
              <a:rPr lang="ru-RU" sz="1400" dirty="0" smtClean="0"/>
              <a:t> </a:t>
            </a:r>
            <a:r>
              <a:rPr lang="en-US" sz="1400" dirty="0" smtClean="0"/>
              <a:t>http://bitbazar.ru/img2/136951.jpg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829200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98041" y="297470"/>
            <a:ext cx="6884845" cy="1340262"/>
          </a:xfrm>
        </p:spPr>
        <p:txBody>
          <a:bodyPr>
            <a:normAutofit/>
          </a:bodyPr>
          <a:lstStyle/>
          <a:p>
            <a:r>
              <a:rPr lang="ru-RU" dirty="0" smtClean="0"/>
              <a:t>Детство и Юность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1403" y="1475685"/>
            <a:ext cx="44855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Родился в семье помещика, офицера в отставке — участника </a:t>
            </a:r>
            <a:r>
              <a:rPr lang="ru-R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Отечественная война 1812 года"/>
              </a:rPr>
              <a:t>Отечественной войны 1812 года</a:t>
            </a:r>
            <a:r>
              <a:rPr lang="ru-R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 в Чистополе Казанской губернии. Детство его протекало сначала в деревне </a:t>
            </a:r>
            <a:r>
              <a:rPr lang="ru-RU" b="0" i="0" u="none" strike="noStrike" dirty="0" err="1" smtClean="0">
                <a:solidFill>
                  <a:srgbClr val="A55858"/>
                </a:solidFill>
                <a:effectLst/>
                <a:latin typeface="Arial" panose="020B0604020202020204" pitchFamily="34" charset="0"/>
                <a:hlinkClick r:id="rId3" tooltip="Бутлеровка (puslapis neegzistuoja)"/>
              </a:rPr>
              <a:t>Бутлеровке</a:t>
            </a:r>
            <a:r>
              <a:rPr lang="ru-R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— имении отца, затем в Казани.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40463" y="1475685"/>
            <a:ext cx="417303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А. М. Бутлеров много размышляет над теоретической стороной химии и уже в 1858 г., во время первой поездки за границу, высказывает на заседании Парижского химического общества свои теоретические взгляды, которые через три года, в 1861 г., в более развитом виде становятся предметом его известного доклада «О химическом строении вещества». С 1849 преподаватель, с 1854 экстраординарный, а с 1857 ординарный профессор химии в том же университете. В 1860—1863 был дважды его ректором.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1403" y="3876342"/>
            <a:ext cx="31753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В 1849 году пишет дипломную работу «Дневные бабочки волго-уральской фауны»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1979" y="576826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/>
              <a:t> ссылка </a:t>
            </a:r>
            <a:r>
              <a:rPr lang="en-US" sz="1400" dirty="0" smtClean="0"/>
              <a:t>https://ru.wikipedia.org/wiki/</a:t>
            </a:r>
            <a:r>
              <a:rPr lang="ru-RU" sz="1400" dirty="0" smtClean="0"/>
              <a:t>Бутлеров,_</a:t>
            </a:r>
            <a:r>
              <a:rPr lang="ru-RU" sz="1400" dirty="0" err="1" smtClean="0"/>
              <a:t>Александр_Михайлович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98072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5683" y="2212065"/>
            <a:ext cx="5217994" cy="326124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54926" y="144989"/>
            <a:ext cx="6096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Собственные экспериментальные работы, знакомство с состоянием химии за рубежом, глубокий интерес к теоретическим основам химии привели Бутлерова к идеям, с которыми он выступил в 1861 на Съезде немецких естествоиспытателей и врачей в </a:t>
            </a: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Шпейере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Шпайере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 Доклад "О химическом строении вещества" - первое изложение Бутлеровым его знаменитой теории химического строения, которую он разрабатывал и развивал в течение всей своей научной деятельности. Принципиально новым в его теории, включавшей в себя идеи А. </a:t>
            </a: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Кекуле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о валентности и А. Купера о способности атомов углерода образовывать цепочки, было положение о химическом (а не механическом) строении молекул (термин "химическое строение" принадлежит Бутлерову), под которым Бутлеров понимал способ соединения между собой составляющих молекулу атомов в соответствии с принадлежащим каждому из них определенным количеством химической силы (сродства). Бутлеров установил тесную связь между строением и химическими свойствами сложного органического соединения, что позволило ему объяснить явление изомерии, а также объяснять и предсказывать возможные химические превращения.</a:t>
            </a:r>
            <a:endParaRPr lang="ru-RU" sz="16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039969" y="216358"/>
            <a:ext cx="4749421" cy="1742955"/>
          </a:xfrm>
        </p:spPr>
        <p:txBody>
          <a:bodyPr>
            <a:normAutofit/>
          </a:bodyPr>
          <a:lstStyle/>
          <a:p>
            <a:r>
              <a:rPr lang="ru-RU" dirty="0"/>
              <a:t>Теория химического строения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653203" y="5906941"/>
            <a:ext cx="8535990" cy="684928"/>
          </a:xfrm>
        </p:spPr>
        <p:txBody>
          <a:bodyPr>
            <a:normAutofit/>
          </a:bodyPr>
          <a:lstStyle/>
          <a:p>
            <a:r>
              <a:rPr lang="ru-RU" sz="1400" dirty="0" smtClean="0"/>
              <a:t>Ссылки </a:t>
            </a:r>
            <a:r>
              <a:rPr lang="en-US" sz="1400" dirty="0" smtClean="0">
                <a:hlinkClick r:id="rId3"/>
              </a:rPr>
              <a:t>http</a:t>
            </a:r>
            <a:r>
              <a:rPr lang="en-US" sz="1400" dirty="0">
                <a:hlinkClick r:id="rId3"/>
              </a:rPr>
              <a:t>://www.yandex.ru/?</a:t>
            </a:r>
            <a:r>
              <a:rPr lang="en-US" sz="1400" dirty="0" smtClean="0">
                <a:hlinkClick r:id="rId3"/>
              </a:rPr>
              <a:t>win=165&amp;clid=2064394</a:t>
            </a:r>
            <a:endParaRPr lang="ru-RU" sz="1400" dirty="0" smtClean="0"/>
          </a:p>
          <a:p>
            <a:r>
              <a:rPr lang="en-US" sz="1400" dirty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i.ytimg.com/vi/u_ZzbJcHYys/maxresdefault.jpg</a:t>
            </a:r>
            <a:r>
              <a:rPr lang="ru-RU" sz="1400" dirty="0" smtClean="0"/>
              <a:t>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477036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0875" y="229231"/>
            <a:ext cx="8534400" cy="1507067"/>
          </a:xfrm>
        </p:spPr>
        <p:txBody>
          <a:bodyPr>
            <a:normAutofit/>
          </a:bodyPr>
          <a:lstStyle/>
          <a:p>
            <a:r>
              <a:rPr lang="ru-RU" dirty="0"/>
              <a:t>Бутлеров – экспериментатор </a:t>
            </a:r>
            <a:br>
              <a:rPr lang="ru-RU" dirty="0"/>
            </a:br>
            <a:r>
              <a:rPr lang="ru-RU" dirty="0"/>
              <a:t>и теоретик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78676" y="1842448"/>
            <a:ext cx="9348716" cy="3853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Arial" panose="020B0604020202020204" pitchFamily="34" charset="0"/>
              <a:buChar char="•"/>
            </a:pPr>
            <a:r>
              <a:rPr lang="ru-RU" altLang="ru-RU" sz="2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  <a:cs typeface="Arial"/>
              </a:rPr>
              <a:t>Вернувшись в Казань, ученый перестроил лабораторию и приступил к экспериментальным исследованиям.</a:t>
            </a:r>
          </a:p>
          <a:p>
            <a:pPr marL="457200" lvl="0" indent="-4572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Arial" panose="020B0604020202020204" pitchFamily="34" charset="0"/>
              <a:buChar char="•"/>
            </a:pPr>
            <a:r>
              <a:rPr lang="ru-RU" altLang="ru-RU" sz="2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  <a:cs typeface="Arial"/>
              </a:rPr>
              <a:t>В 1861 г. Он впервые путем синтеза получил сахаристое вещество.</a:t>
            </a:r>
          </a:p>
          <a:p>
            <a:pPr marL="457200" lvl="0" indent="-4572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Arial" panose="020B0604020202020204" pitchFamily="34" charset="0"/>
              <a:buChar char="•"/>
            </a:pPr>
            <a:r>
              <a:rPr lang="ru-RU" altLang="ru-RU" sz="2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  <a:cs typeface="Arial"/>
              </a:rPr>
              <a:t>В сентябре 1861 г. В Германии на съезде немецких врачей и натуралистов делает свой знаменитый доклад «О химическом строении вещества». </a:t>
            </a:r>
          </a:p>
          <a:p>
            <a:pPr marL="457200" lvl="0" indent="-4572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Arial" panose="020B0604020202020204" pitchFamily="34" charset="0"/>
              <a:buChar char="•"/>
            </a:pPr>
            <a:r>
              <a:rPr lang="ru-RU" altLang="ru-RU" sz="2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  <a:cs typeface="Arial"/>
              </a:rPr>
              <a:t>Вернувшись из-за границы, он написал ряд статей, где более детально развил новое учение.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51964" y="569581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Ссылка </a:t>
            </a:r>
            <a:r>
              <a:rPr lang="en-US" dirty="0" smtClean="0"/>
              <a:t>https://ru.wikipedia.org/wiki/</a:t>
            </a:r>
            <a:r>
              <a:rPr lang="ru-RU" dirty="0" smtClean="0"/>
              <a:t>Бутлеров,_</a:t>
            </a:r>
            <a:r>
              <a:rPr lang="ru-RU" dirty="0" err="1" smtClean="0"/>
              <a:t>Александр_Михайлович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6168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0058" y="0"/>
            <a:ext cx="8534400" cy="1507067"/>
          </a:xfrm>
        </p:spPr>
        <p:txBody>
          <a:bodyPr/>
          <a:lstStyle/>
          <a:p>
            <a:r>
              <a:rPr lang="ru-RU" altLang="ru-RU" sz="3200" b="1" i="1" cap="none" dirty="0">
                <a:ln>
                  <a:noFill/>
                </a:ln>
                <a:solidFill>
                  <a:srgbClr val="1C1C1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Рекомендация </a:t>
            </a:r>
            <a:r>
              <a:rPr lang="ru-RU" altLang="ru-RU" sz="3200" b="1" i="1" cap="none" dirty="0" err="1">
                <a:ln>
                  <a:noFill/>
                </a:ln>
                <a:solidFill>
                  <a:srgbClr val="1C1C1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Д.И.Менделеева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3363" y="1046613"/>
            <a:ext cx="3614738" cy="48816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43363" y="5928253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/>
              <a:t>Ссылки </a:t>
            </a:r>
            <a:r>
              <a:rPr lang="en-US" sz="1400" dirty="0" smtClean="0"/>
              <a:t>http://www.alhimik.ru/great/butler.html</a:t>
            </a:r>
            <a:endParaRPr lang="ru-RU" sz="1400" dirty="0" smtClean="0"/>
          </a:p>
          <a:p>
            <a:r>
              <a:rPr lang="en-US" sz="1400" dirty="0" smtClean="0"/>
              <a:t>http://img0.liveinternet.ru/images/attach/c/1/48/541/48541312_mendeleev.jpg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41075" y="1134067"/>
            <a:ext cx="63007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"Александр Михайлович Бутлеров - один из замечательнейших русских ученых. Он русский и по ученому образованию, и по оригинальности своих трудов. Ученик знаменитого академика Зинина, он сделался химиком не в чужих краях, а в Казани…"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03592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03794" y="1062561"/>
            <a:ext cx="3548063" cy="516081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38973" y="594638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 smtClean="0"/>
              <a:t>Ссылки  </a:t>
            </a:r>
            <a:r>
              <a:rPr lang="en-US" sz="1200" dirty="0" smtClean="0">
                <a:hlinkClick r:id="rId3"/>
              </a:rPr>
              <a:t>http://paseka.su/books/item/f00/s00/z0000003/st015.shtml</a:t>
            </a:r>
            <a:endParaRPr lang="ru-RU" sz="1200" dirty="0" smtClean="0"/>
          </a:p>
          <a:p>
            <a:r>
              <a:rPr lang="en-US" sz="1200" dirty="0" smtClean="0"/>
              <a:t>http://player.myshared.ru/778779/data/images/img18.jpg</a:t>
            </a:r>
            <a:endParaRPr lang="ru-RU" sz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72011" y="1062561"/>
            <a:ext cx="6096000" cy="47951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Wingdings" panose="05000000000000000000" pitchFamily="2" charset="2"/>
              <a:buChar char="u"/>
            </a:pPr>
            <a:r>
              <a:rPr lang="ru-RU" altLang="ru-RU" sz="2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  <a:cs typeface="Arial"/>
              </a:rPr>
              <a:t>Свободное время Бутлеров любил посвящать сельскому хозяйству, садоводству, пчеловодству. </a:t>
            </a:r>
            <a:endParaRPr lang="ru-RU" altLang="ru-RU" sz="26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/>
              <a:cs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Wingdings" panose="05000000000000000000" pitchFamily="2" charset="2"/>
              <a:buChar char="u"/>
            </a:pPr>
            <a:r>
              <a:rPr lang="ru-RU" alt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  <a:cs typeface="Arial"/>
              </a:rPr>
              <a:t>В январе 1886 г. в Петербурге под редакцией академика А. М. Бутлерова </a:t>
            </a:r>
            <a:r>
              <a:rPr lang="ru-RU" altLang="ru-RU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  <a:cs typeface="Arial"/>
              </a:rPr>
              <a:t>вышелпервый</a:t>
            </a:r>
            <a:r>
              <a:rPr lang="ru-RU" alt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  <a:cs typeface="Arial"/>
              </a:rPr>
              <a:t> номер журнала «Русский пчеловодный листок». Начало пчеловодной журналистике в России было положено 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Wingdings" panose="05000000000000000000" pitchFamily="2" charset="2"/>
              <a:buChar char="u"/>
            </a:pPr>
            <a:endParaRPr lang="ru-RU" altLang="ru-RU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/>
              <a:cs typeface="Arial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6371" y="185889"/>
            <a:ext cx="6543651" cy="1192227"/>
          </a:xfrm>
        </p:spPr>
        <p:txBody>
          <a:bodyPr/>
          <a:lstStyle/>
          <a:p>
            <a:r>
              <a:rPr lang="ru-RU" dirty="0" smtClean="0"/>
              <a:t>Досуг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57343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7755" y="723331"/>
            <a:ext cx="6519081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Wingdings" panose="05000000000000000000" pitchFamily="2" charset="2"/>
              <a:buChar char="u"/>
            </a:pPr>
            <a:r>
              <a:rPr lang="ru-RU" altLang="ru-R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anose="020B0604020202020204" pitchFamily="34" charset="-128"/>
                <a:cs typeface="Arial"/>
              </a:rPr>
              <a:t>Умер ученый от закупорки кровеносных сосудов 5 августа 1886 года в своем имении.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Wingdings" panose="05000000000000000000" pitchFamily="2" charset="2"/>
              <a:buChar char="u"/>
            </a:pPr>
            <a:r>
              <a:rPr lang="ru-RU" altLang="ru-R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anose="020B0604020202020204" pitchFamily="34" charset="-128"/>
                <a:cs typeface="Arial"/>
              </a:rPr>
              <a:t>Похоронен Бутлеров в фамильной часовне на сельском кладбище несуществующей ныне деревни </a:t>
            </a:r>
            <a:r>
              <a:rPr lang="ru-RU" altLang="ru-RU" sz="3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anose="020B0604020202020204" pitchFamily="34" charset="-128"/>
                <a:cs typeface="Arial"/>
              </a:rPr>
              <a:t>Бутлеровка</a:t>
            </a:r>
            <a:r>
              <a:rPr lang="ru-RU" altLang="ru-R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anose="020B0604020202020204" pitchFamily="34" charset="-128"/>
                <a:cs typeface="Arial"/>
              </a:rPr>
              <a:t>, на берегу Камы.</a:t>
            </a:r>
            <a:r>
              <a:rPr lang="ru-RU" altLang="ru-R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/>
                <a:cs typeface="Arial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9295" y="5685261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/>
              <a:t>Ссылки </a:t>
            </a:r>
            <a:r>
              <a:rPr lang="en-US" sz="1400" dirty="0" smtClean="0">
                <a:hlinkClick r:id="rId2"/>
              </a:rPr>
              <a:t>https://ru.wikipedia.org/wiki/</a:t>
            </a:r>
            <a:r>
              <a:rPr lang="ru-RU" sz="1400" dirty="0" smtClean="0">
                <a:hlinkClick r:id="rId2"/>
              </a:rPr>
              <a:t>Бутлеров,_</a:t>
            </a:r>
            <a:r>
              <a:rPr lang="ru-RU" sz="1400" dirty="0" err="1" smtClean="0">
                <a:hlinkClick r:id="rId2"/>
              </a:rPr>
              <a:t>Александр_Михайлович</a:t>
            </a:r>
            <a:endParaRPr lang="ru-RU" sz="1400" dirty="0" smtClean="0"/>
          </a:p>
          <a:p>
            <a:r>
              <a:rPr lang="en-US" sz="1400" dirty="0" smtClean="0"/>
              <a:t>http://www.kazan.eparhia.ru/www/fototemple/Alexeevsk/chasovnybwtlerova_b_67667939815.jpg</a:t>
            </a:r>
            <a:endParaRPr lang="ru-RU" sz="1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96836" y="723331"/>
            <a:ext cx="4423263" cy="4087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68144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03899" y="258903"/>
            <a:ext cx="4974767" cy="90838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59893" y="1167286"/>
            <a:ext cx="6096000" cy="462280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defTabSz="91440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Wingdings" panose="05000000000000000000" pitchFamily="2" charset="2"/>
              <a:buChar char="u"/>
              <a:tabLst/>
              <a:defRPr/>
            </a:pP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Verdana"/>
                <a:cs typeface="Arial"/>
              </a:rPr>
              <a:t>Память о Бутлерове была увековечена только при Советской власти; было осуществлено академическое издание его трудов.</a:t>
            </a:r>
          </a:p>
          <a:p>
            <a:pPr marL="342900" marR="0" lvl="0" indent="-342900" defTabSz="91440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0000"/>
              <a:buFont typeface="Wingdings" panose="05000000000000000000" pitchFamily="2" charset="2"/>
              <a:buChar char="u"/>
              <a:tabLst/>
              <a:defRPr/>
            </a:pP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Verdana"/>
                <a:cs typeface="Arial"/>
              </a:rPr>
              <a:t>В 1953 году перед зданием химического факультета МГУ ему был открыт памятник. 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59893" y="579009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 smtClean="0"/>
              <a:t>Ссылки </a:t>
            </a:r>
            <a:r>
              <a:rPr lang="en-US" sz="1200" dirty="0" smtClean="0"/>
              <a:t>https://ru.wikipedia.org/wiki/</a:t>
            </a:r>
            <a:r>
              <a:rPr lang="ru-RU" sz="1200" dirty="0" smtClean="0"/>
              <a:t>Бутлеров,_</a:t>
            </a:r>
            <a:r>
              <a:rPr lang="ru-RU" sz="1200" dirty="0" err="1" smtClean="0"/>
              <a:t>Александр_Михайлович</a:t>
            </a:r>
            <a:endParaRPr lang="ru-RU" sz="1200" dirty="0" smtClean="0"/>
          </a:p>
          <a:p>
            <a:r>
              <a:rPr lang="en-US" sz="1200" dirty="0" smtClean="0"/>
              <a:t>http://img-fotki.yandex.ru/get/6502/93976133.6d/0_8392b_a6016aa3_-1-L</a:t>
            </a:r>
            <a:endParaRPr lang="ru-RU" sz="12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9896" y="1232791"/>
            <a:ext cx="3764223" cy="501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51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172</TotalTime>
  <Words>470</Words>
  <Application>Microsoft Office PowerPoint</Application>
  <PresentationFormat>Произвольный</PresentationFormat>
  <Paragraphs>51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Презентация к уроку химии в 10 классе по теме «Основные положения теории химического строения органических веществ” ЖИЗНЬ А.М. бутлерова</vt:lpstr>
      <vt:lpstr>Слайд 2</vt:lpstr>
      <vt:lpstr>Детство и Юность</vt:lpstr>
      <vt:lpstr>Теория химического строения</vt:lpstr>
      <vt:lpstr>Бутлеров – экспериментатор  и теоретик</vt:lpstr>
      <vt:lpstr>Рекомендация Д.И.Менделеева</vt:lpstr>
      <vt:lpstr>Досуг</vt:lpstr>
      <vt:lpstr>Слайд 8</vt:lpstr>
      <vt:lpstr>Слайд 9</vt:lpstr>
      <vt:lpstr>Улица Бутлерова  в Санкт-Петербурге</vt:lpstr>
      <vt:lpstr>Спасибо за просмотр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Александра бутлерова</dc:title>
  <dc:creator>ACER</dc:creator>
  <cp:lastModifiedBy>Edem</cp:lastModifiedBy>
  <cp:revision>10</cp:revision>
  <dcterms:created xsi:type="dcterms:W3CDTF">2015-09-03T15:58:40Z</dcterms:created>
  <dcterms:modified xsi:type="dcterms:W3CDTF">2015-09-11T13:22:49Z</dcterms:modified>
</cp:coreProperties>
</file>