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66"/>
    <a:srgbClr val="000000"/>
    <a:srgbClr val="CFDEB0"/>
    <a:srgbClr val="502800"/>
    <a:srgbClr val="B18F13"/>
    <a:srgbClr val="E6BA1A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lenagold.ru/fon/clipart/u/ugol/ugol28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lenagold.ru/fon/clipart/u/ugol/ugol28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0"/>
            <a:ext cx="162083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lenagold.ru/fon/clipart/u/ugol/ugol28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523875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www.lenagold.ru/fon/clipart/u/ugol/ugol28.pn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88238" y="5238750"/>
            <a:ext cx="162083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26"/>
          <p:cNvGrpSpPr>
            <a:grpSpLocks/>
          </p:cNvGrpSpPr>
          <p:nvPr userDrawn="1"/>
        </p:nvGrpSpPr>
        <p:grpSpPr bwMode="auto">
          <a:xfrm>
            <a:off x="1439863" y="0"/>
            <a:ext cx="6264275" cy="657225"/>
            <a:chOff x="1439652" y="0"/>
            <a:chExt cx="6264696" cy="656692"/>
          </a:xfrm>
        </p:grpSpPr>
        <p:pic>
          <p:nvPicPr>
            <p:cNvPr id="9" name="Рисунок 24" descr="11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 flipV="1">
              <a:off x="1439652" y="0"/>
              <a:ext cx="3132348" cy="656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25" descr="11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 flipV="1">
              <a:off x="4572000" y="0"/>
              <a:ext cx="3132348" cy="656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27"/>
          <p:cNvGrpSpPr>
            <a:grpSpLocks/>
          </p:cNvGrpSpPr>
          <p:nvPr userDrawn="1"/>
        </p:nvGrpSpPr>
        <p:grpSpPr bwMode="auto">
          <a:xfrm flipV="1">
            <a:off x="1439863" y="6200775"/>
            <a:ext cx="6264275" cy="657225"/>
            <a:chOff x="1439652" y="0"/>
            <a:chExt cx="6264696" cy="656692"/>
          </a:xfrm>
        </p:grpSpPr>
        <p:pic>
          <p:nvPicPr>
            <p:cNvPr id="12" name="Рисунок 28" descr="11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 flipV="1">
              <a:off x="1439652" y="0"/>
              <a:ext cx="3132348" cy="656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29" descr="11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 flipV="1">
              <a:off x="4572000" y="0"/>
              <a:ext cx="3132348" cy="656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>
              <a:defRPr sz="6000" b="1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 algn="ctr">
              <a:buNone/>
              <a:defRPr sz="3200" b="1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27C8-C803-4FEF-BFD3-8B8E6822962D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FA00-AB50-4854-855E-FD7532982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FCD7-6B84-4FD3-BC3D-CF8F24E19F73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C508-1FD0-4109-BA25-933A69A54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2F16-BE7E-4D9E-8781-164BA6A4E12D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06250-E0FC-40FC-BEFE-4B57BB60A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000" cy="74209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32756"/>
            <a:ext cx="7920000" cy="5112568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84F9-C239-412A-9FE6-2C76756FFB6E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75B9-DB29-40F2-B5DB-ABBC06B59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11" y="4406900"/>
            <a:ext cx="7415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9611" y="2906713"/>
            <a:ext cx="7415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3AC7C-65B3-4665-BB9C-5F407E2842E4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4CAA-A017-48D2-A8B3-28532B307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620" y="274638"/>
            <a:ext cx="7535180" cy="74209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5162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8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70EE-3E0F-4E1B-A62B-97D19E2B5C13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889EA-5639-4182-9D2B-38B019974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620" y="274638"/>
            <a:ext cx="7535180" cy="74209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1620" y="1535113"/>
            <a:ext cx="360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5162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6800" y="1535113"/>
            <a:ext cx="360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868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A6F2-4116-433E-B5E7-63DEDD70C1E8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5A41-C6E3-45F0-9CFE-041C725E3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3F17-A98D-45AD-84AE-04909C9777B8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DAA6-2E34-416C-B2B3-7C5971821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92C8-2792-47A1-928D-81D035D4A441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FEFA-141D-4BC1-A1B0-8E2A9952C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12" y="273050"/>
            <a:ext cx="238590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9612" y="1435100"/>
            <a:ext cx="238590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72E7-3588-4E0D-B977-F2B6C6AFC63C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ADCFD-EE48-496D-98BF-E6A1EF626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73C12-DB1A-496A-87C0-9DED764D1A7E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54E6-6104-4A15-9E87-B939586DD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715250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233488"/>
            <a:ext cx="77152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43087A-7537-4EBD-9DEF-22B0DBC835B8}" type="datetimeFigureOut">
              <a:rPr lang="ru-RU"/>
              <a:pPr>
                <a:defRPr/>
              </a:pPr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4D58E-9047-4C72-A8B1-0FF583FD2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7" descr="Рисунок2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028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028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5028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28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028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028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11.ifotki.info/org/6f11a1df7a43b8eabd1e36397496d4ccbc5f6c132635301.jpg" TargetMode="External"/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bornik-mudrosti.ru/poslovicy-i-pogovorki-slushatsya/" TargetMode="External"/><Relationship Id="rId5" Type="http://schemas.openxmlformats.org/officeDocument/2006/relationships/hyperlink" Target="http://polit.ru/media/photolib/2013/01/24/ps_opjat_dvojka_1359020486.jpg" TargetMode="External"/><Relationship Id="rId4" Type="http://schemas.openxmlformats.org/officeDocument/2006/relationships/hyperlink" Target="http://i057.radikal.ru/1109/b3/e1d490c89f4c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subTitle" idx="4294967295"/>
          </p:nvPr>
        </p:nvSpPr>
        <p:spPr>
          <a:xfrm>
            <a:off x="1439863" y="4797425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CFDEB0"/>
                </a:solidFill>
              </a:rPr>
              <a:t>Учитель начальных классов </a:t>
            </a:r>
            <a:endParaRPr lang="ru-RU" sz="2000" smtClean="0">
              <a:solidFill>
                <a:srgbClr val="CFDEB0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CFDEB0"/>
                </a:solidFill>
              </a:rPr>
              <a:t>Кузичкина Наталия Ивановна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CFDEB0"/>
                </a:solidFill>
              </a:rPr>
              <a:t>2014 г.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2000" smtClean="0">
              <a:solidFill>
                <a:srgbClr val="CFDEB0"/>
              </a:solidFill>
            </a:endParaRPr>
          </a:p>
        </p:txBody>
      </p:sp>
      <p:sp>
        <p:nvSpPr>
          <p:cNvPr id="13314" name="Rectangle 5"/>
          <p:cNvSpPr>
            <a:spLocks noGrp="1"/>
          </p:cNvSpPr>
          <p:nvPr>
            <p:ph type="ctrTitle" idx="4294967295"/>
          </p:nvPr>
        </p:nvSpPr>
        <p:spPr>
          <a:xfrm>
            <a:off x="539750" y="2276475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FDEB0"/>
                </a:solidFill>
              </a:rPr>
              <a:t>Уроки милосердия</a:t>
            </a:r>
            <a:r>
              <a:rPr lang="ru-RU" smtClean="0">
                <a:solidFill>
                  <a:srgbClr val="CFDEB0"/>
                </a:solidFill>
              </a:rPr>
              <a:t/>
            </a:r>
            <a:br>
              <a:rPr lang="ru-RU" smtClean="0">
                <a:solidFill>
                  <a:srgbClr val="CFDEB0"/>
                </a:solidFill>
              </a:rPr>
            </a:br>
            <a:r>
              <a:rPr lang="ru-RU" smtClean="0">
                <a:solidFill>
                  <a:srgbClr val="CFDEB0"/>
                </a:solidFill>
              </a:rPr>
              <a:t>2 класс</a:t>
            </a:r>
            <a:br>
              <a:rPr lang="ru-RU" smtClean="0">
                <a:solidFill>
                  <a:srgbClr val="CFDEB0"/>
                </a:solidFill>
              </a:rPr>
            </a:br>
            <a:r>
              <a:rPr lang="ru-RU" smtClean="0">
                <a:solidFill>
                  <a:srgbClr val="CFDEB0"/>
                </a:solidFill>
              </a:rPr>
              <a:t>Урок 1 </a:t>
            </a:r>
            <a:r>
              <a:rPr lang="ru-RU" b="1" smtClean="0">
                <a:solidFill>
                  <a:srgbClr val="CFDEB0"/>
                </a:solidFill>
              </a:rPr>
              <a:t>«Родители и дети»</a:t>
            </a:r>
            <a:r>
              <a:rPr lang="ru-RU" sz="1800" b="1" smtClean="0">
                <a:solidFill>
                  <a:srgbClr val="CFDEB0"/>
                </a:solidFill>
                <a:latin typeface="Arial" charset="0"/>
              </a:rPr>
              <a:t/>
            </a:r>
            <a:br>
              <a:rPr lang="ru-RU" sz="1800" b="1" smtClean="0">
                <a:solidFill>
                  <a:srgbClr val="CFDEB0"/>
                </a:solidFill>
                <a:latin typeface="Arial" charset="0"/>
              </a:rPr>
            </a:br>
            <a:r>
              <a:rPr lang="ru-RU" sz="1800" b="1" smtClean="0">
                <a:solidFill>
                  <a:srgbClr val="CFDEB0"/>
                </a:solidFill>
                <a:latin typeface="Arial" charset="0"/>
              </a:rPr>
              <a:t> (</a:t>
            </a:r>
            <a:r>
              <a:rPr lang="ru-RU" sz="1800" smtClean="0">
                <a:solidFill>
                  <a:srgbClr val="CFDEB0"/>
                </a:solidFill>
                <a:latin typeface="Times New Roman" pitchFamily="18" charset="0"/>
              </a:rPr>
              <a:t>Зубова Г.Д. Уроки милосердия</a:t>
            </a:r>
            <a:r>
              <a:rPr lang="ru-RU" sz="1800" smtClean="0">
                <a:solidFill>
                  <a:srgbClr val="CFDEB0"/>
                </a:solidFill>
                <a:latin typeface="Arial" charset="0"/>
              </a:rPr>
              <a:t>)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1979613" y="657225"/>
            <a:ext cx="4737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CFDEB0"/>
                </a:solidFill>
                <a:latin typeface="Times New Roman" pitchFamily="18" charset="0"/>
              </a:rPr>
              <a:t>МБОУ «Жердевская СОШ» Тамбовской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>
          <a:xfrm>
            <a:off x="1428750" y="836613"/>
            <a:ext cx="7715250" cy="5111750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6600" smtClean="0">
                <a:latin typeface="Gungsuh" pitchFamily="18" charset="-127"/>
              </a:rPr>
              <a:t>      МИЛОСЕРДИЕ</a:t>
            </a:r>
          </a:p>
        </p:txBody>
      </p:sp>
      <p:sp>
        <p:nvSpPr>
          <p:cNvPr id="14338" name="Arc 4"/>
          <p:cNvSpPr>
            <a:spLocks/>
          </p:cNvSpPr>
          <p:nvPr/>
        </p:nvSpPr>
        <p:spPr bwMode="auto">
          <a:xfrm rot="-4099714">
            <a:off x="2496344" y="1759744"/>
            <a:ext cx="914400" cy="1589088"/>
          </a:xfrm>
          <a:custGeom>
            <a:avLst/>
            <a:gdLst>
              <a:gd name="T0" fmla="*/ 0 w 21600"/>
              <a:gd name="T1" fmla="*/ 0 h 37552"/>
              <a:gd name="T2" fmla="*/ 26098501 w 21600"/>
              <a:gd name="T3" fmla="*/ 67245431 h 37552"/>
              <a:gd name="T4" fmla="*/ 0 w 21600"/>
              <a:gd name="T5" fmla="*/ 38679722 h 37552"/>
              <a:gd name="T6" fmla="*/ 0 60000 65536"/>
              <a:gd name="T7" fmla="*/ 0 60000 65536"/>
              <a:gd name="T8" fmla="*/ 0 60000 65536"/>
              <a:gd name="T9" fmla="*/ 0 w 21600"/>
              <a:gd name="T10" fmla="*/ 0 h 37552"/>
              <a:gd name="T11" fmla="*/ 21600 w 21600"/>
              <a:gd name="T12" fmla="*/ 37552 h 375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669"/>
                  <a:pt x="19046" y="33459"/>
                  <a:pt x="14563" y="37552"/>
                </a:cubicBezTo>
              </a:path>
              <a:path w="21600" h="37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669"/>
                  <a:pt x="19046" y="33459"/>
                  <a:pt x="14563" y="3755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Arc 5"/>
          <p:cNvSpPr>
            <a:spLocks/>
          </p:cNvSpPr>
          <p:nvPr/>
        </p:nvSpPr>
        <p:spPr bwMode="auto">
          <a:xfrm rot="-4622522">
            <a:off x="5240338" y="1284288"/>
            <a:ext cx="1006475" cy="2270125"/>
          </a:xfrm>
          <a:custGeom>
            <a:avLst/>
            <a:gdLst>
              <a:gd name="T0" fmla="*/ 0 w 21600"/>
              <a:gd name="T1" fmla="*/ 0 h 40369"/>
              <a:gd name="T2" fmla="*/ 23210056 w 21600"/>
              <a:gd name="T3" fmla="*/ 127658984 h 40369"/>
              <a:gd name="T4" fmla="*/ 0 w 21600"/>
              <a:gd name="T5" fmla="*/ 68305746 h 40369"/>
              <a:gd name="T6" fmla="*/ 0 60000 65536"/>
              <a:gd name="T7" fmla="*/ 0 60000 65536"/>
              <a:gd name="T8" fmla="*/ 0 60000 65536"/>
              <a:gd name="T9" fmla="*/ 0 w 21600"/>
              <a:gd name="T10" fmla="*/ 0 h 40369"/>
              <a:gd name="T11" fmla="*/ 21600 w 21600"/>
              <a:gd name="T12" fmla="*/ 40369 h 40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36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9362"/>
                  <a:pt x="17435" y="36527"/>
                  <a:pt x="10690" y="40369"/>
                </a:cubicBezTo>
              </a:path>
              <a:path w="21600" h="4036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9362"/>
                  <a:pt x="17435" y="36527"/>
                  <a:pt x="10690" y="4036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741362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folHlink"/>
                </a:solidFill>
              </a:rPr>
              <a:t>А.А. Пластов</a:t>
            </a:r>
            <a:br>
              <a:rPr lang="ru-RU" sz="2800" smtClean="0">
                <a:solidFill>
                  <a:schemeClr val="folHlink"/>
                </a:solidFill>
              </a:rPr>
            </a:br>
            <a:r>
              <a:rPr lang="ru-RU" sz="2800" smtClean="0">
                <a:solidFill>
                  <a:schemeClr val="folHlink"/>
                </a:solidFill>
              </a:rPr>
              <a:t>Сенокос</a:t>
            </a:r>
            <a:r>
              <a:rPr lang="ru-RU" sz="2800" smtClean="0"/>
              <a:t> </a:t>
            </a:r>
          </a:p>
        </p:txBody>
      </p:sp>
      <p:pic>
        <p:nvPicPr>
          <p:cNvPr id="15362" name="Picture 3" descr="6f11a1df7a43b8eabd1e36397496d4ccbc5f6c13263530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773238"/>
            <a:ext cx="7562850" cy="46609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895850" y="152400"/>
            <a:ext cx="4095750" cy="2209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Ф.М.Славянский</a:t>
            </a:r>
            <a:br>
              <a:rPr lang="ru-RU" smtClean="0">
                <a:solidFill>
                  <a:schemeClr val="folHlink"/>
                </a:solidFill>
              </a:rPr>
            </a:br>
            <a:r>
              <a:rPr lang="ru-RU" smtClean="0">
                <a:solidFill>
                  <a:schemeClr val="folHlink"/>
                </a:solidFill>
              </a:rPr>
              <a:t>Семейная картина</a:t>
            </a:r>
            <a:r>
              <a:rPr lang="ru-RU" smtClean="0"/>
              <a:t> </a:t>
            </a:r>
          </a:p>
        </p:txBody>
      </p:sp>
      <p:pic>
        <p:nvPicPr>
          <p:cNvPr id="16386" name="Picture 3" descr="e1d490c89f4c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476250"/>
            <a:ext cx="4114800" cy="59769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741362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folHlink"/>
                </a:solidFill>
              </a:rPr>
              <a:t>Ф.П. Решетников</a:t>
            </a:r>
            <a:br>
              <a:rPr lang="ru-RU" sz="2800" smtClean="0">
                <a:solidFill>
                  <a:schemeClr val="folHlink"/>
                </a:solidFill>
              </a:rPr>
            </a:br>
            <a:r>
              <a:rPr lang="ru-RU" sz="2800" smtClean="0">
                <a:solidFill>
                  <a:schemeClr val="folHlink"/>
                </a:solidFill>
              </a:rPr>
              <a:t>Опять двойка</a:t>
            </a:r>
            <a:r>
              <a:rPr lang="ru-RU" sz="2800" smtClean="0"/>
              <a:t> </a:t>
            </a:r>
          </a:p>
        </p:txBody>
      </p:sp>
      <p:pic>
        <p:nvPicPr>
          <p:cNvPr id="17410" name="Picture 3" descr="ps_opjat_dvojka_1359020486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125538"/>
            <a:ext cx="7308850" cy="54832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ChangeArrowheads="1"/>
          </p:cNvSpPr>
          <p:nvPr/>
        </p:nvSpPr>
        <p:spPr bwMode="auto">
          <a:xfrm>
            <a:off x="1042988" y="2528888"/>
            <a:ext cx="3352800" cy="1524000"/>
          </a:xfrm>
          <a:prstGeom prst="roundRect">
            <a:avLst>
              <a:gd name="adj" fmla="val 16667"/>
            </a:avLst>
          </a:prstGeom>
          <a:solidFill>
            <a:srgbClr val="FFCC66">
              <a:alpha val="49019"/>
            </a:srgbClr>
          </a:solidFill>
          <a:ln w="76200" cmpd="tri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Счастливая семья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5580063" y="1592263"/>
            <a:ext cx="2667000" cy="990600"/>
          </a:xfrm>
          <a:prstGeom prst="roundRect">
            <a:avLst>
              <a:gd name="adj" fmla="val 16667"/>
            </a:avLst>
          </a:prstGeom>
          <a:solidFill>
            <a:srgbClr val="FF0000">
              <a:alpha val="49019"/>
            </a:srgbClr>
          </a:solidFill>
          <a:ln w="76200" cmpd="tri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послушание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5580063" y="2997200"/>
            <a:ext cx="2667000" cy="990600"/>
          </a:xfrm>
          <a:prstGeom prst="roundRect">
            <a:avLst>
              <a:gd name="adj" fmla="val 16667"/>
            </a:avLst>
          </a:prstGeom>
          <a:solidFill>
            <a:srgbClr val="99CC00">
              <a:alpha val="49019"/>
            </a:srgbClr>
          </a:solidFill>
          <a:ln w="76200" cmpd="tri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любовь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616575" y="4437063"/>
            <a:ext cx="2667000" cy="990600"/>
          </a:xfrm>
          <a:prstGeom prst="roundRect">
            <a:avLst>
              <a:gd name="adj" fmla="val 16667"/>
            </a:avLst>
          </a:prstGeom>
          <a:solidFill>
            <a:srgbClr val="99CCFF">
              <a:alpha val="50980"/>
            </a:srgbClr>
          </a:solidFill>
          <a:ln w="76200" cmpd="tri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забота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4608513" y="2168525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4643438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648200" y="4114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  <p:bldP spid="266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741362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folHlink"/>
                </a:solidFill>
              </a:rPr>
              <a:t>Пословицы и поговорки </a:t>
            </a:r>
            <a:br>
              <a:rPr lang="ru-RU" sz="2800" b="1" smtClean="0">
                <a:solidFill>
                  <a:schemeClr val="folHlink"/>
                </a:solidFill>
              </a:rPr>
            </a:br>
            <a:r>
              <a:rPr lang="ru-RU" sz="2800" b="1" smtClean="0">
                <a:solidFill>
                  <a:schemeClr val="folHlink"/>
                </a:solidFill>
              </a:rPr>
              <a:t>о послушании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971550" y="1233488"/>
            <a:ext cx="7715250" cy="511175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Кто слушается старшего, нога того о камень не ударится. 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Послушному — одно слово, непослушному — сто. 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Старого человека надо слушаться, молодого надо учить.</a:t>
            </a:r>
          </a:p>
          <a:p>
            <a:pPr eaLnBrk="1" hangingPunct="1">
              <a:buFont typeface="Arial" charset="0"/>
              <a:buChar char="•"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rgbClr val="CFDEB0"/>
                </a:solidFill>
              </a:rPr>
              <a:t>Источники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647700" y="1233488"/>
            <a:ext cx="8039100" cy="511175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ru-RU" sz="2000" smtClean="0">
                <a:solidFill>
                  <a:srgbClr val="CFDEB0"/>
                </a:solidFill>
                <a:latin typeface="Times New Roman" pitchFamily="18" charset="0"/>
              </a:rPr>
              <a:t>Зубова Г.Д. Уроки милосердия: Учебное пособие для уч-ся 2 классов, Тамбов ОАО «Издательский дом «Мичуринск», 2014</a:t>
            </a:r>
          </a:p>
          <a:p>
            <a:pPr eaLnBrk="1" hangingPunct="1">
              <a:buFontTx/>
              <a:buChar char="•"/>
            </a:pPr>
            <a:r>
              <a:rPr lang="ru-RU" sz="2000" smtClean="0">
                <a:solidFill>
                  <a:srgbClr val="CFDEB0"/>
                </a:solidFill>
                <a:latin typeface="Arial" charset="0"/>
              </a:rPr>
              <a:t>И</a:t>
            </a:r>
            <a:r>
              <a:rPr lang="ru-RU" sz="2000" smtClean="0">
                <a:solidFill>
                  <a:srgbClr val="CFDEB0"/>
                </a:solidFill>
              </a:rPr>
              <a:t>сточник шаблона:</a:t>
            </a:r>
            <a:r>
              <a:rPr lang="ru-RU" sz="2000" smtClean="0">
                <a:solidFill>
                  <a:srgbClr val="CFDEB0"/>
                </a:solidFill>
                <a:latin typeface="Arial" charset="0"/>
              </a:rPr>
              <a:t> </a:t>
            </a:r>
            <a:r>
              <a:rPr lang="ru-RU" sz="2000" smtClean="0">
                <a:solidFill>
                  <a:srgbClr val="CFDEB0"/>
                </a:solidFill>
              </a:rPr>
              <a:t>Курбанова Ирина Борисовна, учитель информатики и ИКТ ГБОУ школы № 594 Санкт-Петербурга. Сайт </a:t>
            </a:r>
            <a:r>
              <a:rPr lang="en-US" sz="2000" smtClean="0">
                <a:solidFill>
                  <a:srgbClr val="CFDEB0"/>
                </a:solidFill>
                <a:hlinkClick r:id="rId2"/>
              </a:rPr>
              <a:t>http://pedsovet.su</a:t>
            </a:r>
            <a:r>
              <a:rPr lang="ru-RU" sz="2000" smtClean="0">
                <a:solidFill>
                  <a:srgbClr val="CFDEB0"/>
                </a:solidFill>
              </a:rPr>
              <a:t> </a:t>
            </a:r>
          </a:p>
          <a:p>
            <a:pPr eaLnBrk="1" hangingPunct="1"/>
            <a:r>
              <a:rPr lang="ru-RU" sz="2000" smtClean="0">
                <a:solidFill>
                  <a:srgbClr val="CFDEB0"/>
                </a:solidFill>
              </a:rPr>
              <a:t>А.А. Пластов. Сенокос – </a:t>
            </a:r>
            <a:r>
              <a:rPr lang="ru-RU" sz="2000" smtClean="0">
                <a:solidFill>
                  <a:srgbClr val="CFDEB0"/>
                </a:solidFill>
                <a:hlinkClick r:id="rId3"/>
              </a:rPr>
              <a:t>http://f11.ifotki.info/org/6f11a1df7a43b8eabd1e36397496d4ccbc5f6c132635301.jpg</a:t>
            </a:r>
            <a:endParaRPr lang="ru-RU" sz="2000" smtClean="0">
              <a:solidFill>
                <a:srgbClr val="CFDEB0"/>
              </a:solidFill>
            </a:endParaRPr>
          </a:p>
          <a:p>
            <a:pPr eaLnBrk="1" hangingPunct="1"/>
            <a:r>
              <a:rPr lang="ru-RU" sz="2000" smtClean="0">
                <a:solidFill>
                  <a:srgbClr val="CFDEB0"/>
                </a:solidFill>
              </a:rPr>
              <a:t>Ф.М. Славянский. Семейная картина –</a:t>
            </a:r>
            <a:r>
              <a:rPr lang="ru-RU" sz="2000" smtClean="0">
                <a:solidFill>
                  <a:srgbClr val="CFDEB0"/>
                </a:solidFill>
                <a:hlinkClick r:id="rId4"/>
              </a:rPr>
              <a:t>http://i057.radikal.ru/1109/b3/e1d490c89f4c.jpg</a:t>
            </a:r>
            <a:endParaRPr lang="ru-RU" sz="2000" smtClean="0">
              <a:solidFill>
                <a:srgbClr val="CFDEB0"/>
              </a:solidFill>
            </a:endParaRPr>
          </a:p>
          <a:p>
            <a:pPr eaLnBrk="1" hangingPunct="1"/>
            <a:r>
              <a:rPr lang="ru-RU" sz="2000" smtClean="0">
                <a:solidFill>
                  <a:srgbClr val="CFDEB0"/>
                </a:solidFill>
              </a:rPr>
              <a:t>Ф.П. Решетников. Опять двойка - </a:t>
            </a:r>
            <a:r>
              <a:rPr lang="ru-RU" sz="2000" smtClean="0">
                <a:solidFill>
                  <a:srgbClr val="CFDEB0"/>
                </a:solidFill>
                <a:hlinkClick r:id="rId5"/>
              </a:rPr>
              <a:t>http://polit.ru/media/photolib/2013/01/24/ps_opjat_dvojka_1359020486.jpg</a:t>
            </a:r>
            <a:endParaRPr lang="ru-RU" sz="2000" smtClean="0">
              <a:solidFill>
                <a:srgbClr val="CFDEB0"/>
              </a:solidFill>
            </a:endParaRPr>
          </a:p>
          <a:p>
            <a:pPr eaLnBrk="1" hangingPunct="1"/>
            <a:r>
              <a:rPr lang="ru-RU" sz="2000" smtClean="0">
                <a:solidFill>
                  <a:srgbClr val="CFDEB0"/>
                </a:solidFill>
              </a:rPr>
              <a:t>Пословицы</a:t>
            </a:r>
            <a:r>
              <a:rPr lang="ru-RU" sz="2000" b="1" smtClean="0">
                <a:solidFill>
                  <a:srgbClr val="CFDEB0"/>
                </a:solidFill>
              </a:rPr>
              <a:t> -</a:t>
            </a:r>
            <a:r>
              <a:rPr lang="ru-RU" sz="2000" smtClean="0">
                <a:solidFill>
                  <a:srgbClr val="CFDEB0"/>
                </a:solidFill>
              </a:rPr>
              <a:t> </a:t>
            </a:r>
            <a:r>
              <a:rPr lang="ru-RU" sz="2000" smtClean="0">
                <a:solidFill>
                  <a:srgbClr val="CFDEB0"/>
                </a:solidFill>
                <a:hlinkClick r:id="rId6"/>
              </a:rPr>
              <a:t>http://sbornik-mudrosti.ru/poslovicy-i-pogovorki-slushatsya/</a:t>
            </a:r>
            <a:endParaRPr lang="ru-RU" sz="2000" smtClean="0">
              <a:solidFill>
                <a:srgbClr val="CFDEB0"/>
              </a:solidFill>
            </a:endParaRPr>
          </a:p>
          <a:p>
            <a:endParaRPr lang="ru-RU" sz="2000" smtClean="0">
              <a:solidFill>
                <a:srgbClr val="CFDEB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2A1500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121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Georgia</vt:lpstr>
      <vt:lpstr>Calibri</vt:lpstr>
      <vt:lpstr>Times New Roman</vt:lpstr>
      <vt:lpstr>Gungsuh</vt:lpstr>
      <vt:lpstr>Тема Office</vt:lpstr>
      <vt:lpstr>Тема Office</vt:lpstr>
      <vt:lpstr>Уроки милосердия 2 класс Урок 1 «Родители и дети»  (Зубова Г.Д. Уроки милосердия)</vt:lpstr>
      <vt:lpstr>Слайд 2</vt:lpstr>
      <vt:lpstr>А.А. Пластов Сенокос </vt:lpstr>
      <vt:lpstr>Ф.М.Славянский Семейная картина </vt:lpstr>
      <vt:lpstr>Ф.П. Решетников Опять двойка </vt:lpstr>
      <vt:lpstr>Слайд 6</vt:lpstr>
      <vt:lpstr>Пословицы и поговорки  о послушании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Solaris</dc:creator>
  <cp:lastModifiedBy>WiZaRd</cp:lastModifiedBy>
  <cp:revision>54</cp:revision>
  <dcterms:created xsi:type="dcterms:W3CDTF">2014-08-01T14:04:11Z</dcterms:created>
  <dcterms:modified xsi:type="dcterms:W3CDTF">2015-01-30T07:45:47Z</dcterms:modified>
</cp:coreProperties>
</file>