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1" r:id="rId4"/>
    <p:sldId id="268" r:id="rId5"/>
    <p:sldId id="269" r:id="rId6"/>
    <p:sldId id="270" r:id="rId7"/>
    <p:sldId id="271" r:id="rId8"/>
    <p:sldId id="266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  <a:srgbClr val="FFCC66"/>
    <a:srgbClr val="000000"/>
    <a:srgbClr val="CFDEB0"/>
    <a:srgbClr val="502800"/>
    <a:srgbClr val="B18F13"/>
    <a:srgbClr val="E6BA1A"/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lenagold.ru/fon/clipart/u/ugol/ugol28.png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619250" cy="161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http://www.lenagold.ru/fon/clipart/u/ugol/ugol28.png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7488238" y="0"/>
            <a:ext cx="1620837" cy="161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http://www.lenagold.ru/fon/clipart/u/ugol/ugol28.png"/>
          <p:cNvPicPr>
            <a:picLocks noChangeAspect="1" noChangeArrowheads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0" y="5238750"/>
            <a:ext cx="1619250" cy="161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http://www.lenagold.ru/fon/clipart/u/ugol/ugol28.png"/>
          <p:cNvPicPr>
            <a:picLocks noChangeAspect="1" noChangeArrowheads="1"/>
          </p:cNvPicPr>
          <p:nvPr userDrawn="1"/>
        </p:nvPicPr>
        <p:blipFill>
          <a:blip r:embed="rId6"/>
          <a:srcRect/>
          <a:stretch>
            <a:fillRect/>
          </a:stretch>
        </p:blipFill>
        <p:spPr bwMode="auto">
          <a:xfrm>
            <a:off x="7488238" y="5238750"/>
            <a:ext cx="1620837" cy="161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8" name="Группа 26"/>
          <p:cNvGrpSpPr>
            <a:grpSpLocks/>
          </p:cNvGrpSpPr>
          <p:nvPr userDrawn="1"/>
        </p:nvGrpSpPr>
        <p:grpSpPr bwMode="auto">
          <a:xfrm>
            <a:off x="1439863" y="0"/>
            <a:ext cx="6264275" cy="657225"/>
            <a:chOff x="1439652" y="0"/>
            <a:chExt cx="6264696" cy="656692"/>
          </a:xfrm>
        </p:grpSpPr>
        <p:pic>
          <p:nvPicPr>
            <p:cNvPr id="9" name="Рисунок 24" descr="11.png"/>
            <p:cNvPicPr>
              <a:picLocks noChangeAspect="1"/>
            </p:cNvPicPr>
            <p:nvPr userDrawn="1"/>
          </p:nvPicPr>
          <p:blipFill>
            <a:blip r:embed="rId7"/>
            <a:srcRect/>
            <a:stretch>
              <a:fillRect/>
            </a:stretch>
          </p:blipFill>
          <p:spPr bwMode="auto">
            <a:xfrm flipV="1">
              <a:off x="1439652" y="0"/>
              <a:ext cx="3132348" cy="656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Рисунок 25" descr="11.png"/>
            <p:cNvPicPr>
              <a:picLocks noChangeAspect="1"/>
            </p:cNvPicPr>
            <p:nvPr userDrawn="1"/>
          </p:nvPicPr>
          <p:blipFill>
            <a:blip r:embed="rId7"/>
            <a:srcRect/>
            <a:stretch>
              <a:fillRect/>
            </a:stretch>
          </p:blipFill>
          <p:spPr bwMode="auto">
            <a:xfrm flipV="1">
              <a:off x="4572000" y="0"/>
              <a:ext cx="3132348" cy="656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1" name="Группа 27"/>
          <p:cNvGrpSpPr>
            <a:grpSpLocks/>
          </p:cNvGrpSpPr>
          <p:nvPr userDrawn="1"/>
        </p:nvGrpSpPr>
        <p:grpSpPr bwMode="auto">
          <a:xfrm flipV="1">
            <a:off x="1439863" y="6200775"/>
            <a:ext cx="6264275" cy="657225"/>
            <a:chOff x="1439652" y="0"/>
            <a:chExt cx="6264696" cy="656692"/>
          </a:xfrm>
        </p:grpSpPr>
        <p:pic>
          <p:nvPicPr>
            <p:cNvPr id="12" name="Рисунок 28" descr="11.png"/>
            <p:cNvPicPr>
              <a:picLocks noChangeAspect="1"/>
            </p:cNvPicPr>
            <p:nvPr userDrawn="1"/>
          </p:nvPicPr>
          <p:blipFill>
            <a:blip r:embed="rId7"/>
            <a:srcRect/>
            <a:stretch>
              <a:fillRect/>
            </a:stretch>
          </p:blipFill>
          <p:spPr bwMode="auto">
            <a:xfrm flipV="1">
              <a:off x="1439652" y="0"/>
              <a:ext cx="3132348" cy="656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Рисунок 29" descr="11.png"/>
            <p:cNvPicPr>
              <a:picLocks noChangeAspect="1"/>
            </p:cNvPicPr>
            <p:nvPr userDrawn="1"/>
          </p:nvPicPr>
          <p:blipFill>
            <a:blip r:embed="rId7"/>
            <a:srcRect/>
            <a:stretch>
              <a:fillRect/>
            </a:stretch>
          </p:blipFill>
          <p:spPr bwMode="auto">
            <a:xfrm flipV="1">
              <a:off x="4572000" y="0"/>
              <a:ext cx="3132348" cy="656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>
            <a:lvl1pPr>
              <a:defRPr sz="6000" b="1" cap="none" spc="0">
                <a:ln/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>
            <a:lvl1pPr marL="0" indent="0" algn="ctr">
              <a:buNone/>
              <a:defRPr sz="3200" b="1" cap="none" spc="0">
                <a:ln/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14" name="Дата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1D48B-A92B-47AE-AF08-DF663F407AF9}" type="datetimeFigureOut">
              <a:rPr lang="ru-RU"/>
              <a:pPr>
                <a:defRPr/>
              </a:pPr>
              <a:t>09.02.2015</a:t>
            </a:fld>
            <a:endParaRPr lang="ru-RU"/>
          </a:p>
        </p:txBody>
      </p:sp>
      <p:sp>
        <p:nvSpPr>
          <p:cNvPr id="15" name="Нижний колонтитул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Номер слайда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D32137-28D0-4B3E-AE42-3ABF665B1F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9DC31D-D0D1-4716-AB60-879DAC715170}" type="datetimeFigureOut">
              <a:rPr lang="ru-RU"/>
              <a:pPr>
                <a:defRPr/>
              </a:pPr>
              <a:t>09.02.2015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1F0002-EE59-46F1-8E8E-BA9D48F370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080A14-850C-49B2-8A11-8C8DF9CDB0B8}" type="datetimeFigureOut">
              <a:rPr lang="ru-RU"/>
              <a:pPr>
                <a:defRPr/>
              </a:pPr>
              <a:t>09.02.2015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9ECF16-3E4F-41F8-AC86-CF978C4AC7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74638"/>
            <a:ext cx="7920000" cy="742094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1232756"/>
            <a:ext cx="7920000" cy="5112568"/>
          </a:xfrm>
        </p:spPr>
        <p:txBody>
          <a:bodyPr/>
          <a:lstStyle>
            <a:lvl1pPr>
              <a:buFontTx/>
              <a:buBlip>
                <a:blip r:embed="rId2"/>
              </a:buBlip>
              <a:defRPr/>
            </a:lvl1pPr>
            <a:lvl2pPr>
              <a:buFont typeface="Wingdings" pitchFamily="2" charset="2"/>
              <a:buChar char="§"/>
              <a:defRPr/>
            </a:lvl2pPr>
            <a:lvl3pPr>
              <a:buFont typeface="Arial" pitchFamily="34" charset="0"/>
              <a:buChar char="•"/>
              <a:defRPr/>
            </a:lvl3pPr>
            <a:lvl4pPr>
              <a:buFont typeface="Arial" pitchFamily="34" charset="0"/>
              <a:buChar char="•"/>
              <a:defRPr/>
            </a:lvl4pPr>
            <a:lvl5pPr>
              <a:buFont typeface="Arial" pitchFamily="34" charset="0"/>
              <a:buChar char="•"/>
              <a:defRPr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45EBCB-4EBF-43C9-B2F3-0EEC634BE347}" type="datetimeFigureOut">
              <a:rPr lang="ru-RU"/>
              <a:pPr>
                <a:defRPr/>
              </a:pPr>
              <a:t>09.02.2015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C82A5-D244-4175-8F88-4AA8FE78DA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9611" y="4406900"/>
            <a:ext cx="74151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79611" y="2906713"/>
            <a:ext cx="74151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7B7257-861D-4410-B6DC-F7E7F87285FA}" type="datetimeFigureOut">
              <a:rPr lang="ru-RU"/>
              <a:pPr>
                <a:defRPr/>
              </a:pPr>
              <a:t>09.02.2015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2DD954-4E3A-4BF5-A05B-D9388331C8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1620" y="274638"/>
            <a:ext cx="7535180" cy="742094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151620" y="1600200"/>
            <a:ext cx="3600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86800" y="1600200"/>
            <a:ext cx="3600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DC4C9E-6FD2-44DD-9FB8-AD8F88BF20E7}" type="datetimeFigureOut">
              <a:rPr lang="ru-RU"/>
              <a:pPr>
                <a:defRPr/>
              </a:pPr>
              <a:t>09.02.2015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E9A52E-073B-4B2B-9FC4-D37F831018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1620" y="274638"/>
            <a:ext cx="7535180" cy="742094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51620" y="1535113"/>
            <a:ext cx="36000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151620" y="2174875"/>
            <a:ext cx="3600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86800" y="1535113"/>
            <a:ext cx="36000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86800" y="2174875"/>
            <a:ext cx="3600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8448A5-C17A-401B-81CC-6AFEDA150117}" type="datetimeFigureOut">
              <a:rPr lang="ru-RU"/>
              <a:pPr>
                <a:defRPr/>
              </a:pPr>
              <a:t>09.02.2015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E17363-1801-4C5E-9D96-1DA072B139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C43DB-5A69-4FDD-BF97-775E4AD756F0}" type="datetimeFigureOut">
              <a:rPr lang="ru-RU"/>
              <a:pPr>
                <a:defRPr/>
              </a:pPr>
              <a:t>09.02.2015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B6DD19-2D3A-4BF8-B5E3-A454D16575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96EFA-9AA8-46C0-846A-D96EC1F17E3B}" type="datetimeFigureOut">
              <a:rPr lang="ru-RU"/>
              <a:pPr>
                <a:defRPr/>
              </a:pPr>
              <a:t>09.02.2015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A62364-B50A-4617-9101-33C77788CA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9612" y="273050"/>
            <a:ext cx="2385901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79612" y="1435100"/>
            <a:ext cx="2385901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F63210-3ADE-4ED9-A241-F349100A0740}" type="datetimeFigureOut">
              <a:rPr lang="ru-RU"/>
              <a:pPr>
                <a:defRPr/>
              </a:pPr>
              <a:t>09.02.2015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7A16DD-C765-4486-BAA9-09FD5D2B68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509854-D14B-41E0-96EF-D460FE072E72}" type="datetimeFigureOut">
              <a:rPr lang="ru-RU"/>
              <a:pPr>
                <a:defRPr/>
              </a:pPr>
              <a:t>09.02.2015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BAA45-2B5E-4337-88B4-A7AE525086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971550" y="274638"/>
            <a:ext cx="7715250" cy="741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971550" y="1233488"/>
            <a:ext cx="7715250" cy="511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832DF61-7F1B-41A1-8C58-C6901D30E753}" type="datetimeFigureOut">
              <a:rPr lang="ru-RU"/>
              <a:pPr>
                <a:defRPr/>
              </a:pPr>
              <a:t>09.02.2015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D5A37F9-13C3-4B53-9271-85383EB015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pic>
        <p:nvPicPr>
          <p:cNvPr id="1031" name="Рисунок 7" descr="Рисунок2.png"/>
          <p:cNvPicPr>
            <a:picLocks noChangeAspect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900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rgbClr val="5028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502800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502800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502800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502800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rgbClr val="502800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rgbClr val="502800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rgbClr val="502800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rgbClr val="502800"/>
          </a:solidFill>
          <a:latin typeface="Georgia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rgbClr val="5028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rgbClr val="50280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rgbClr val="50280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rgbClr val="50280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rgbClr val="5028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all_words.academic.ru/46168/%D0%BD%D0%B5_%D0%BF%D0%BE%D0%BC%D0%BD%D1%8F%D1%89%D0%B8%D0%B9_%D1%80%D0%BE%D0%B4%D1%81%D1%82%D0%B2%D0%B0" TargetMode="Externa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festival.1september.ru/articles/533495/" TargetMode="External"/><Relationship Id="rId3" Type="http://schemas.openxmlformats.org/officeDocument/2006/relationships/hyperlink" Target="http://vsdn.ru/images/data/mus/70770_big_1331809085.jpg" TargetMode="External"/><Relationship Id="rId7" Type="http://schemas.openxmlformats.org/officeDocument/2006/relationships/hyperlink" Target="http://www.babylessons.ru/wp-content/uploads/2010/03/tree_2100.jpg" TargetMode="External"/><Relationship Id="rId2" Type="http://schemas.openxmlformats.org/officeDocument/2006/relationships/hyperlink" Target="http://pedsovet.su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ped-kopilka.ru/poslovicy-i-pogovorki/poslovicy-i-pogovorki-o-seme.html" TargetMode="External"/><Relationship Id="rId5" Type="http://schemas.openxmlformats.org/officeDocument/2006/relationships/hyperlink" Target="http://frazbook.ru/2008/10/22/ivan-rodstva-ne-pomnyashhij/" TargetMode="External"/><Relationship Id="rId4" Type="http://schemas.openxmlformats.org/officeDocument/2006/relationships/hyperlink" Target="http://dic.academic.r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4"/>
          <p:cNvSpPr>
            <a:spLocks noGrp="1"/>
          </p:cNvSpPr>
          <p:nvPr>
            <p:ph type="subTitle" idx="4294967295"/>
          </p:nvPr>
        </p:nvSpPr>
        <p:spPr>
          <a:xfrm>
            <a:off x="1439863" y="4797425"/>
            <a:ext cx="6400800" cy="1752600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r>
              <a:rPr lang="ru-RU" sz="2000" smtClean="0">
                <a:solidFill>
                  <a:srgbClr val="CFDEB0"/>
                </a:solidFill>
              </a:rPr>
              <a:t>Учитель начальных классов </a:t>
            </a:r>
          </a:p>
          <a:p>
            <a:pPr marL="0" indent="0" algn="ctr" eaLnBrk="1" hangingPunct="1">
              <a:buFont typeface="Arial" charset="0"/>
              <a:buNone/>
            </a:pPr>
            <a:r>
              <a:rPr lang="ru-RU" sz="2000" smtClean="0">
                <a:solidFill>
                  <a:srgbClr val="CFDEB0"/>
                </a:solidFill>
              </a:rPr>
              <a:t>МБОУ </a:t>
            </a:r>
            <a:r>
              <a:rPr lang="ru-RU" sz="2000" smtClean="0">
                <a:solidFill>
                  <a:srgbClr val="CFDEB0"/>
                </a:solidFill>
                <a:latin typeface="Arial" charset="0"/>
              </a:rPr>
              <a:t>«</a:t>
            </a:r>
            <a:r>
              <a:rPr lang="ru-RU" sz="2000" smtClean="0">
                <a:solidFill>
                  <a:srgbClr val="CFDEB0"/>
                </a:solidFill>
              </a:rPr>
              <a:t>Жердевск</a:t>
            </a:r>
            <a:r>
              <a:rPr lang="ru-RU" sz="2000" smtClean="0">
                <a:solidFill>
                  <a:srgbClr val="CFDEB0"/>
                </a:solidFill>
                <a:latin typeface="Arial" charset="0"/>
              </a:rPr>
              <a:t>ая</a:t>
            </a:r>
            <a:r>
              <a:rPr lang="ru-RU" sz="2000" smtClean="0">
                <a:solidFill>
                  <a:srgbClr val="CFDEB0"/>
                </a:solidFill>
              </a:rPr>
              <a:t> СОШ</a:t>
            </a:r>
            <a:r>
              <a:rPr lang="ru-RU" sz="2000" smtClean="0">
                <a:solidFill>
                  <a:srgbClr val="CFDEB0"/>
                </a:solidFill>
                <a:latin typeface="Arial" charset="0"/>
              </a:rPr>
              <a:t>»</a:t>
            </a:r>
          </a:p>
          <a:p>
            <a:pPr marL="0" indent="0" algn="ctr" eaLnBrk="1" hangingPunct="1">
              <a:buFont typeface="Arial" charset="0"/>
              <a:buNone/>
            </a:pPr>
            <a:r>
              <a:rPr lang="ru-RU" sz="2000" smtClean="0">
                <a:solidFill>
                  <a:srgbClr val="CFDEB0"/>
                </a:solidFill>
                <a:latin typeface="Times New Roman" pitchFamily="18" charset="0"/>
              </a:rPr>
              <a:t>Тамбовской области</a:t>
            </a:r>
          </a:p>
          <a:p>
            <a:pPr marL="0" indent="0" algn="ctr" eaLnBrk="1" hangingPunct="1">
              <a:buFont typeface="Arial" charset="0"/>
              <a:buNone/>
            </a:pPr>
            <a:r>
              <a:rPr lang="ru-RU" sz="2000" smtClean="0">
                <a:solidFill>
                  <a:srgbClr val="CFDEB0"/>
                </a:solidFill>
              </a:rPr>
              <a:t>Кузичкина Наталия Ивановна</a:t>
            </a:r>
          </a:p>
          <a:p>
            <a:pPr marL="0" indent="0" algn="ctr" eaLnBrk="1" hangingPunct="1">
              <a:buFont typeface="Arial" charset="0"/>
              <a:buNone/>
            </a:pPr>
            <a:r>
              <a:rPr lang="ru-RU" sz="2000" smtClean="0">
                <a:solidFill>
                  <a:srgbClr val="CFDEB0"/>
                </a:solidFill>
              </a:rPr>
              <a:t>2014 г.</a:t>
            </a:r>
          </a:p>
          <a:p>
            <a:pPr marL="0" indent="0" algn="ctr" eaLnBrk="1" hangingPunct="1">
              <a:buFont typeface="Arial" charset="0"/>
              <a:buNone/>
            </a:pPr>
            <a:endParaRPr lang="ru-RU" sz="2000" smtClean="0">
              <a:solidFill>
                <a:srgbClr val="CFDEB0"/>
              </a:solidFill>
            </a:endParaRPr>
          </a:p>
        </p:txBody>
      </p:sp>
      <p:sp>
        <p:nvSpPr>
          <p:cNvPr id="13314" name="Rectangle 5"/>
          <p:cNvSpPr>
            <a:spLocks noGrp="1"/>
          </p:cNvSpPr>
          <p:nvPr>
            <p:ph type="ctrTitle" idx="4294967295"/>
          </p:nvPr>
        </p:nvSpPr>
        <p:spPr>
          <a:xfrm>
            <a:off x="539750" y="2276475"/>
            <a:ext cx="7772400" cy="1470025"/>
          </a:xfrm>
        </p:spPr>
        <p:txBody>
          <a:bodyPr/>
          <a:lstStyle/>
          <a:p>
            <a:pPr eaLnBrk="1" hangingPunct="1"/>
            <a:r>
              <a:rPr lang="ru-RU" b="1" smtClean="0">
                <a:solidFill>
                  <a:srgbClr val="CFDEB0"/>
                </a:solidFill>
              </a:rPr>
              <a:t>Уроки милосердия</a:t>
            </a:r>
            <a:r>
              <a:rPr lang="ru-RU" smtClean="0">
                <a:solidFill>
                  <a:srgbClr val="CFDEB0"/>
                </a:solidFill>
              </a:rPr>
              <a:t/>
            </a:r>
            <a:br>
              <a:rPr lang="ru-RU" smtClean="0">
                <a:solidFill>
                  <a:srgbClr val="CFDEB0"/>
                </a:solidFill>
              </a:rPr>
            </a:br>
            <a:r>
              <a:rPr lang="ru-RU" smtClean="0">
                <a:solidFill>
                  <a:srgbClr val="CFDEB0"/>
                </a:solidFill>
              </a:rPr>
              <a:t>2 класс</a:t>
            </a:r>
            <a:br>
              <a:rPr lang="ru-RU" smtClean="0">
                <a:solidFill>
                  <a:srgbClr val="CFDEB0"/>
                </a:solidFill>
              </a:rPr>
            </a:br>
            <a:r>
              <a:rPr lang="ru-RU" smtClean="0">
                <a:solidFill>
                  <a:srgbClr val="CFDEB0"/>
                </a:solidFill>
              </a:rPr>
              <a:t>Уроки </a:t>
            </a:r>
            <a:r>
              <a:rPr lang="ru-RU" smtClean="0">
                <a:solidFill>
                  <a:srgbClr val="CFDEB0"/>
                </a:solidFill>
                <a:latin typeface="Arial" charset="0"/>
              </a:rPr>
              <a:t>5-6</a:t>
            </a:r>
            <a:r>
              <a:rPr lang="ru-RU" smtClean="0">
                <a:solidFill>
                  <a:srgbClr val="CFDEB0"/>
                </a:solidFill>
              </a:rPr>
              <a:t> </a:t>
            </a:r>
            <a:r>
              <a:rPr lang="ru-RU" b="1" smtClean="0">
                <a:solidFill>
                  <a:srgbClr val="CFDEB0"/>
                </a:solidFill>
              </a:rPr>
              <a:t>«Ро</a:t>
            </a:r>
            <a:r>
              <a:rPr lang="ru-RU" b="1" smtClean="0">
                <a:solidFill>
                  <a:srgbClr val="CFDEB0"/>
                </a:solidFill>
                <a:latin typeface="Arial" charset="0"/>
              </a:rPr>
              <a:t>д. Предки. Потомки</a:t>
            </a:r>
            <a:r>
              <a:rPr lang="ru-RU" b="1" smtClean="0">
                <a:solidFill>
                  <a:srgbClr val="CFDEB0"/>
                </a:solidFill>
              </a:rPr>
              <a:t>»</a:t>
            </a:r>
            <a:r>
              <a:rPr lang="ru-RU" sz="1800" b="1" smtClean="0">
                <a:solidFill>
                  <a:srgbClr val="CFDEB0"/>
                </a:solidFill>
                <a:latin typeface="Arial" charset="0"/>
              </a:rPr>
              <a:t/>
            </a:r>
            <a:br>
              <a:rPr lang="ru-RU" sz="1800" b="1" smtClean="0">
                <a:solidFill>
                  <a:srgbClr val="CFDEB0"/>
                </a:solidFill>
                <a:latin typeface="Arial" charset="0"/>
              </a:rPr>
            </a:br>
            <a:r>
              <a:rPr lang="ru-RU" sz="1800" b="1" smtClean="0">
                <a:solidFill>
                  <a:srgbClr val="CFDEB0"/>
                </a:solidFill>
                <a:latin typeface="Arial" charset="0"/>
              </a:rPr>
              <a:t> (</a:t>
            </a:r>
            <a:r>
              <a:rPr lang="ru-RU" sz="1800" smtClean="0">
                <a:solidFill>
                  <a:srgbClr val="CFDEB0"/>
                </a:solidFill>
                <a:latin typeface="Times New Roman" pitchFamily="18" charset="0"/>
              </a:rPr>
              <a:t>Зубова Г.Д. Уроки милосердия</a:t>
            </a:r>
            <a:r>
              <a:rPr lang="ru-RU" sz="1800" smtClean="0">
                <a:solidFill>
                  <a:srgbClr val="CFDEB0"/>
                </a:solidFill>
                <a:latin typeface="Arial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b="1" smtClean="0">
                <a:latin typeface="Arial" charset="0"/>
              </a:rPr>
              <a:t>С.В.Иванов. «Семья»</a:t>
            </a:r>
          </a:p>
        </p:txBody>
      </p:sp>
      <p:pic>
        <p:nvPicPr>
          <p:cNvPr id="14338" name="Picture 9" descr="Семья"/>
          <p:cNvPicPr>
            <a:picLocks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971550" y="1268413"/>
            <a:ext cx="7715250" cy="505301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5"/>
          <p:cNvSpPr>
            <a:spLocks noGrp="1"/>
          </p:cNvSpPr>
          <p:nvPr>
            <p:ph type="body" idx="4294967295"/>
          </p:nvPr>
        </p:nvSpPr>
        <p:spPr>
          <a:xfrm>
            <a:off x="611188" y="368300"/>
            <a:ext cx="8075612" cy="5976938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b="1" smtClean="0">
                <a:solidFill>
                  <a:srgbClr val="B18F13"/>
                </a:solidFill>
              </a:rPr>
              <a:t>    Люди, которые </a:t>
            </a:r>
          </a:p>
          <a:p>
            <a:pPr>
              <a:buFont typeface="Arial" charset="0"/>
              <a:buNone/>
            </a:pPr>
            <a:r>
              <a:rPr lang="ru-RU" b="1" smtClean="0">
                <a:solidFill>
                  <a:srgbClr val="B18F13"/>
                </a:solidFill>
              </a:rPr>
              <a:t>   считают себя по- </a:t>
            </a:r>
          </a:p>
          <a:p>
            <a:pPr>
              <a:buFont typeface="Arial" charset="0"/>
              <a:buNone/>
            </a:pPr>
            <a:r>
              <a:rPr lang="ru-RU" b="1" smtClean="0">
                <a:solidFill>
                  <a:srgbClr val="B18F13"/>
                </a:solidFill>
              </a:rPr>
              <a:t>   томками одного </a:t>
            </a:r>
          </a:p>
          <a:p>
            <a:pPr>
              <a:buFont typeface="Arial" charset="0"/>
              <a:buNone/>
            </a:pPr>
            <a:r>
              <a:rPr lang="ru-RU" b="1" smtClean="0">
                <a:solidFill>
                  <a:srgbClr val="B18F13"/>
                </a:solidFill>
              </a:rPr>
              <a:t>   предка - </a:t>
            </a:r>
          </a:p>
          <a:p>
            <a:pPr>
              <a:buFont typeface="Arial" charset="0"/>
              <a:buNone/>
            </a:pPr>
            <a:endParaRPr lang="ru-RU" b="1" smtClean="0">
              <a:solidFill>
                <a:srgbClr val="B18F13"/>
              </a:solidFill>
            </a:endParaRPr>
          </a:p>
          <a:p>
            <a:pPr>
              <a:buFont typeface="Arial" charset="0"/>
              <a:buNone/>
            </a:pPr>
            <a:endParaRPr lang="ru-RU" b="1" smtClean="0">
              <a:solidFill>
                <a:srgbClr val="B18F13"/>
              </a:solidFill>
            </a:endParaRPr>
          </a:p>
          <a:p>
            <a:pPr>
              <a:buFont typeface="Arial" charset="0"/>
              <a:buNone/>
            </a:pPr>
            <a:r>
              <a:rPr lang="ru-RU" b="1" smtClean="0">
                <a:solidFill>
                  <a:srgbClr val="B18F13"/>
                </a:solidFill>
              </a:rPr>
              <a:t>   Внуки, правнуки - </a:t>
            </a:r>
          </a:p>
          <a:p>
            <a:pPr>
              <a:buFont typeface="Arial" charset="0"/>
              <a:buNone/>
            </a:pPr>
            <a:endParaRPr lang="ru-RU" smtClean="0"/>
          </a:p>
          <a:p>
            <a:pPr>
              <a:buFont typeface="Arial" charset="0"/>
              <a:buNone/>
            </a:pPr>
            <a:endParaRPr lang="ru-RU" smtClean="0"/>
          </a:p>
          <a:p>
            <a:pPr>
              <a:buFont typeface="Arial" charset="0"/>
              <a:buNone/>
            </a:pPr>
            <a:r>
              <a:rPr lang="ru-RU" b="1" smtClean="0">
                <a:solidFill>
                  <a:srgbClr val="CFDEB0"/>
                </a:solidFill>
              </a:rPr>
              <a:t>   </a:t>
            </a:r>
            <a:r>
              <a:rPr lang="ru-RU" b="1" smtClean="0">
                <a:solidFill>
                  <a:srgbClr val="B18F13"/>
                </a:solidFill>
              </a:rPr>
              <a:t>Родители и праро-</a:t>
            </a:r>
          </a:p>
          <a:p>
            <a:pPr>
              <a:buFont typeface="Arial" charset="0"/>
              <a:buNone/>
            </a:pPr>
            <a:r>
              <a:rPr lang="ru-RU" b="1" smtClean="0">
                <a:solidFill>
                  <a:srgbClr val="B18F13"/>
                </a:solidFill>
              </a:rPr>
              <a:t>   дители -</a:t>
            </a:r>
            <a:r>
              <a:rPr lang="ru-RU" smtClean="0">
                <a:solidFill>
                  <a:srgbClr val="B18F13"/>
                </a:solidFill>
              </a:rPr>
              <a:t> </a:t>
            </a:r>
          </a:p>
        </p:txBody>
      </p:sp>
      <p:sp>
        <p:nvSpPr>
          <p:cNvPr id="15368" name="AutoShape 8"/>
          <p:cNvSpPr>
            <a:spLocks noChangeArrowheads="1"/>
          </p:cNvSpPr>
          <p:nvPr/>
        </p:nvSpPr>
        <p:spPr bwMode="auto">
          <a:xfrm>
            <a:off x="5148263" y="1016000"/>
            <a:ext cx="2808287" cy="900113"/>
          </a:xfrm>
          <a:prstGeom prst="flowChartAlternateProcess">
            <a:avLst/>
          </a:prstGeom>
          <a:solidFill>
            <a:schemeClr val="bg2">
              <a:alpha val="74901"/>
            </a:schemeClr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 b="1">
                <a:solidFill>
                  <a:schemeClr val="accent2"/>
                </a:solidFill>
              </a:rPr>
              <a:t>РОД</a:t>
            </a:r>
          </a:p>
        </p:txBody>
      </p:sp>
      <p:sp>
        <p:nvSpPr>
          <p:cNvPr id="15370" name="AutoShape 10"/>
          <p:cNvSpPr>
            <a:spLocks noChangeArrowheads="1"/>
          </p:cNvSpPr>
          <p:nvPr/>
        </p:nvSpPr>
        <p:spPr bwMode="auto">
          <a:xfrm>
            <a:off x="5148263" y="3392488"/>
            <a:ext cx="2808287" cy="900112"/>
          </a:xfrm>
          <a:prstGeom prst="flowChartAlternateProcess">
            <a:avLst/>
          </a:prstGeom>
          <a:solidFill>
            <a:schemeClr val="bg2">
              <a:alpha val="74901"/>
            </a:schemeClr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 b="1">
                <a:solidFill>
                  <a:schemeClr val="accent2"/>
                </a:solidFill>
              </a:rPr>
              <a:t>ПОТОМКИ</a:t>
            </a:r>
          </a:p>
        </p:txBody>
      </p:sp>
      <p:sp>
        <p:nvSpPr>
          <p:cNvPr id="15371" name="AutoShape 11"/>
          <p:cNvSpPr>
            <a:spLocks noChangeArrowheads="1"/>
          </p:cNvSpPr>
          <p:nvPr/>
        </p:nvSpPr>
        <p:spPr bwMode="auto">
          <a:xfrm>
            <a:off x="5076825" y="5192713"/>
            <a:ext cx="2808288" cy="900112"/>
          </a:xfrm>
          <a:prstGeom prst="flowChartAlternateProcess">
            <a:avLst/>
          </a:prstGeom>
          <a:solidFill>
            <a:schemeClr val="bg2">
              <a:alpha val="74901"/>
            </a:schemeClr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 b="1">
                <a:solidFill>
                  <a:schemeClr val="accent2"/>
                </a:solidFill>
              </a:rPr>
              <a:t>ПРЕДКИ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8" grpId="0" animBg="1"/>
      <p:bldP spid="15370" grpId="0" animBg="1"/>
      <p:bldP spid="1537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4" descr="Иван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11975" y="549275"/>
            <a:ext cx="1814513" cy="3360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6" name="Rectangle 2"/>
          <p:cNvSpPr>
            <a:spLocks noGrp="1"/>
          </p:cNvSpPr>
          <p:nvPr>
            <p:ph type="title"/>
          </p:nvPr>
        </p:nvSpPr>
        <p:spPr>
          <a:xfrm>
            <a:off x="971550" y="260350"/>
            <a:ext cx="7715250" cy="741363"/>
          </a:xfrm>
        </p:spPr>
        <p:txBody>
          <a:bodyPr/>
          <a:lstStyle/>
          <a:p>
            <a:pPr algn="l"/>
            <a:r>
              <a:rPr lang="ru-RU" i="1" smtClean="0"/>
              <a:t>Словарь многих выражений</a:t>
            </a:r>
            <a:r>
              <a:rPr lang="ru-RU" smtClean="0"/>
              <a:t> </a:t>
            </a:r>
          </a:p>
        </p:txBody>
      </p:sp>
      <p:sp>
        <p:nvSpPr>
          <p:cNvPr id="16387" name="Rectangle 3"/>
          <p:cNvSpPr>
            <a:spLocks noGrp="1"/>
          </p:cNvSpPr>
          <p:nvPr>
            <p:ph type="body" idx="1"/>
          </p:nvPr>
        </p:nvSpPr>
        <p:spPr>
          <a:xfrm>
            <a:off x="971550" y="1233488"/>
            <a:ext cx="7715250" cy="5111750"/>
          </a:xfrm>
        </p:spPr>
        <p:txBody>
          <a:bodyPr/>
          <a:lstStyle/>
          <a:p>
            <a:pPr>
              <a:lnSpc>
                <a:spcPct val="80000"/>
              </a:lnSpc>
              <a:buFont typeface="Arial" charset="0"/>
              <a:buChar char="•"/>
            </a:pPr>
            <a:r>
              <a:rPr lang="ru-RU" sz="1800" b="1" u="sng" smtClean="0">
                <a:hlinkClick r:id="rId3"/>
              </a:rPr>
              <a:t>Не помнящий родства</a:t>
            </a:r>
            <a:r>
              <a:rPr lang="ru-RU" sz="1800" smtClean="0"/>
              <a:t> — (Иван) не помнящий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1800" smtClean="0"/>
              <a:t>     родства, презрит. О человеке, не дорожащем ста-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1800" smtClean="0"/>
              <a:t>     рыми связями, а также прошлым своего народа,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1800" smtClean="0"/>
              <a:t>     Родины … </a:t>
            </a:r>
          </a:p>
          <a:p>
            <a:pPr>
              <a:lnSpc>
                <a:spcPct val="80000"/>
              </a:lnSpc>
              <a:buFont typeface="Arial" charset="0"/>
              <a:buChar char="•"/>
            </a:pPr>
            <a:endParaRPr lang="ru-RU" sz="1800" smtClean="0"/>
          </a:p>
          <a:p>
            <a:pPr>
              <a:lnSpc>
                <a:spcPct val="80000"/>
              </a:lnSpc>
              <a:buFont typeface="Arial" charset="0"/>
              <a:buChar char="•"/>
            </a:pPr>
            <a:endParaRPr lang="ru-RU" sz="1800" smtClean="0"/>
          </a:p>
          <a:p>
            <a:pPr>
              <a:lnSpc>
                <a:spcPct val="80000"/>
              </a:lnSpc>
              <a:buFont typeface="Arial" charset="0"/>
              <a:buChar char="•"/>
            </a:pPr>
            <a:endParaRPr lang="ru-RU" sz="1800" smtClean="0"/>
          </a:p>
          <a:p>
            <a:pPr>
              <a:lnSpc>
                <a:spcPct val="80000"/>
              </a:lnSpc>
              <a:buFont typeface="Arial" charset="0"/>
              <a:buChar char="•"/>
            </a:pPr>
            <a:endParaRPr lang="ru-RU" sz="1800" smtClean="0"/>
          </a:p>
          <a:p>
            <a:pPr>
              <a:lnSpc>
                <a:spcPct val="80000"/>
              </a:lnSpc>
              <a:buFont typeface="Arial" charset="0"/>
              <a:buChar char="•"/>
            </a:pPr>
            <a:endParaRPr lang="ru-RU" sz="1800" smtClean="0"/>
          </a:p>
          <a:p>
            <a:pPr>
              <a:lnSpc>
                <a:spcPct val="80000"/>
              </a:lnSpc>
              <a:buFont typeface="Arial" charset="0"/>
              <a:buChar char="•"/>
            </a:pPr>
            <a:endParaRPr lang="ru-RU" sz="1800" smtClean="0"/>
          </a:p>
          <a:p>
            <a:pPr>
              <a:lnSpc>
                <a:spcPct val="80000"/>
              </a:lnSpc>
              <a:buFont typeface="Arial" charset="0"/>
              <a:buChar char="•"/>
            </a:pPr>
            <a:r>
              <a:rPr lang="ru-RU" sz="1800" smtClean="0"/>
              <a:t>Это ходячее выражение в переносном смысле обозначает людей, не помнящих традиций, ко всему равнодушных. Пришло это выражение с каторги. Бежавшие без документов каторжане, попадая в руки полиции и желая скрыть свое прошлое, в как один, именовали себя «</a:t>
            </a:r>
            <a:r>
              <a:rPr lang="ru-RU" sz="1800" b="1" smtClean="0"/>
              <a:t>Иванами</a:t>
            </a:r>
            <a:r>
              <a:rPr lang="ru-RU" sz="1800" smtClean="0"/>
              <a:t>», а на вопросы о родичах вещали, что «родства своего не помнят». Так </a:t>
            </a:r>
            <a:r>
              <a:rPr lang="ru-RU" sz="1800" i="1" smtClean="0"/>
              <a:t>«</a:t>
            </a:r>
            <a:r>
              <a:rPr lang="ru-RU" sz="1800" b="1" i="1" smtClean="0"/>
              <a:t>Иванами, родства не помнящими</a:t>
            </a:r>
            <a:r>
              <a:rPr lang="ru-RU" sz="1800" i="1" smtClean="0"/>
              <a:t>» </a:t>
            </a:r>
            <a:r>
              <a:rPr lang="ru-RU" sz="1800" smtClean="0"/>
              <a:t>и записывали их в полицейские протоколы. Имя Иван избиралось при этом совсем не случайно: издавна было оно самым распространенным русским именем, любимым в народе. </a:t>
            </a:r>
          </a:p>
          <a:p>
            <a:pPr>
              <a:lnSpc>
                <a:spcPct val="80000"/>
              </a:lnSpc>
              <a:buFont typeface="Arial" charset="0"/>
              <a:buChar char="•"/>
            </a:pPr>
            <a:endParaRPr lang="ru-RU" sz="1800" smtClean="0"/>
          </a:p>
          <a:p>
            <a:pPr>
              <a:lnSpc>
                <a:spcPct val="80000"/>
              </a:lnSpc>
              <a:buFont typeface="Arial" charset="0"/>
              <a:buChar char="•"/>
            </a:pPr>
            <a:endParaRPr lang="ru-RU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/>
          </p:cNvSpPr>
          <p:nvPr>
            <p:ph type="title"/>
          </p:nvPr>
        </p:nvSpPr>
        <p:spPr>
          <a:xfrm>
            <a:off x="971550" y="274638"/>
            <a:ext cx="7715250" cy="741362"/>
          </a:xfrm>
        </p:spPr>
        <p:txBody>
          <a:bodyPr/>
          <a:lstStyle/>
          <a:p>
            <a:r>
              <a:rPr lang="ru-RU" b="1" smtClean="0"/>
              <a:t>Пословицы и поговорки о семье</a:t>
            </a:r>
          </a:p>
        </p:txBody>
      </p:sp>
      <p:sp>
        <p:nvSpPr>
          <p:cNvPr id="17410" name="Rectangle 3"/>
          <p:cNvSpPr>
            <a:spLocks noGrp="1"/>
          </p:cNvSpPr>
          <p:nvPr>
            <p:ph type="body" idx="1"/>
          </p:nvPr>
        </p:nvSpPr>
        <p:spPr>
          <a:xfrm>
            <a:off x="971550" y="1233488"/>
            <a:ext cx="7715250" cy="5435600"/>
          </a:xfrm>
        </p:spPr>
        <p:txBody>
          <a:bodyPr/>
          <a:lstStyle/>
          <a:p>
            <a:pPr>
              <a:lnSpc>
                <a:spcPct val="90000"/>
              </a:lnSpc>
              <a:buFont typeface="Arial" charset="0"/>
              <a:buChar char="•"/>
            </a:pPr>
            <a:r>
              <a:rPr lang="ru-RU" smtClean="0"/>
              <a:t>В дружной семье и в холод тепло. </a:t>
            </a:r>
          </a:p>
          <a:p>
            <a:pPr>
              <a:lnSpc>
                <a:spcPct val="90000"/>
              </a:lnSpc>
              <a:buFont typeface="Arial" charset="0"/>
              <a:buChar char="•"/>
            </a:pPr>
            <a:r>
              <a:rPr lang="ru-RU" smtClean="0"/>
              <a:t>В хорошей семье хорошие дети растут. </a:t>
            </a:r>
          </a:p>
          <a:p>
            <a:pPr>
              <a:lnSpc>
                <a:spcPct val="90000"/>
              </a:lnSpc>
              <a:buFont typeface="Arial" charset="0"/>
              <a:buChar char="•"/>
            </a:pPr>
            <a:r>
              <a:rPr lang="ru-RU" smtClean="0"/>
              <a:t>Дерево держится корнями, а человек семьей.</a:t>
            </a:r>
          </a:p>
          <a:p>
            <a:pPr>
              <a:lnSpc>
                <a:spcPct val="90000"/>
              </a:lnSpc>
              <a:buFont typeface="Arial" charset="0"/>
              <a:buChar char="•"/>
            </a:pPr>
            <a:r>
              <a:rPr lang="ru-RU" smtClean="0"/>
              <a:t>Дети родителям не судьи.</a:t>
            </a:r>
          </a:p>
          <a:p>
            <a:pPr>
              <a:lnSpc>
                <a:spcPct val="90000"/>
              </a:lnSpc>
              <a:buFont typeface="Arial" charset="0"/>
              <a:buChar char="•"/>
            </a:pPr>
            <a:r>
              <a:rPr lang="ru-RU" smtClean="0"/>
              <a:t>Для внука дедушка — ум, а бабушка — душа.</a:t>
            </a:r>
          </a:p>
          <a:p>
            <a:pPr>
              <a:lnSpc>
                <a:spcPct val="90000"/>
              </a:lnSpc>
              <a:buFont typeface="Arial" charset="0"/>
              <a:buChar char="•"/>
            </a:pPr>
            <a:r>
              <a:rPr lang="ru-RU" smtClean="0"/>
              <a:t>Жизнь родителей в детях. </a:t>
            </a:r>
          </a:p>
          <a:p>
            <a:pPr>
              <a:lnSpc>
                <a:spcPct val="90000"/>
              </a:lnSpc>
              <a:buFont typeface="Arial" charset="0"/>
              <a:buChar char="•"/>
            </a:pPr>
            <a:r>
              <a:rPr lang="ru-RU" smtClean="0"/>
              <a:t>Любящая мать — душа семьи и украшение жизни.</a:t>
            </a:r>
          </a:p>
          <a:p>
            <a:pPr>
              <a:lnSpc>
                <a:spcPct val="90000"/>
              </a:lnSpc>
              <a:buFont typeface="Arial" charset="0"/>
              <a:buChar char="•"/>
            </a:pPr>
            <a:r>
              <a:rPr lang="ru-RU" smtClean="0"/>
              <a:t>Материнская молитва со дна моря достает.</a:t>
            </a:r>
          </a:p>
          <a:p>
            <a:pPr>
              <a:lnSpc>
                <a:spcPct val="90000"/>
              </a:lnSpc>
              <a:buFont typeface="Arial" charset="0"/>
              <a:buChar char="•"/>
            </a:pPr>
            <a:r>
              <a:rPr lang="ru-RU" smtClean="0"/>
              <a:t>Человек без семьи, что дерево без плодов. </a:t>
            </a:r>
          </a:p>
          <a:p>
            <a:pPr>
              <a:lnSpc>
                <a:spcPct val="90000"/>
              </a:lnSpc>
              <a:buFont typeface="Arial" charset="0"/>
              <a:buChar char="•"/>
            </a:pP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4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4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4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4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4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4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/>
          </p:nvPr>
        </p:nvSpPr>
        <p:spPr>
          <a:xfrm>
            <a:off x="971550" y="274638"/>
            <a:ext cx="7715250" cy="741362"/>
          </a:xfrm>
        </p:spPr>
        <p:txBody>
          <a:bodyPr/>
          <a:lstStyle/>
          <a:p>
            <a:r>
              <a:rPr lang="ru-RU" b="1" smtClean="0"/>
              <a:t>Родословное древо</a:t>
            </a:r>
          </a:p>
        </p:txBody>
      </p:sp>
      <p:pic>
        <p:nvPicPr>
          <p:cNvPr id="18434" name="Picture 5" descr="geneal-arbo"/>
          <p:cNvPicPr>
            <a:picLocks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273300" y="1052513"/>
            <a:ext cx="5113338" cy="547211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3"/>
          <p:cNvSpPr>
            <a:spLocks noGrp="1"/>
          </p:cNvSpPr>
          <p:nvPr>
            <p:ph type="body" idx="1"/>
          </p:nvPr>
        </p:nvSpPr>
        <p:spPr>
          <a:xfrm>
            <a:off x="971550" y="1233488"/>
            <a:ext cx="7715250" cy="5111750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ru-RU" smtClean="0"/>
              <a:t>Любили тебя без особых причин:</a:t>
            </a:r>
            <a:br>
              <a:rPr lang="ru-RU" smtClean="0"/>
            </a:br>
            <a:r>
              <a:rPr lang="ru-RU" smtClean="0"/>
              <a:t>За то, что ты внук,</a:t>
            </a:r>
            <a:br>
              <a:rPr lang="ru-RU" smtClean="0"/>
            </a:br>
            <a:r>
              <a:rPr lang="ru-RU" smtClean="0"/>
              <a:t>За то, что ты сын,</a:t>
            </a:r>
            <a:br>
              <a:rPr lang="ru-RU" smtClean="0"/>
            </a:br>
            <a:r>
              <a:rPr lang="ru-RU" smtClean="0"/>
              <a:t>За то, что малыш,</a:t>
            </a:r>
            <a:br>
              <a:rPr lang="ru-RU" smtClean="0"/>
            </a:br>
            <a:r>
              <a:rPr lang="ru-RU" smtClean="0"/>
              <a:t>За то, что растешь,</a:t>
            </a:r>
            <a:br>
              <a:rPr lang="ru-RU" smtClean="0"/>
            </a:br>
            <a:r>
              <a:rPr lang="ru-RU" smtClean="0"/>
              <a:t>За то, что на маму и папу похож…</a:t>
            </a:r>
            <a:br>
              <a:rPr lang="ru-RU" smtClean="0"/>
            </a:br>
            <a:r>
              <a:rPr lang="ru-RU" smtClean="0"/>
              <a:t>И эта любовь до конца твоих дней</a:t>
            </a:r>
            <a:br>
              <a:rPr lang="ru-RU" smtClean="0"/>
            </a:br>
            <a:r>
              <a:rPr lang="ru-RU" smtClean="0"/>
              <a:t>Останется тайной опорой твоей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mtClean="0">
                <a:solidFill>
                  <a:srgbClr val="CFDEB0"/>
                </a:solidFill>
              </a:rPr>
              <a:t>Источники</a:t>
            </a:r>
          </a:p>
        </p:txBody>
      </p:sp>
      <p:sp>
        <p:nvSpPr>
          <p:cNvPr id="20482" name="Rectangle 3"/>
          <p:cNvSpPr>
            <a:spLocks noGrp="1"/>
          </p:cNvSpPr>
          <p:nvPr>
            <p:ph type="body" idx="4294967295"/>
          </p:nvPr>
        </p:nvSpPr>
        <p:spPr>
          <a:xfrm>
            <a:off x="647700" y="1233488"/>
            <a:ext cx="8039100" cy="51117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ru-RU" sz="2000" b="1" smtClean="0">
                <a:solidFill>
                  <a:srgbClr val="CFDEB0"/>
                </a:solidFill>
                <a:latin typeface="Times New Roman" pitchFamily="18" charset="0"/>
              </a:rPr>
              <a:t>Зубова Г.Д. Уроки милосердия: Учебное пособие для уч-ся 2 классов, Тамбов ОАО «Издательский дом «Мичуринск», 2014</a:t>
            </a:r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ru-RU" sz="2000" b="1" smtClean="0">
                <a:solidFill>
                  <a:srgbClr val="CFDEB0"/>
                </a:solidFill>
                <a:latin typeface="Times New Roman" pitchFamily="18" charset="0"/>
              </a:rPr>
              <a:t>Источник шаблона: Курбанова Ирина Борисовна, учитель информатики и ИКТ ГБОУ школы № 594 Санкт-Петербурга. Сайт </a:t>
            </a:r>
            <a:r>
              <a:rPr lang="en-US" sz="2000" b="1" smtClean="0">
                <a:solidFill>
                  <a:srgbClr val="CFDEB0"/>
                </a:solidFill>
                <a:latin typeface="Times New Roman" pitchFamily="18" charset="0"/>
                <a:hlinkClick r:id="rId2"/>
              </a:rPr>
              <a:t>http://pedsovet.su</a:t>
            </a:r>
            <a:r>
              <a:rPr lang="ru-RU" sz="2000" b="1" smtClean="0">
                <a:solidFill>
                  <a:srgbClr val="CFDEB0"/>
                </a:solidFill>
                <a:latin typeface="Times New Roman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ru-RU" sz="2000" b="1" smtClean="0">
                <a:solidFill>
                  <a:srgbClr val="CFDEB0"/>
                </a:solidFill>
                <a:latin typeface="Times New Roman" pitchFamily="18" charset="0"/>
              </a:rPr>
              <a:t>С.В.Иванов. «Семья» -</a:t>
            </a:r>
            <a:r>
              <a:rPr lang="ru-RU" sz="2000" smtClean="0">
                <a:solidFill>
                  <a:srgbClr val="CFDEB0"/>
                </a:solidFill>
                <a:latin typeface="Times New Roman" pitchFamily="18" charset="0"/>
              </a:rPr>
              <a:t> </a:t>
            </a:r>
            <a:r>
              <a:rPr lang="ru-RU" sz="2000" b="1" smtClean="0">
                <a:hlinkClick r:id="rId3"/>
              </a:rPr>
              <a:t>http://vsdn.ru/images/data/mus/70770_big_1331809085.jpg</a:t>
            </a:r>
            <a:endParaRPr lang="ru-RU" sz="2000" b="1" smtClean="0"/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ru-RU" sz="2000" b="1" smtClean="0">
                <a:solidFill>
                  <a:srgbClr val="CFDEB0"/>
                </a:solidFill>
              </a:rPr>
              <a:t>Иван, не помнящий родства -</a:t>
            </a:r>
            <a:r>
              <a:rPr lang="ru-RU" sz="2000" b="1" smtClean="0"/>
              <a:t> </a:t>
            </a:r>
            <a:r>
              <a:rPr lang="ru-RU" sz="2000" b="1" smtClean="0">
                <a:hlinkClick r:id="rId4"/>
              </a:rPr>
              <a:t>http://dic.academic.ru/</a:t>
            </a:r>
            <a:r>
              <a:rPr lang="ru-RU" sz="2000" b="1" smtClean="0"/>
              <a:t>, </a:t>
            </a:r>
            <a:r>
              <a:rPr lang="ru-RU" sz="2000" b="1" smtClean="0">
                <a:hlinkClick r:id="rId5"/>
              </a:rPr>
              <a:t>http://frazbook.ru/2008/10/22/ivan-rodstva-ne-pomnyashhij/</a:t>
            </a:r>
            <a:r>
              <a:rPr lang="ru-RU" sz="2000" b="1" smtClean="0"/>
              <a:t> </a:t>
            </a:r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ru-RU" sz="2000" b="1" smtClean="0">
                <a:solidFill>
                  <a:srgbClr val="CFDEB0"/>
                </a:solidFill>
              </a:rPr>
              <a:t>Пословицы и поговорки о семье - </a:t>
            </a:r>
            <a:r>
              <a:rPr lang="ru-RU" sz="2000" b="1" smtClean="0">
                <a:hlinkClick r:id="rId6"/>
              </a:rPr>
              <a:t>http://ped-kopilka.ru/poslovicy-i-pogovorki/poslovicy-i-pogovorki-o-seme.html</a:t>
            </a:r>
            <a:endParaRPr lang="ru-RU" sz="2000" b="1" smtClean="0"/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ru-RU" sz="2000" b="1" smtClean="0">
                <a:solidFill>
                  <a:srgbClr val="CFDEB0"/>
                </a:solidFill>
              </a:rPr>
              <a:t>Родословное древо - </a:t>
            </a:r>
            <a:r>
              <a:rPr lang="ru-RU" sz="2000" b="1" smtClean="0">
                <a:hlinkClick r:id="rId7"/>
              </a:rPr>
              <a:t>http://www.babylessons.ru/wp-content/uploads/2010/03/tree_2100.jpg</a:t>
            </a:r>
            <a:endParaRPr lang="ru-RU" sz="2000" b="1" smtClean="0"/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ru-RU" sz="2000" b="1" smtClean="0">
                <a:solidFill>
                  <a:srgbClr val="CFDEB0"/>
                </a:solidFill>
              </a:rPr>
              <a:t>Стихотворение -</a:t>
            </a:r>
            <a:r>
              <a:rPr lang="ru-RU" sz="2000" b="1" smtClean="0"/>
              <a:t> </a:t>
            </a:r>
            <a:r>
              <a:rPr lang="ru-RU" sz="2000" b="1" smtClean="0">
                <a:hlinkClick r:id="rId8"/>
              </a:rPr>
              <a:t>http://festival.1september.ru/articles/533495/</a:t>
            </a:r>
            <a:endParaRPr lang="ru-RU" sz="2000" b="1" smtClean="0"/>
          </a:p>
          <a:p>
            <a:pPr eaLnBrk="1" hangingPunct="1">
              <a:lnSpc>
                <a:spcPct val="80000"/>
              </a:lnSpc>
              <a:buFontTx/>
              <a:buChar char="•"/>
            </a:pPr>
            <a:endParaRPr lang="ru-RU" sz="2000" b="1" smtClean="0"/>
          </a:p>
          <a:p>
            <a:pPr eaLnBrk="1" hangingPunct="1">
              <a:lnSpc>
                <a:spcPct val="80000"/>
              </a:lnSpc>
              <a:buFontTx/>
              <a:buChar char="•"/>
            </a:pPr>
            <a:endParaRPr lang="ru-RU" sz="2000" b="1" smtClean="0">
              <a:solidFill>
                <a:srgbClr val="CFDEB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Char char="•"/>
            </a:pPr>
            <a:endParaRPr lang="ru-RU" sz="2000" b="1" smtClean="0">
              <a:solidFill>
                <a:srgbClr val="CFDEB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Char char="•"/>
            </a:pPr>
            <a:endParaRPr lang="ru-RU" sz="2000" b="1" smtClean="0">
              <a:solidFill>
                <a:srgbClr val="CFDEB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Char char="•"/>
            </a:pPr>
            <a:endParaRPr lang="ru-RU" sz="2000" b="1" smtClean="0">
              <a:solidFill>
                <a:srgbClr val="CFDEB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Char char="•"/>
            </a:pPr>
            <a:endParaRPr lang="ru-RU" sz="2000" b="1" smtClean="0"/>
          </a:p>
          <a:p>
            <a:pPr eaLnBrk="1" hangingPunct="1">
              <a:lnSpc>
                <a:spcPct val="80000"/>
              </a:lnSpc>
              <a:buFontTx/>
              <a:buChar char="•"/>
            </a:pPr>
            <a:endParaRPr lang="ru-RU" sz="2000" b="1" smtClean="0"/>
          </a:p>
          <a:p>
            <a:pPr eaLnBrk="1" hangingPunct="1">
              <a:lnSpc>
                <a:spcPct val="80000"/>
              </a:lnSpc>
              <a:buFontTx/>
              <a:buChar char="•"/>
            </a:pPr>
            <a:endParaRPr lang="ru-RU" sz="2000" smtClean="0">
              <a:solidFill>
                <a:srgbClr val="CFDEB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Tx/>
              <a:buChar char="•"/>
            </a:pPr>
            <a:endParaRPr lang="ru-RU" sz="2000" smtClean="0">
              <a:solidFill>
                <a:srgbClr val="CFDEB0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ru-RU" sz="2000" smtClean="0">
              <a:solidFill>
                <a:srgbClr val="CFDEB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2A1500"/>
      </a:accent6>
      <a:hlink>
        <a:srgbClr val="0000FF"/>
      </a:hlink>
      <a:folHlink>
        <a:srgbClr val="800080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489</TotalTime>
  <Words>309</Words>
  <Application>Microsoft Office PowerPoint</Application>
  <PresentationFormat>Экран (4:3)</PresentationFormat>
  <Paragraphs>61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Georgia</vt:lpstr>
      <vt:lpstr>Calibri</vt:lpstr>
      <vt:lpstr>Times New Roman</vt:lpstr>
      <vt:lpstr>Тема Office</vt:lpstr>
      <vt:lpstr>Тема Office</vt:lpstr>
      <vt:lpstr>Уроки милосердия 2 класс Уроки 5-6 «Род. Предки. Потомки»  (Зубова Г.Д. Уроки милосердия)</vt:lpstr>
      <vt:lpstr>С.В.Иванов. «Семья»</vt:lpstr>
      <vt:lpstr>Слайд 3</vt:lpstr>
      <vt:lpstr>Словарь многих выражений </vt:lpstr>
      <vt:lpstr>Пословицы и поговорки о семье</vt:lpstr>
      <vt:lpstr>Родословное древо</vt:lpstr>
      <vt:lpstr>Слайд 7</vt:lpstr>
      <vt:lpstr>Источники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Solaris</dc:creator>
  <cp:lastModifiedBy>WiZaRd</cp:lastModifiedBy>
  <cp:revision>61</cp:revision>
  <dcterms:created xsi:type="dcterms:W3CDTF">2014-08-01T14:04:11Z</dcterms:created>
  <dcterms:modified xsi:type="dcterms:W3CDTF">2015-02-09T15:08:16Z</dcterms:modified>
</cp:coreProperties>
</file>