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1" r:id="rId4"/>
    <p:sldId id="268" r:id="rId5"/>
    <p:sldId id="269" r:id="rId6"/>
    <p:sldId id="270" r:id="rId7"/>
    <p:sldId id="271" r:id="rId8"/>
    <p:sldId id="266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CC66"/>
    <a:srgbClr val="000000"/>
    <a:srgbClr val="CFDEB0"/>
    <a:srgbClr val="502800"/>
    <a:srgbClr val="B18F13"/>
    <a:srgbClr val="E6BA1A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lenagold.ru/fon/clipart/u/ugol/ugol28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6192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www.lenagold.ru/fon/clipart/u/ugol/ugol28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488238" y="0"/>
            <a:ext cx="1620837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www.lenagold.ru/fon/clipart/u/ugol/ugol28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5238750"/>
            <a:ext cx="16192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www.lenagold.ru/fon/clipart/u/ugol/ugol28.png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7488238" y="5238750"/>
            <a:ext cx="1620837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Группа 26"/>
          <p:cNvGrpSpPr>
            <a:grpSpLocks/>
          </p:cNvGrpSpPr>
          <p:nvPr userDrawn="1"/>
        </p:nvGrpSpPr>
        <p:grpSpPr bwMode="auto">
          <a:xfrm>
            <a:off x="1439863" y="0"/>
            <a:ext cx="6264275" cy="657225"/>
            <a:chOff x="1439652" y="0"/>
            <a:chExt cx="6264696" cy="656692"/>
          </a:xfrm>
        </p:grpSpPr>
        <p:pic>
          <p:nvPicPr>
            <p:cNvPr id="9" name="Рисунок 24" descr="11.png"/>
            <p:cNvPicPr>
              <a:picLocks noChangeAspect="1"/>
            </p:cNvPicPr>
            <p:nvPr userDrawn="1"/>
          </p:nvPicPr>
          <p:blipFill>
            <a:blip r:embed="rId7"/>
            <a:srcRect/>
            <a:stretch>
              <a:fillRect/>
            </a:stretch>
          </p:blipFill>
          <p:spPr bwMode="auto">
            <a:xfrm flipV="1">
              <a:off x="1439652" y="0"/>
              <a:ext cx="3132348" cy="656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Рисунок 25" descr="11.png"/>
            <p:cNvPicPr>
              <a:picLocks noChangeAspect="1"/>
            </p:cNvPicPr>
            <p:nvPr userDrawn="1"/>
          </p:nvPicPr>
          <p:blipFill>
            <a:blip r:embed="rId7"/>
            <a:srcRect/>
            <a:stretch>
              <a:fillRect/>
            </a:stretch>
          </p:blipFill>
          <p:spPr bwMode="auto">
            <a:xfrm flipV="1">
              <a:off x="4572000" y="0"/>
              <a:ext cx="3132348" cy="656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Группа 27"/>
          <p:cNvGrpSpPr>
            <a:grpSpLocks/>
          </p:cNvGrpSpPr>
          <p:nvPr userDrawn="1"/>
        </p:nvGrpSpPr>
        <p:grpSpPr bwMode="auto">
          <a:xfrm flipV="1">
            <a:off x="1439863" y="6200775"/>
            <a:ext cx="6264275" cy="657225"/>
            <a:chOff x="1439652" y="0"/>
            <a:chExt cx="6264696" cy="656692"/>
          </a:xfrm>
        </p:grpSpPr>
        <p:pic>
          <p:nvPicPr>
            <p:cNvPr id="12" name="Рисунок 28" descr="11.png"/>
            <p:cNvPicPr>
              <a:picLocks noChangeAspect="1"/>
            </p:cNvPicPr>
            <p:nvPr userDrawn="1"/>
          </p:nvPicPr>
          <p:blipFill>
            <a:blip r:embed="rId7"/>
            <a:srcRect/>
            <a:stretch>
              <a:fillRect/>
            </a:stretch>
          </p:blipFill>
          <p:spPr bwMode="auto">
            <a:xfrm flipV="1">
              <a:off x="1439652" y="0"/>
              <a:ext cx="3132348" cy="656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Рисунок 29" descr="11.png"/>
            <p:cNvPicPr>
              <a:picLocks noChangeAspect="1"/>
            </p:cNvPicPr>
            <p:nvPr userDrawn="1"/>
          </p:nvPicPr>
          <p:blipFill>
            <a:blip r:embed="rId7"/>
            <a:srcRect/>
            <a:stretch>
              <a:fillRect/>
            </a:stretch>
          </p:blipFill>
          <p:spPr bwMode="auto">
            <a:xfrm flipV="1">
              <a:off x="4572000" y="0"/>
              <a:ext cx="3132348" cy="656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>
              <a:defRPr sz="6000" b="1" cap="none" spc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 algn="ctr">
              <a:buNone/>
              <a:defRPr sz="3200" b="1" cap="none" spc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4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1D48B-A92B-47AE-AF08-DF663F407AF9}" type="datetimeFigureOut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32137-28D0-4B3E-AE42-3ABF665B1F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DC31D-D0D1-4716-AB60-879DAC715170}" type="datetimeFigureOut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F0002-EE59-46F1-8E8E-BA9D48F370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80A14-850C-49B2-8A11-8C8DF9CDB0B8}" type="datetimeFigureOut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ECF16-3E4F-41F8-AC86-CF978C4AC7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20000" cy="742094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232756"/>
            <a:ext cx="7920000" cy="5112568"/>
          </a:xfrm>
        </p:spPr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 typeface="Wingdings" pitchFamily="2" charset="2"/>
              <a:buChar char="§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5EBCB-4EBF-43C9-B2F3-0EEC634BE347}" type="datetimeFigureOut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C82A5-D244-4175-8F88-4AA8FE78D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611" y="4406900"/>
            <a:ext cx="7415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9611" y="2906713"/>
            <a:ext cx="7415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B7257-861D-4410-B6DC-F7E7F87285FA}" type="datetimeFigureOut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DD954-4E3A-4BF5-A05B-D9388331C8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1620" y="274638"/>
            <a:ext cx="7535180" cy="742094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51620" y="1600200"/>
            <a:ext cx="360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86800" y="1600200"/>
            <a:ext cx="360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C4C9E-6FD2-44DD-9FB8-AD8F88BF20E7}" type="datetimeFigureOut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9A52E-073B-4B2B-9FC4-D37F831018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1620" y="274638"/>
            <a:ext cx="7535180" cy="74209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51620" y="1535113"/>
            <a:ext cx="3600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151620" y="2174875"/>
            <a:ext cx="360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86800" y="1535113"/>
            <a:ext cx="3600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86800" y="2174875"/>
            <a:ext cx="360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448A5-C17A-401B-81CC-6AFEDA150117}" type="datetimeFigureOut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17363-1801-4C5E-9D96-1DA072B13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C43DB-5A69-4FDD-BF97-775E4AD756F0}" type="datetimeFigureOut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6DD19-2D3A-4BF8-B5E3-A454D1657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96EFA-9AA8-46C0-846A-D96EC1F17E3B}" type="datetimeFigureOut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62364-B50A-4617-9101-33C77788CA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612" y="273050"/>
            <a:ext cx="238590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9612" y="1435100"/>
            <a:ext cx="238590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63210-3ADE-4ED9-A241-F349100A0740}" type="datetimeFigureOut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A16DD-C765-4486-BAA9-09FD5D2B68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09854-D14B-41E0-96EF-D460FE072E72}" type="datetimeFigureOut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BAA45-2B5E-4337-88B4-A7AE525086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71550" y="274638"/>
            <a:ext cx="7715250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71550" y="1233488"/>
            <a:ext cx="771525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32DF61-7F1B-41A1-8C58-C6901D30E753}" type="datetimeFigureOut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5A37F9-13C3-4B53-9271-85383EB015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Рисунок 7" descr="Рисунок2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00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5028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502800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502800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502800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502800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502800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502800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502800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502800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5028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5028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028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5028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5028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ll_words.academic.ru/46168/%D0%BD%D0%B5_%D0%BF%D0%BE%D0%BC%D0%BD%D1%8F%D1%89%D0%B8%D0%B9_%D1%80%D0%BE%D0%B4%D1%81%D1%82%D0%B2%D0%B0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festival.1september.ru/articles/533495/" TargetMode="External"/><Relationship Id="rId3" Type="http://schemas.openxmlformats.org/officeDocument/2006/relationships/hyperlink" Target="http://vsdn.ru/images/data/mus/70770_big_1331809085.jpg" TargetMode="External"/><Relationship Id="rId7" Type="http://schemas.openxmlformats.org/officeDocument/2006/relationships/hyperlink" Target="http://www.babylessons.ru/wp-content/uploads/2010/03/tree_2100.jpg" TargetMode="External"/><Relationship Id="rId2" Type="http://schemas.openxmlformats.org/officeDocument/2006/relationships/hyperlink" Target="http://pedsovet.su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ped-kopilka.ru/poslovicy-i-pogovorki/poslovicy-i-pogovorki-o-seme.html" TargetMode="External"/><Relationship Id="rId5" Type="http://schemas.openxmlformats.org/officeDocument/2006/relationships/hyperlink" Target="http://frazbook.ru/2008/10/22/ivan-rodstva-ne-pomnyashhij/" TargetMode="External"/><Relationship Id="rId4" Type="http://schemas.openxmlformats.org/officeDocument/2006/relationships/hyperlink" Target="http://dic.academic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/>
          </p:cNvSpPr>
          <p:nvPr>
            <p:ph type="subTitle" idx="4294967295"/>
          </p:nvPr>
        </p:nvSpPr>
        <p:spPr>
          <a:xfrm>
            <a:off x="1439863" y="4797425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2000" smtClean="0">
                <a:solidFill>
                  <a:srgbClr val="CFDEB0"/>
                </a:solidFill>
              </a:rPr>
              <a:t>Учитель начальных классов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2000" smtClean="0">
                <a:solidFill>
                  <a:srgbClr val="CFDEB0"/>
                </a:solidFill>
              </a:rPr>
              <a:t>МБОУ </a:t>
            </a:r>
            <a:r>
              <a:rPr lang="ru-RU" sz="2000" smtClean="0">
                <a:solidFill>
                  <a:srgbClr val="CFDEB0"/>
                </a:solidFill>
                <a:latin typeface="Arial" charset="0"/>
              </a:rPr>
              <a:t>«</a:t>
            </a:r>
            <a:r>
              <a:rPr lang="ru-RU" sz="2000" smtClean="0">
                <a:solidFill>
                  <a:srgbClr val="CFDEB0"/>
                </a:solidFill>
              </a:rPr>
              <a:t>Жердевск</a:t>
            </a:r>
            <a:r>
              <a:rPr lang="ru-RU" sz="2000" smtClean="0">
                <a:solidFill>
                  <a:srgbClr val="CFDEB0"/>
                </a:solidFill>
                <a:latin typeface="Arial" charset="0"/>
              </a:rPr>
              <a:t>ая</a:t>
            </a:r>
            <a:r>
              <a:rPr lang="ru-RU" sz="2000" smtClean="0">
                <a:solidFill>
                  <a:srgbClr val="CFDEB0"/>
                </a:solidFill>
              </a:rPr>
              <a:t> СОШ</a:t>
            </a:r>
            <a:r>
              <a:rPr lang="ru-RU" sz="2000" smtClean="0">
                <a:solidFill>
                  <a:srgbClr val="CFDEB0"/>
                </a:solidFill>
                <a:latin typeface="Arial" charset="0"/>
              </a:rPr>
              <a:t>»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2000" smtClean="0">
                <a:solidFill>
                  <a:srgbClr val="CFDEB0"/>
                </a:solidFill>
                <a:latin typeface="Times New Roman" pitchFamily="18" charset="0"/>
              </a:rPr>
              <a:t>Тамбовской области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2000" smtClean="0">
                <a:solidFill>
                  <a:srgbClr val="CFDEB0"/>
                </a:solidFill>
              </a:rPr>
              <a:t>Кузичкина Наталия Ивановна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2000" smtClean="0">
                <a:solidFill>
                  <a:srgbClr val="CFDEB0"/>
                </a:solidFill>
              </a:rPr>
              <a:t>2014 г.</a:t>
            </a:r>
          </a:p>
          <a:p>
            <a:pPr marL="0" indent="0" algn="ctr" eaLnBrk="1" hangingPunct="1">
              <a:buFont typeface="Arial" charset="0"/>
              <a:buNone/>
            </a:pPr>
            <a:endParaRPr lang="ru-RU" sz="2000" smtClean="0">
              <a:solidFill>
                <a:srgbClr val="CFDEB0"/>
              </a:solidFill>
            </a:endParaRPr>
          </a:p>
        </p:txBody>
      </p:sp>
      <p:sp>
        <p:nvSpPr>
          <p:cNvPr id="13314" name="Rectangle 5"/>
          <p:cNvSpPr>
            <a:spLocks noGrp="1"/>
          </p:cNvSpPr>
          <p:nvPr>
            <p:ph type="ctrTitle" idx="4294967295"/>
          </p:nvPr>
        </p:nvSpPr>
        <p:spPr>
          <a:xfrm>
            <a:off x="539750" y="2276475"/>
            <a:ext cx="7772400" cy="14700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FDEB0"/>
                </a:solidFill>
              </a:rPr>
              <a:t>Уроки милосердия</a:t>
            </a:r>
            <a:r>
              <a:rPr lang="ru-RU" smtClean="0">
                <a:solidFill>
                  <a:srgbClr val="CFDEB0"/>
                </a:solidFill>
              </a:rPr>
              <a:t/>
            </a:r>
            <a:br>
              <a:rPr lang="ru-RU" smtClean="0">
                <a:solidFill>
                  <a:srgbClr val="CFDEB0"/>
                </a:solidFill>
              </a:rPr>
            </a:br>
            <a:r>
              <a:rPr lang="ru-RU" smtClean="0">
                <a:solidFill>
                  <a:srgbClr val="CFDEB0"/>
                </a:solidFill>
              </a:rPr>
              <a:t>2 класс</a:t>
            </a:r>
            <a:br>
              <a:rPr lang="ru-RU" smtClean="0">
                <a:solidFill>
                  <a:srgbClr val="CFDEB0"/>
                </a:solidFill>
              </a:rPr>
            </a:br>
            <a:r>
              <a:rPr lang="ru-RU" smtClean="0">
                <a:solidFill>
                  <a:srgbClr val="CFDEB0"/>
                </a:solidFill>
              </a:rPr>
              <a:t>Уроки </a:t>
            </a:r>
            <a:r>
              <a:rPr lang="ru-RU" smtClean="0">
                <a:solidFill>
                  <a:srgbClr val="CFDEB0"/>
                </a:solidFill>
                <a:latin typeface="Arial" charset="0"/>
              </a:rPr>
              <a:t>5-6</a:t>
            </a:r>
            <a:r>
              <a:rPr lang="ru-RU" smtClean="0">
                <a:solidFill>
                  <a:srgbClr val="CFDEB0"/>
                </a:solidFill>
              </a:rPr>
              <a:t> </a:t>
            </a:r>
            <a:r>
              <a:rPr lang="ru-RU" b="1" smtClean="0">
                <a:solidFill>
                  <a:srgbClr val="CFDEB0"/>
                </a:solidFill>
              </a:rPr>
              <a:t>«Ро</a:t>
            </a:r>
            <a:r>
              <a:rPr lang="ru-RU" b="1" smtClean="0">
                <a:solidFill>
                  <a:srgbClr val="CFDEB0"/>
                </a:solidFill>
                <a:latin typeface="Arial" charset="0"/>
              </a:rPr>
              <a:t>д. Предки. Потомки</a:t>
            </a:r>
            <a:r>
              <a:rPr lang="ru-RU" b="1" smtClean="0">
                <a:solidFill>
                  <a:srgbClr val="CFDEB0"/>
                </a:solidFill>
              </a:rPr>
              <a:t>»</a:t>
            </a:r>
            <a:r>
              <a:rPr lang="ru-RU" sz="1800" b="1" smtClean="0">
                <a:solidFill>
                  <a:srgbClr val="CFDEB0"/>
                </a:solidFill>
                <a:latin typeface="Arial" charset="0"/>
              </a:rPr>
              <a:t/>
            </a:r>
            <a:br>
              <a:rPr lang="ru-RU" sz="1800" b="1" smtClean="0">
                <a:solidFill>
                  <a:srgbClr val="CFDEB0"/>
                </a:solidFill>
                <a:latin typeface="Arial" charset="0"/>
              </a:rPr>
            </a:br>
            <a:r>
              <a:rPr lang="ru-RU" sz="1800" b="1" smtClean="0">
                <a:solidFill>
                  <a:srgbClr val="CFDEB0"/>
                </a:solidFill>
                <a:latin typeface="Arial" charset="0"/>
              </a:rPr>
              <a:t> (</a:t>
            </a:r>
            <a:r>
              <a:rPr lang="ru-RU" sz="1800" smtClean="0">
                <a:solidFill>
                  <a:srgbClr val="CFDEB0"/>
                </a:solidFill>
                <a:latin typeface="Times New Roman" pitchFamily="18" charset="0"/>
              </a:rPr>
              <a:t>Зубова Г.Д. Уроки милосердия</a:t>
            </a:r>
            <a:r>
              <a:rPr lang="ru-RU" sz="1800" smtClean="0">
                <a:solidFill>
                  <a:srgbClr val="CFDEB0"/>
                </a:solidFill>
                <a:latin typeface="Arial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b="1" smtClean="0">
                <a:latin typeface="Arial" charset="0"/>
              </a:rPr>
              <a:t>С.В.Иванов. «Семья»</a:t>
            </a:r>
          </a:p>
        </p:txBody>
      </p:sp>
      <p:pic>
        <p:nvPicPr>
          <p:cNvPr id="14338" name="Picture 9" descr="Семья"/>
          <p:cNvPicPr>
            <a:picLocks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268413"/>
            <a:ext cx="7715250" cy="50530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5"/>
          <p:cNvSpPr>
            <a:spLocks noGrp="1"/>
          </p:cNvSpPr>
          <p:nvPr>
            <p:ph type="body" idx="4294967295"/>
          </p:nvPr>
        </p:nvSpPr>
        <p:spPr>
          <a:xfrm>
            <a:off x="611188" y="368300"/>
            <a:ext cx="8075612" cy="59769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>
                <a:solidFill>
                  <a:srgbClr val="B18F13"/>
                </a:solidFill>
              </a:rPr>
              <a:t>    Люди, которые 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B18F13"/>
                </a:solidFill>
              </a:rPr>
              <a:t>   считают себя по- 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B18F13"/>
                </a:solidFill>
              </a:rPr>
              <a:t>   томками одного 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B18F13"/>
                </a:solidFill>
              </a:rPr>
              <a:t>   предка - </a:t>
            </a:r>
          </a:p>
          <a:p>
            <a:pPr>
              <a:buFont typeface="Arial" charset="0"/>
              <a:buNone/>
            </a:pPr>
            <a:endParaRPr lang="ru-RU" b="1" smtClean="0">
              <a:solidFill>
                <a:srgbClr val="B18F13"/>
              </a:solidFill>
            </a:endParaRPr>
          </a:p>
          <a:p>
            <a:pPr>
              <a:buFont typeface="Arial" charset="0"/>
              <a:buNone/>
            </a:pPr>
            <a:endParaRPr lang="ru-RU" b="1" smtClean="0">
              <a:solidFill>
                <a:srgbClr val="B18F13"/>
              </a:solidFill>
            </a:endParaRP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B18F13"/>
                </a:solidFill>
              </a:rPr>
              <a:t>   Внуки, правнуки - </a:t>
            </a:r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CFDEB0"/>
                </a:solidFill>
              </a:rPr>
              <a:t>   </a:t>
            </a:r>
            <a:r>
              <a:rPr lang="ru-RU" b="1" smtClean="0">
                <a:solidFill>
                  <a:srgbClr val="B18F13"/>
                </a:solidFill>
              </a:rPr>
              <a:t>Родители и праро-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B18F13"/>
                </a:solidFill>
              </a:rPr>
              <a:t>   дители -</a:t>
            </a:r>
            <a:r>
              <a:rPr lang="ru-RU" smtClean="0">
                <a:solidFill>
                  <a:srgbClr val="B18F13"/>
                </a:solidFill>
              </a:rPr>
              <a:t> </a:t>
            </a:r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5148263" y="1016000"/>
            <a:ext cx="2808287" cy="900113"/>
          </a:xfrm>
          <a:prstGeom prst="flowChartAlternateProcess">
            <a:avLst/>
          </a:prstGeom>
          <a:solidFill>
            <a:schemeClr val="bg2">
              <a:alpha val="74901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РОД</a:t>
            </a:r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5148263" y="3392488"/>
            <a:ext cx="2808287" cy="900112"/>
          </a:xfrm>
          <a:prstGeom prst="flowChartAlternateProcess">
            <a:avLst/>
          </a:prstGeom>
          <a:solidFill>
            <a:schemeClr val="bg2">
              <a:alpha val="74901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ПОТОМКИ</a:t>
            </a:r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5076825" y="5192713"/>
            <a:ext cx="2808288" cy="900112"/>
          </a:xfrm>
          <a:prstGeom prst="flowChartAlternateProcess">
            <a:avLst/>
          </a:prstGeom>
          <a:solidFill>
            <a:schemeClr val="bg2">
              <a:alpha val="74901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ПРЕДКИ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nimBg="1"/>
      <p:bldP spid="15370" grpId="0" animBg="1"/>
      <p:bldP spid="153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 descr="Ива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11975" y="549275"/>
            <a:ext cx="1814513" cy="336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971550" y="260350"/>
            <a:ext cx="7715250" cy="741363"/>
          </a:xfrm>
        </p:spPr>
        <p:txBody>
          <a:bodyPr/>
          <a:lstStyle/>
          <a:p>
            <a:pPr algn="l"/>
            <a:r>
              <a:rPr lang="ru-RU" i="1" smtClean="0"/>
              <a:t>Словарь многих выражений</a:t>
            </a:r>
            <a:r>
              <a:rPr lang="ru-RU" smtClean="0"/>
              <a:t> 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971550" y="1233488"/>
            <a:ext cx="7715250" cy="511175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sz="1800" b="1" u="sng" smtClean="0">
                <a:hlinkClick r:id="rId3"/>
              </a:rPr>
              <a:t>Не помнящий родства</a:t>
            </a:r>
            <a:r>
              <a:rPr lang="ru-RU" sz="1800" smtClean="0"/>
              <a:t> — (Иван) не помнящий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     родства, презрит. О человеке, не дорожащем ста-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     рыми связями, а также прошлым своего народа,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     Родины … 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sz="1800" smtClean="0"/>
              <a:t>Это ходячее выражение в переносном смысле обозначает людей, не помнящих традиций, ко всему равнодушных. Пришло это выражение с каторги. Бежавшие без документов каторжане, попадая в руки полиции и желая скрыть свое прошлое, в как один, именовали себя «</a:t>
            </a:r>
            <a:r>
              <a:rPr lang="ru-RU" sz="1800" b="1" smtClean="0"/>
              <a:t>Иванами</a:t>
            </a:r>
            <a:r>
              <a:rPr lang="ru-RU" sz="1800" smtClean="0"/>
              <a:t>», а на вопросы о родичах вещали, что «родства своего не помнят». Так </a:t>
            </a:r>
            <a:r>
              <a:rPr lang="ru-RU" sz="1800" i="1" smtClean="0"/>
              <a:t>«</a:t>
            </a:r>
            <a:r>
              <a:rPr lang="ru-RU" sz="1800" b="1" i="1" smtClean="0"/>
              <a:t>Иванами, родства не помнящими</a:t>
            </a:r>
            <a:r>
              <a:rPr lang="ru-RU" sz="1800" i="1" smtClean="0"/>
              <a:t>» </a:t>
            </a:r>
            <a:r>
              <a:rPr lang="ru-RU" sz="1800" smtClean="0"/>
              <a:t>и записывали их в полицейские протоколы. Имя Иван избиралось при этом совсем не случайно: издавна было оно самым распространенным русским именем, любимым в народе. 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971550" y="274638"/>
            <a:ext cx="7715250" cy="741362"/>
          </a:xfrm>
        </p:spPr>
        <p:txBody>
          <a:bodyPr/>
          <a:lstStyle/>
          <a:p>
            <a:r>
              <a:rPr lang="ru-RU" b="1" smtClean="0"/>
              <a:t>Пословицы и поговорки о семье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971550" y="1233488"/>
            <a:ext cx="7715250" cy="5435600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ru-RU" smtClean="0"/>
              <a:t>В дружной семье и в холод тепло. 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ru-RU" smtClean="0"/>
              <a:t>В хорошей семье хорошие дети растут. 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ru-RU" smtClean="0"/>
              <a:t>Дерево держится корнями, а человек семьей.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ru-RU" smtClean="0"/>
              <a:t>Дети родителям не судьи.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ru-RU" smtClean="0"/>
              <a:t>Для внука дедушка — ум, а бабушка — душа.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ru-RU" smtClean="0"/>
              <a:t>Жизнь родителей в детях. 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ru-RU" smtClean="0"/>
              <a:t>Любящая мать — душа семьи и украшение жизни.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ru-RU" smtClean="0"/>
              <a:t>Материнская молитва со дна моря достает.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ru-RU" smtClean="0"/>
              <a:t>Человек без семьи, что дерево без плодов. 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971550" y="274638"/>
            <a:ext cx="7715250" cy="741362"/>
          </a:xfrm>
        </p:spPr>
        <p:txBody>
          <a:bodyPr/>
          <a:lstStyle/>
          <a:p>
            <a:r>
              <a:rPr lang="ru-RU" b="1" smtClean="0"/>
              <a:t>Родословное древо</a:t>
            </a:r>
          </a:p>
        </p:txBody>
      </p:sp>
      <p:pic>
        <p:nvPicPr>
          <p:cNvPr id="18434" name="Picture 5" descr="geneal-arbo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73300" y="1052513"/>
            <a:ext cx="5113338" cy="54721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type="body" idx="1"/>
          </p:nvPr>
        </p:nvSpPr>
        <p:spPr>
          <a:xfrm>
            <a:off x="971550" y="1233488"/>
            <a:ext cx="7715250" cy="511175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Любили тебя без особых причин:</a:t>
            </a:r>
            <a:br>
              <a:rPr lang="ru-RU" smtClean="0"/>
            </a:br>
            <a:r>
              <a:rPr lang="ru-RU" smtClean="0"/>
              <a:t>За то, что ты внук,</a:t>
            </a:r>
            <a:br>
              <a:rPr lang="ru-RU" smtClean="0"/>
            </a:br>
            <a:r>
              <a:rPr lang="ru-RU" smtClean="0"/>
              <a:t>За то, что ты сын,</a:t>
            </a:r>
            <a:br>
              <a:rPr lang="ru-RU" smtClean="0"/>
            </a:br>
            <a:r>
              <a:rPr lang="ru-RU" smtClean="0"/>
              <a:t>За то, что малыш,</a:t>
            </a:r>
            <a:br>
              <a:rPr lang="ru-RU" smtClean="0"/>
            </a:br>
            <a:r>
              <a:rPr lang="ru-RU" smtClean="0"/>
              <a:t>За то, что растешь,</a:t>
            </a:r>
            <a:br>
              <a:rPr lang="ru-RU" smtClean="0"/>
            </a:br>
            <a:r>
              <a:rPr lang="ru-RU" smtClean="0"/>
              <a:t>За то, что на маму и папу похож…</a:t>
            </a:r>
            <a:br>
              <a:rPr lang="ru-RU" smtClean="0"/>
            </a:br>
            <a:r>
              <a:rPr lang="ru-RU" smtClean="0"/>
              <a:t>И эта любовь до конца твоих дней</a:t>
            </a:r>
            <a:br>
              <a:rPr lang="ru-RU" smtClean="0"/>
            </a:br>
            <a:r>
              <a:rPr lang="ru-RU" smtClean="0"/>
              <a:t>Останется тайной опорой твоей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>
                <a:solidFill>
                  <a:srgbClr val="CFDEB0"/>
                </a:solidFill>
              </a:rPr>
              <a:t>Источники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647700" y="1233488"/>
            <a:ext cx="8039100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ru-RU" sz="2000" b="1" smtClean="0">
                <a:solidFill>
                  <a:srgbClr val="CFDEB0"/>
                </a:solidFill>
                <a:latin typeface="Times New Roman" pitchFamily="18" charset="0"/>
              </a:rPr>
              <a:t>Зубова Г.Д. Уроки милосердия: Учебное пособие для уч-ся 2 классов, Тамбов ОАО «Издательский дом «Мичуринск», 2014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ru-RU" sz="2000" b="1" smtClean="0">
                <a:solidFill>
                  <a:srgbClr val="CFDEB0"/>
                </a:solidFill>
                <a:latin typeface="Times New Roman" pitchFamily="18" charset="0"/>
              </a:rPr>
              <a:t>Источник шаблона: Курбанова Ирина Борисовна, учитель информатики и ИКТ ГБОУ школы № 594 Санкт-Петербурга. Сайт </a:t>
            </a:r>
            <a:r>
              <a:rPr lang="en-US" sz="2000" b="1" smtClean="0">
                <a:solidFill>
                  <a:srgbClr val="CFDEB0"/>
                </a:solidFill>
                <a:latin typeface="Times New Roman" pitchFamily="18" charset="0"/>
                <a:hlinkClick r:id="rId2"/>
              </a:rPr>
              <a:t>http://pedsovet.su</a:t>
            </a:r>
            <a:r>
              <a:rPr lang="ru-RU" sz="2000" b="1" smtClean="0">
                <a:solidFill>
                  <a:srgbClr val="CFDEB0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ru-RU" sz="2000" b="1" smtClean="0">
                <a:solidFill>
                  <a:srgbClr val="CFDEB0"/>
                </a:solidFill>
                <a:latin typeface="Times New Roman" pitchFamily="18" charset="0"/>
              </a:rPr>
              <a:t>С.В.Иванов. «Семья» -</a:t>
            </a:r>
            <a:r>
              <a:rPr lang="ru-RU" sz="2000" smtClean="0">
                <a:solidFill>
                  <a:srgbClr val="CFDEB0"/>
                </a:solidFill>
                <a:latin typeface="Times New Roman" pitchFamily="18" charset="0"/>
              </a:rPr>
              <a:t> </a:t>
            </a:r>
            <a:r>
              <a:rPr lang="ru-RU" sz="2000" b="1" smtClean="0">
                <a:hlinkClick r:id="rId3"/>
              </a:rPr>
              <a:t>http://vsdn.ru/images/data/mus/70770_big_1331809085.jpg</a:t>
            </a:r>
            <a:endParaRPr lang="ru-RU" sz="2000" b="1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ru-RU" sz="2000" b="1" smtClean="0">
                <a:solidFill>
                  <a:srgbClr val="CFDEB0"/>
                </a:solidFill>
              </a:rPr>
              <a:t>Иван, не помнящий родства -</a:t>
            </a:r>
            <a:r>
              <a:rPr lang="ru-RU" sz="2000" b="1" smtClean="0"/>
              <a:t> </a:t>
            </a:r>
            <a:r>
              <a:rPr lang="ru-RU" sz="2000" b="1" smtClean="0">
                <a:hlinkClick r:id="rId4"/>
              </a:rPr>
              <a:t>http://dic.academic.ru/</a:t>
            </a:r>
            <a:r>
              <a:rPr lang="ru-RU" sz="2000" b="1" smtClean="0"/>
              <a:t>, </a:t>
            </a:r>
            <a:r>
              <a:rPr lang="ru-RU" sz="2000" b="1" smtClean="0">
                <a:hlinkClick r:id="rId5"/>
              </a:rPr>
              <a:t>http://frazbook.ru/2008/10/22/ivan-rodstva-ne-pomnyashhij/</a:t>
            </a:r>
            <a:r>
              <a:rPr lang="ru-RU" sz="2000" b="1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ru-RU" sz="2000" b="1" smtClean="0">
                <a:solidFill>
                  <a:srgbClr val="CFDEB0"/>
                </a:solidFill>
              </a:rPr>
              <a:t>Пословицы и поговорки о семье - </a:t>
            </a:r>
            <a:r>
              <a:rPr lang="ru-RU" sz="2000" b="1" smtClean="0">
                <a:hlinkClick r:id="rId6"/>
              </a:rPr>
              <a:t>http://ped-kopilka.ru/poslovicy-i-pogovorki/poslovicy-i-pogovorki-o-seme.html</a:t>
            </a:r>
            <a:endParaRPr lang="ru-RU" sz="2000" b="1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ru-RU" sz="2000" b="1" smtClean="0">
                <a:solidFill>
                  <a:srgbClr val="CFDEB0"/>
                </a:solidFill>
              </a:rPr>
              <a:t>Родословное древо - </a:t>
            </a:r>
            <a:r>
              <a:rPr lang="ru-RU" sz="2000" b="1" smtClean="0">
                <a:hlinkClick r:id="rId7"/>
              </a:rPr>
              <a:t>http://www.babylessons.ru/wp-content/uploads/2010/03/tree_2100.jpg</a:t>
            </a:r>
            <a:endParaRPr lang="ru-RU" sz="2000" b="1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ru-RU" sz="2000" b="1" smtClean="0">
                <a:solidFill>
                  <a:srgbClr val="CFDEB0"/>
                </a:solidFill>
              </a:rPr>
              <a:t>Стихотворение -</a:t>
            </a:r>
            <a:r>
              <a:rPr lang="ru-RU" sz="2000" b="1" smtClean="0"/>
              <a:t> </a:t>
            </a:r>
            <a:r>
              <a:rPr lang="ru-RU" sz="2000" b="1" smtClean="0">
                <a:hlinkClick r:id="rId8"/>
              </a:rPr>
              <a:t>http://festival.1september.ru/articles/533495/</a:t>
            </a:r>
            <a:endParaRPr lang="ru-RU" sz="2000" b="1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ru-RU" sz="2000" b="1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ru-RU" sz="2000" b="1" smtClean="0">
              <a:solidFill>
                <a:srgbClr val="CFDEB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ru-RU" sz="2000" b="1" smtClean="0">
              <a:solidFill>
                <a:srgbClr val="CFDEB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ru-RU" sz="2000" b="1" smtClean="0">
              <a:solidFill>
                <a:srgbClr val="CFDEB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ru-RU" sz="2000" b="1" smtClean="0">
              <a:solidFill>
                <a:srgbClr val="CFDEB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ru-RU" sz="2000" b="1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ru-RU" sz="2000" b="1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ru-RU" sz="2000" smtClean="0">
              <a:solidFill>
                <a:srgbClr val="CFDEB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ru-RU" sz="2000" smtClean="0">
              <a:solidFill>
                <a:srgbClr val="CFDEB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000" smtClean="0">
              <a:solidFill>
                <a:srgbClr val="CFDEB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2A1500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309</Words>
  <Application>Microsoft Office PowerPoint</Application>
  <PresentationFormat>Экран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Georgia</vt:lpstr>
      <vt:lpstr>Calibri</vt:lpstr>
      <vt:lpstr>Times New Roman</vt:lpstr>
      <vt:lpstr>Тема Office</vt:lpstr>
      <vt:lpstr>Тема Office</vt:lpstr>
      <vt:lpstr>Уроки милосердия 2 класс Уроки 5-6 «Род. Предки. Потомки»  (Зубова Г.Д. Уроки милосердия)</vt:lpstr>
      <vt:lpstr>С.В.Иванов. «Семья»</vt:lpstr>
      <vt:lpstr>Слайд 3</vt:lpstr>
      <vt:lpstr>Словарь многих выражений </vt:lpstr>
      <vt:lpstr>Пословицы и поговорки о семье</vt:lpstr>
      <vt:lpstr>Родословное древо</vt:lpstr>
      <vt:lpstr>Слайд 7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Solaris</dc:creator>
  <cp:lastModifiedBy>WiZaRd</cp:lastModifiedBy>
  <cp:revision>61</cp:revision>
  <dcterms:created xsi:type="dcterms:W3CDTF">2014-08-01T14:04:11Z</dcterms:created>
  <dcterms:modified xsi:type="dcterms:W3CDTF">2015-02-09T15:08:16Z</dcterms:modified>
</cp:coreProperties>
</file>