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4" r:id="rId11"/>
    <p:sldId id="277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FFCC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36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C3CB-657E-4260-A26E-E138B51BD696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52F8-3F7E-4A9C-B094-F80FC771C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95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BECD-9466-43AC-9546-3595582406B2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D68F-FE4A-46AA-B334-58E619C3C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905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0302-E2A2-4689-B194-443786D45464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89A8-6F6D-4A5C-9CD0-55746D96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353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0A59-9717-41A6-885A-FCF9AB7F5808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B687-3522-4511-B3AD-304DE114C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6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4EB0-8A0A-46D8-BD26-57EF33A5E2B2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583B-A9A0-4C45-A11C-A616A5E10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695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98B2-1731-4BEC-8D30-83A91A105B44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3A00-727A-4C86-BE24-DF97F4439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091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B2C7-B24C-4770-83EA-3AD6CB42CBB6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9ED4-7B08-47BD-9961-F49CF9531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034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95EC-3518-4987-885C-B94383999F93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36CE-B70A-417D-98FC-F54D7A6CF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212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43A55-8F00-4F5F-9047-185135555A29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FE61-C932-4542-AFBB-40235178F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612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8A6B-D09B-415D-8557-72B8147253A4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771F-DA98-4542-9384-C2C55C35F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1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C0590-FDBE-4C5E-BBD7-E5F896C96929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365D-DC6F-4D6E-94F7-A7F98D61E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9112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12019B-94A9-4A67-B810-2AC8A738ED91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9CDC6-3166-481A-B236-2F4101939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66391"/>
            <a:ext cx="8229600" cy="1080120"/>
          </a:xfrm>
        </p:spPr>
        <p:txBody>
          <a:bodyPr/>
          <a:lstStyle/>
          <a:p>
            <a:r>
              <a:rPr lang="ru-RU" sz="3200" b="1" dirty="0" smtClean="0"/>
              <a:t>Презентация к урокам математики в 6 классе по темам «Пропорции» и </a:t>
            </a:r>
            <a:br>
              <a:rPr lang="ru-RU" sz="3200" b="1" dirty="0" smtClean="0"/>
            </a:br>
            <a:r>
              <a:rPr lang="ru-RU" sz="3200" b="1" dirty="0" smtClean="0"/>
              <a:t>«Прямая и обратная пропорциональность»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1959" y="3645024"/>
            <a:ext cx="4027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u="sng" dirty="0" smtClean="0"/>
              <a:t>Автор материала</a:t>
            </a:r>
            <a:r>
              <a:rPr lang="ru-RU" b="1" dirty="0" smtClean="0"/>
              <a:t>:</a:t>
            </a:r>
          </a:p>
          <a:p>
            <a:pPr algn="r"/>
            <a:r>
              <a:rPr lang="ru-RU" b="1" dirty="0" smtClean="0"/>
              <a:t>Щербакова Татьяна Прокопьевна</a:t>
            </a:r>
            <a:r>
              <a:rPr lang="ru-RU" dirty="0" smtClean="0"/>
              <a:t>, </a:t>
            </a:r>
          </a:p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/>
              <a:t>в</a:t>
            </a:r>
            <a:r>
              <a:rPr lang="ru-RU" dirty="0" smtClean="0"/>
              <a:t>ысшей квалификационной категории,</a:t>
            </a:r>
          </a:p>
          <a:p>
            <a:pPr algn="r"/>
            <a:r>
              <a:rPr lang="ru-RU" dirty="0" smtClean="0"/>
              <a:t>МБОУ СШ №1 г. Архангельска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5809650"/>
            <a:ext cx="259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</a:t>
            </a:r>
            <a:r>
              <a:rPr lang="ru-RU" dirty="0" smtClean="0"/>
              <a:t>. Архангельск, 2015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55823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Задача </a:t>
            </a:r>
            <a:r>
              <a:rPr lang="ru-RU" b="1" dirty="0" smtClean="0">
                <a:solidFill>
                  <a:prstClr val="black"/>
                </a:solidFill>
              </a:rPr>
              <a:t>№81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8208912" cy="136815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Со </a:t>
            </a:r>
            <a:r>
              <a:rPr lang="ru-RU" sz="2800" b="1" dirty="0" smtClean="0">
                <a:solidFill>
                  <a:srgbClr val="0070C0"/>
                </a:solidFill>
              </a:rPr>
              <a:t>скоростью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80 км/ч </a:t>
            </a:r>
            <a:r>
              <a:rPr lang="ru-RU" sz="2800" b="1" dirty="0" smtClean="0"/>
              <a:t>товарный поезд прошёл          </a:t>
            </a:r>
            <a:r>
              <a:rPr lang="ru-RU" sz="2800" b="1" dirty="0" smtClean="0">
                <a:solidFill>
                  <a:srgbClr val="00B050"/>
                </a:solidFill>
              </a:rPr>
              <a:t>720 км</a:t>
            </a:r>
            <a:r>
              <a:rPr lang="ru-RU" sz="2800" b="1" dirty="0" smtClean="0"/>
              <a:t>. Какое </a:t>
            </a:r>
            <a:r>
              <a:rPr lang="ru-RU" sz="2800" b="1" dirty="0" smtClean="0">
                <a:solidFill>
                  <a:srgbClr val="00B050"/>
                </a:solidFill>
              </a:rPr>
              <a:t>расстояние </a:t>
            </a:r>
            <a:r>
              <a:rPr lang="ru-RU" sz="2800" b="1" dirty="0" smtClean="0"/>
              <a:t>пройдёт за то же время пассажирский поезд, </a:t>
            </a:r>
            <a:r>
              <a:rPr lang="ru-RU" sz="2800" b="1" dirty="0" smtClean="0">
                <a:solidFill>
                  <a:srgbClr val="0070C0"/>
                </a:solidFill>
              </a:rPr>
              <a:t>скорость</a:t>
            </a:r>
            <a:r>
              <a:rPr lang="ru-RU" sz="2800" b="1" dirty="0" smtClean="0"/>
              <a:t> которого </a:t>
            </a:r>
            <a:r>
              <a:rPr lang="ru-RU" sz="2800" b="1" dirty="0" smtClean="0">
                <a:solidFill>
                  <a:srgbClr val="C00000"/>
                </a:solidFill>
              </a:rPr>
              <a:t>60 км/ч 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51336"/>
              </p:ext>
            </p:extLst>
          </p:nvPr>
        </p:nvGraphicFramePr>
        <p:xfrm>
          <a:off x="2267744" y="2636912"/>
          <a:ext cx="460851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Скорость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Расстояние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 км/ч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720 км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 км/ч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 км</a:t>
                      </a:r>
                      <a:endParaRPr lang="ru-RU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619672" y="2852936"/>
            <a:ext cx="0" cy="17281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46169" y="2708920"/>
            <a:ext cx="0" cy="18722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83768" y="4149080"/>
            <a:ext cx="4365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</a:rPr>
              <a:t>п</a:t>
            </a:r>
            <a:r>
              <a:rPr lang="ru-RU" sz="2800" b="1" i="1" dirty="0" smtClean="0">
                <a:solidFill>
                  <a:srgbClr val="7030A0"/>
                </a:solidFill>
              </a:rPr>
              <a:t>рямо пропорциональные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491880" y="4711706"/>
                <a:ext cx="4572000" cy="14184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𝟖𝟎</m:t>
                        </m:r>
                      </m:num>
                      <m:den>
                        <m:r>
                          <a:rPr lang="ru-RU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𝟔𝟎</m:t>
                        </m:r>
                      </m:den>
                    </m:f>
                    <m:r>
                      <a:rPr lang="ru-RU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2800" b="1" dirty="0">
                    <a:effectLst/>
                    <a:latin typeface="Calibri"/>
                    <a:ea typeface="Times New Roman"/>
                    <a:cs typeface="Times New Roman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𝟕𝟐𝟎</m:t>
                        </m:r>
                      </m:num>
                      <m:den>
                        <m:r>
                          <a:rPr lang="ru-RU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den>
                    </m:f>
                  </m:oMath>
                </a14:m>
                <a:endParaRPr lang="ru-RU" sz="28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711706"/>
                <a:ext cx="4572000" cy="14184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777880" y="5840303"/>
            <a:ext cx="2405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540 км.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6294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Математика.</a:t>
            </a:r>
            <a:r>
              <a:rPr lang="ru-RU" sz="2800" dirty="0" smtClean="0"/>
              <a:t>6 класс: учеб. Для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Учреждений/</a:t>
            </a:r>
            <a:r>
              <a:rPr lang="en-US" sz="2800" dirty="0" smtClean="0"/>
              <a:t>[C</a:t>
            </a:r>
            <a:r>
              <a:rPr lang="ru-RU" sz="2800" dirty="0" smtClean="0"/>
              <a:t>.М Никольский, Н.Н. Решетников, А.В. </a:t>
            </a:r>
            <a:r>
              <a:rPr lang="ru-RU" sz="2800" dirty="0" err="1" smtClean="0"/>
              <a:t>Шевкин</a:t>
            </a:r>
            <a:r>
              <a:rPr lang="en-US" sz="2800" dirty="0" smtClean="0"/>
              <a:t>]</a:t>
            </a:r>
            <a:r>
              <a:rPr lang="ru-RU" sz="2800" dirty="0" smtClean="0"/>
              <a:t>. – 7-е изд. – М.: Просвещение, 2009. -256 с.: ил. – (МГУ – школе.)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33672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43155"/>
            <a:ext cx="8229600" cy="1143000"/>
          </a:xfrm>
        </p:spPr>
        <p:txBody>
          <a:bodyPr/>
          <a:lstStyle/>
          <a:p>
            <a:r>
              <a:rPr lang="ru-RU" sz="8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Пропорции</a:t>
            </a:r>
            <a:endParaRPr lang="ru-RU" sz="8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4437112"/>
            <a:ext cx="6048672" cy="75294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Автор: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Щербакова Татьяна Прокопьевна,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учитель математики МБОУ СШ №1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3528294"/>
            <a:ext cx="513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FF"/>
                </a:solidFill>
                <a:latin typeface="Arial Black" panose="020B0A04020102020204" pitchFamily="34" charset="0"/>
              </a:rPr>
              <a:t>Математика 6класс. Никольский С.М.</a:t>
            </a:r>
            <a:endParaRPr lang="ru-RU" b="1" dirty="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9627" y="5517232"/>
            <a:ext cx="148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Архангельск,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2015 год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53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683568" y="476672"/>
            <a:ext cx="7920880" cy="1512168"/>
          </a:xfrm>
          <a:prstGeom prst="flowChartAlternateProcess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Пропорция – равенство двух отношений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6696" y="2680664"/>
            <a:ext cx="3988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sz="4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sz="4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:  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2146487" y="2708920"/>
            <a:ext cx="1417401" cy="373204"/>
          </a:xfrm>
          <a:prstGeom prst="arc">
            <a:avLst>
              <a:gd name="adj1" fmla="val 10910960"/>
              <a:gd name="adj2" fmla="val 2157989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0800000">
            <a:off x="1093688" y="3124418"/>
            <a:ext cx="3456383" cy="545959"/>
          </a:xfrm>
          <a:prstGeom prst="arc">
            <a:avLst>
              <a:gd name="adj1" fmla="val 10910960"/>
              <a:gd name="adj2" fmla="val 2157989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339588"/>
            <a:ext cx="199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средние члены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6813" y="366819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райние члены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46353" y="3559396"/>
            <a:ext cx="57606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2695" y="312441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 =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09936" y="3013502"/>
            <a:ext cx="3241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236296" y="3559396"/>
            <a:ext cx="57606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8163" y="2736567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01137" y="3541841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95740" y="2710844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08027" y="3559396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580112" y="2895522"/>
            <a:ext cx="2220358" cy="12535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80112" y="2895522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825651" y="2495998"/>
            <a:ext cx="172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крайние члены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5632695" y="3013502"/>
            <a:ext cx="2167777" cy="12795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632695" y="4293096"/>
            <a:ext cx="20356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952874" y="4293096"/>
            <a:ext cx="1715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средние члены</a:t>
            </a:r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1357290" y="4500570"/>
            <a:ext cx="7429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относится к 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так,  как </a:t>
            </a:r>
            <a:r>
              <a:rPr lang="en-US" sz="2400" b="1" i="1" dirty="0" smtClean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относится  к</a:t>
            </a:r>
            <a:r>
              <a:rPr lang="en-US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ru-RU" sz="48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5500702"/>
            <a:ext cx="3241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4286256"/>
            <a:ext cx="178595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Читают: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63920" y="5223702"/>
            <a:ext cx="7556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ru-RU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отношению 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ru-RU" sz="40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997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Основное свойство пропорции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5085184"/>
            <a:ext cx="4680520" cy="1224136"/>
          </a:xfrm>
        </p:spPr>
        <p:txBody>
          <a:bodyPr/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 </a:t>
            </a: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5272" y="2420888"/>
            <a:ext cx="7992888" cy="2232248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Произведение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крайних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членов</a:t>
            </a:r>
            <a:r>
              <a:rPr lang="ru-RU" sz="4000" b="1" dirty="0" smtClean="0"/>
              <a:t> равно </a:t>
            </a:r>
            <a:r>
              <a:rPr lang="ru-RU" sz="4000" b="1" dirty="0" smtClean="0">
                <a:solidFill>
                  <a:srgbClr val="00B050"/>
                </a:solidFill>
              </a:rPr>
              <a:t>произведению </a:t>
            </a:r>
            <a:r>
              <a:rPr lang="ru-RU" sz="4000" b="1" dirty="0" smtClean="0">
                <a:solidFill>
                  <a:srgbClr val="0070C0"/>
                </a:solidFill>
              </a:rPr>
              <a:t>средних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членов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268760"/>
            <a:ext cx="39885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sz="4800" b="1" i="1" dirty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sz="4800" b="1" i="1" dirty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 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03848" y="1988840"/>
            <a:ext cx="1337868" cy="7920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436096" y="1988840"/>
            <a:ext cx="1224136" cy="82809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580112" y="3861048"/>
            <a:ext cx="792088" cy="13681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16216" y="3789040"/>
            <a:ext cx="72008" cy="15121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6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289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Прямая 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пропорциональность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9173" y="1495920"/>
            <a:ext cx="7258000" cy="61435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Пусть книга стоит 30 рублей, тогда стоимость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08424"/>
              </p:ext>
            </p:extLst>
          </p:nvPr>
        </p:nvGraphicFramePr>
        <p:xfrm>
          <a:off x="517589" y="2580470"/>
          <a:ext cx="807249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714380"/>
                <a:gridCol w="785818"/>
                <a:gridCol w="928694"/>
                <a:gridCol w="1265472"/>
                <a:gridCol w="1306294"/>
                <a:gridCol w="10001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книг,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Стоимость , 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180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9171" y="4308924"/>
            <a:ext cx="79283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Две величины  называются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прямо пропорциональными</a:t>
            </a:r>
            <a:r>
              <a:rPr lang="ru-RU" sz="2400" b="1" dirty="0" smtClean="0"/>
              <a:t>, </a:t>
            </a:r>
          </a:p>
          <a:p>
            <a:pPr algn="ctr"/>
            <a:r>
              <a:rPr lang="ru-RU" sz="2400" b="1" dirty="0" smtClean="0"/>
              <a:t>если при </a:t>
            </a:r>
            <a:r>
              <a:rPr lang="ru-RU" sz="3600" b="1" dirty="0" smtClean="0">
                <a:solidFill>
                  <a:srgbClr val="00B050"/>
                </a:solidFill>
              </a:rPr>
              <a:t>увеличении</a:t>
            </a:r>
            <a:r>
              <a:rPr lang="ru-RU" sz="2400" b="1" dirty="0" smtClean="0"/>
              <a:t> одной из них в </a:t>
            </a:r>
            <a:r>
              <a:rPr lang="ru-RU" sz="2400" b="1" u="sng" dirty="0" smtClean="0">
                <a:solidFill>
                  <a:srgbClr val="7030A0"/>
                </a:solidFill>
              </a:rPr>
              <a:t>несколько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раз </a:t>
            </a:r>
          </a:p>
          <a:p>
            <a:pPr algn="ctr"/>
            <a:r>
              <a:rPr lang="ru-RU" sz="2400" b="1" dirty="0" smtClean="0"/>
              <a:t>другая </a:t>
            </a:r>
            <a:r>
              <a:rPr lang="ru-RU" sz="3600" b="1" dirty="0" smtClean="0">
                <a:solidFill>
                  <a:srgbClr val="00B050"/>
                </a:solidFill>
              </a:rPr>
              <a:t>увеличивается</a:t>
            </a:r>
            <a:r>
              <a:rPr lang="ru-RU" sz="2400" b="1" dirty="0" smtClean="0"/>
              <a:t> во </a:t>
            </a:r>
            <a:r>
              <a:rPr lang="ru-RU" sz="2400" b="1" u="sng" dirty="0" smtClean="0">
                <a:solidFill>
                  <a:srgbClr val="7030A0"/>
                </a:solidFill>
              </a:rPr>
              <a:t>столько же </a:t>
            </a:r>
            <a:r>
              <a:rPr lang="ru-RU" sz="2400" b="1" dirty="0" smtClean="0"/>
              <a:t>раз.</a:t>
            </a:r>
            <a:endParaRPr lang="ru-RU" sz="2400" b="1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563888" y="2110274"/>
            <a:ext cx="2339328" cy="542920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rot="10800000" flipH="1">
            <a:off x="3593422" y="3805011"/>
            <a:ext cx="2228023" cy="524952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6843" y="2187689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2 раза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71927" y="3805011"/>
            <a:ext cx="1372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 2 раза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948" y="260648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Обратная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8356" y="1390129"/>
            <a:ext cx="8507288" cy="958751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Пусть имеется 120 рублей, хотят купить несколько одинаковых книг, тогда получим количество книг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714620"/>
          <a:ext cx="82153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000132"/>
                <a:gridCol w="1091980"/>
                <a:gridCol w="1173624"/>
                <a:gridCol w="1173624"/>
                <a:gridCol w="1173624"/>
                <a:gridCol w="11736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Цена, руб.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120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книг, шт.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6608" y="4297079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"/>
              </a:spcAft>
            </a:pPr>
            <a:r>
              <a:rPr lang="ru-RU" sz="2800" b="1" dirty="0" smtClean="0"/>
              <a:t>Две величины  называются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620688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+mj-cs"/>
              </a:rPr>
              <a:t>пропорциональность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34404" y="4853851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если при </a:t>
            </a:r>
            <a:r>
              <a:rPr lang="ru-RU" sz="4400" b="1" dirty="0">
                <a:solidFill>
                  <a:srgbClr val="00B050"/>
                </a:solidFill>
              </a:rPr>
              <a:t>увеличении</a:t>
            </a:r>
            <a:r>
              <a:rPr lang="ru-RU" sz="2800" b="1" dirty="0">
                <a:solidFill>
                  <a:prstClr val="black"/>
                </a:solidFill>
              </a:rPr>
              <a:t> одной из них в </a:t>
            </a:r>
            <a:r>
              <a:rPr lang="ru-RU" sz="2800" b="1" u="sng" dirty="0">
                <a:solidFill>
                  <a:srgbClr val="7030A0"/>
                </a:solidFill>
              </a:rPr>
              <a:t>несколько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раз </a:t>
            </a:r>
          </a:p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другая </a:t>
            </a:r>
            <a:r>
              <a:rPr lang="ru-RU" sz="2400" b="1" dirty="0">
                <a:solidFill>
                  <a:srgbClr val="00B050"/>
                </a:solidFill>
              </a:rPr>
              <a:t>уменьшается</a:t>
            </a:r>
            <a:r>
              <a:rPr lang="ru-RU" sz="2800" b="1" dirty="0">
                <a:solidFill>
                  <a:prstClr val="black"/>
                </a:solidFill>
              </a:rPr>
              <a:t> во </a:t>
            </a:r>
            <a:r>
              <a:rPr lang="ru-RU" sz="2800" b="1" u="sng" dirty="0">
                <a:solidFill>
                  <a:srgbClr val="7030A0"/>
                </a:solidFill>
              </a:rPr>
              <a:t>столько же </a:t>
            </a:r>
            <a:r>
              <a:rPr lang="ru-RU" sz="2800" b="1" dirty="0">
                <a:solidFill>
                  <a:prstClr val="black"/>
                </a:solidFill>
              </a:rPr>
              <a:t>раз.</a:t>
            </a: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3273699" y="2348880"/>
            <a:ext cx="2664296" cy="501842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9601" y="2346949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2 раза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92468" y="3862668"/>
            <a:ext cx="26527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40119" y="389696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 2 раза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85870" y="4653136"/>
            <a:ext cx="6223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обратно </a:t>
            </a:r>
            <a:r>
              <a:rPr lang="ru-RU" sz="2800" b="1" dirty="0" smtClean="0">
                <a:solidFill>
                  <a:srgbClr val="C00000"/>
                </a:solidFill>
              </a:rPr>
              <a:t>пропорциональными </a:t>
            </a:r>
            <a:r>
              <a:rPr lang="ru-RU" sz="2800" b="1" dirty="0" smtClean="0"/>
              <a:t>,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№72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3974" y="1268760"/>
            <a:ext cx="7023724" cy="142876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За </a:t>
            </a:r>
            <a:r>
              <a:rPr lang="ru-RU" sz="2800" b="1" dirty="0" smtClean="0">
                <a:solidFill>
                  <a:srgbClr val="C00000"/>
                </a:solidFill>
              </a:rPr>
              <a:t>6 часов </a:t>
            </a:r>
            <a:r>
              <a:rPr lang="ru-RU" sz="2800" b="1" dirty="0" smtClean="0"/>
              <a:t>поезд прошёл </a:t>
            </a:r>
            <a:r>
              <a:rPr lang="ru-RU" sz="2800" b="1" dirty="0" smtClean="0">
                <a:solidFill>
                  <a:srgbClr val="00B050"/>
                </a:solidFill>
              </a:rPr>
              <a:t>480 км</a:t>
            </a:r>
            <a:r>
              <a:rPr lang="ru-RU" sz="2800" b="1" dirty="0" smtClean="0"/>
              <a:t>. Сколько километров прошёл за первые </a:t>
            </a:r>
            <a:r>
              <a:rPr lang="ru-RU" sz="2800" b="1" dirty="0" smtClean="0">
                <a:solidFill>
                  <a:srgbClr val="C00000"/>
                </a:solidFill>
              </a:rPr>
              <a:t>2 часа</a:t>
            </a:r>
            <a:r>
              <a:rPr lang="ru-RU" sz="2800" b="1" dirty="0" smtClean="0"/>
              <a:t>, 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двигаясь</a:t>
            </a:r>
            <a:r>
              <a:rPr lang="ru-RU" sz="2800" b="1" dirty="0"/>
              <a:t> </a:t>
            </a:r>
            <a:r>
              <a:rPr lang="ru-RU" sz="2800" b="1" dirty="0" smtClean="0"/>
              <a:t> с постоянной скоростью? 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298" y="2714620"/>
          <a:ext cx="4572032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16"/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Расстояние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 ч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480 км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2 ч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 км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>
            <a:off x="1179489" y="3679033"/>
            <a:ext cx="164228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715934" y="3713958"/>
            <a:ext cx="171451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80888" y="4286963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Прямо пропорциональные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214950"/>
            <a:ext cx="285752" cy="6667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214950"/>
            <a:ext cx="581026" cy="6667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3786182" y="4786322"/>
            <a:ext cx="4286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5643578"/>
            <a:ext cx="248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 160 км.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Задача №</a:t>
            </a:r>
            <a:r>
              <a:rPr lang="ru-RU" b="1" dirty="0" smtClean="0">
                <a:solidFill>
                  <a:prstClr val="black"/>
                </a:solidFill>
              </a:rPr>
              <a:t>73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704856" cy="136815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Для варки варенья из вишни на </a:t>
            </a:r>
            <a:r>
              <a:rPr lang="ru-RU" sz="2800" b="1" dirty="0" smtClean="0">
                <a:solidFill>
                  <a:srgbClr val="00B050"/>
                </a:solidFill>
              </a:rPr>
              <a:t>6 кг ягод </a:t>
            </a:r>
            <a:r>
              <a:rPr lang="ru-RU" sz="2800" b="1" dirty="0" smtClean="0"/>
              <a:t>берут  </a:t>
            </a:r>
            <a:r>
              <a:rPr lang="ru-RU" sz="2800" b="1" dirty="0" smtClean="0">
                <a:solidFill>
                  <a:srgbClr val="C00000"/>
                </a:solidFill>
              </a:rPr>
              <a:t>4 кг сахарного песку</a:t>
            </a:r>
            <a:r>
              <a:rPr lang="ru-RU" sz="2800" b="1" dirty="0" smtClean="0"/>
              <a:t>. Сколько килограммов ягод надо взять на </a:t>
            </a:r>
            <a:r>
              <a:rPr lang="ru-RU" sz="2800" b="1" dirty="0" smtClean="0">
                <a:solidFill>
                  <a:srgbClr val="C00000"/>
                </a:solidFill>
              </a:rPr>
              <a:t>12 кг сахарного песку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87537"/>
              </p:ext>
            </p:extLst>
          </p:nvPr>
        </p:nvGraphicFramePr>
        <p:xfrm>
          <a:off x="2411760" y="2636912"/>
          <a:ext cx="489654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Ягоды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Сахарный песок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6 кг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 кг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 кг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12 кг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884368" y="2636912"/>
            <a:ext cx="0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35696" y="2646690"/>
            <a:ext cx="0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03257" y="4083219"/>
            <a:ext cx="4344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прямо пропорциональные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4797151"/>
            <a:ext cx="182293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Times New Roman"/>
                <a:cs typeface="Times New Roman"/>
              </a:rPr>
              <a:t>12 : 4  =  </a:t>
            </a:r>
            <a:r>
              <a:rPr lang="ru-RU" sz="2400" b="1" dirty="0">
                <a:effectLst/>
                <a:latin typeface="Calibri"/>
                <a:ea typeface="Times New Roman"/>
                <a:cs typeface="Times New Roman"/>
              </a:rPr>
              <a:t>х : 6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779912" y="4634459"/>
                <a:ext cx="1563248" cy="90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𝟏𝟐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3200" b="1" dirty="0">
                    <a:effectLst/>
                    <a:latin typeface="Arial Black" panose="020B0A04020102020204" pitchFamily="34" charset="0"/>
                    <a:ea typeface="Times New Roman"/>
                    <a:cs typeface="Times New Roman"/>
                  </a:rPr>
                  <a:t>  </a:t>
                </a:r>
                <a:r>
                  <a:rPr lang="ru-RU" sz="3200" b="1" dirty="0" smtClean="0">
                    <a:effectLst/>
                    <a:latin typeface="+mn-lt"/>
                    <a:ea typeface="Times New Roman"/>
                    <a:cs typeface="Times New Roman"/>
                  </a:rPr>
                  <a:t>=</a:t>
                </a:r>
                <a:r>
                  <a:rPr lang="ru-RU" sz="3200" b="1" dirty="0" smtClean="0">
                    <a:effectLst/>
                    <a:latin typeface="Arial Black" panose="020B0A04020102020204" pitchFamily="34" charset="0"/>
                    <a:ea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b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𝟔</m:t>
                        </m:r>
                      </m:den>
                    </m:f>
                  </m:oMath>
                </a14:m>
                <a:endParaRPr lang="ru-RU" sz="3200" b="1" dirty="0">
                  <a:effectLst/>
                  <a:latin typeface="Arial Black" panose="020B0A04020102020204" pitchFamily="34" charset="0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634459"/>
                <a:ext cx="1563248" cy="907684"/>
              </a:xfrm>
              <a:prstGeom prst="rect">
                <a:avLst/>
              </a:prstGeom>
              <a:blipFill rotWithShape="1">
                <a:blip r:embed="rId2"/>
                <a:stretch>
                  <a:fillRect b="-10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444208" y="4606439"/>
                <a:ext cx="3096344" cy="1518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𝟔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3200" b="1" dirty="0">
                    <a:effectLst/>
                    <a:latin typeface="Calibri"/>
                    <a:ea typeface="Times New Roman"/>
                    <a:cs typeface="Times New Roman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𝟏𝟐</m:t>
                        </m:r>
                      </m:den>
                    </m:f>
                  </m:oMath>
                </a14:m>
                <a:endParaRPr lang="ru-RU" sz="3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606439"/>
                <a:ext cx="3096344" cy="15181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52120" y="5814360"/>
            <a:ext cx="2159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 18 кг.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62757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Задача №</a:t>
            </a:r>
            <a:r>
              <a:rPr lang="ru-RU" b="1" dirty="0" smtClean="0">
                <a:solidFill>
                  <a:prstClr val="black"/>
                </a:solidFill>
              </a:rPr>
              <a:t>76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Расстояние между двумя городами первый поезд прошёл со </a:t>
            </a:r>
            <a:r>
              <a:rPr lang="ru-RU" sz="2800" b="1" dirty="0" smtClean="0">
                <a:solidFill>
                  <a:srgbClr val="0070C0"/>
                </a:solidFill>
              </a:rPr>
              <a:t>скоростью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80 км/ч </a:t>
            </a:r>
            <a:r>
              <a:rPr lang="ru-RU" sz="2800" b="1" dirty="0" smtClean="0"/>
              <a:t>за </a:t>
            </a:r>
            <a:r>
              <a:rPr lang="ru-RU" sz="2800" b="1" dirty="0" smtClean="0">
                <a:solidFill>
                  <a:srgbClr val="00B050"/>
                </a:solidFill>
              </a:rPr>
              <a:t>3 ч</a:t>
            </a:r>
            <a:r>
              <a:rPr lang="ru-RU" sz="2800" b="1" dirty="0" smtClean="0"/>
              <a:t>. За </a:t>
            </a:r>
            <a:r>
              <a:rPr lang="ru-RU" sz="2800" b="1" dirty="0" smtClean="0">
                <a:solidFill>
                  <a:srgbClr val="00B050"/>
                </a:solidFill>
              </a:rPr>
              <a:t>сколько часов</a:t>
            </a:r>
            <a:r>
              <a:rPr lang="ru-RU" sz="2800" b="1" dirty="0" smtClean="0"/>
              <a:t> второй поезд пройдёт то же расстояние со </a:t>
            </a:r>
            <a:r>
              <a:rPr lang="ru-RU" sz="2800" b="1" dirty="0" smtClean="0">
                <a:solidFill>
                  <a:srgbClr val="0070C0"/>
                </a:solidFill>
              </a:rPr>
              <a:t>скоростью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60 км/ч 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85107"/>
              </p:ext>
            </p:extLst>
          </p:nvPr>
        </p:nvGraphicFramePr>
        <p:xfrm>
          <a:off x="2411760" y="2924944"/>
          <a:ext cx="460851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Скорость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Время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 км/ч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00B050"/>
                          </a:solidFill>
                        </a:rPr>
                        <a:t> ч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 км/ч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? ч</a:t>
                      </a:r>
                      <a:endParaRPr lang="ru-RU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907704" y="3140968"/>
            <a:ext cx="0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36296" y="2888976"/>
            <a:ext cx="493713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16922" y="4437112"/>
            <a:ext cx="478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</a:rPr>
              <a:t>о</a:t>
            </a:r>
            <a:r>
              <a:rPr lang="ru-RU" sz="2800" b="1" i="1" dirty="0" smtClean="0">
                <a:solidFill>
                  <a:srgbClr val="7030A0"/>
                </a:solidFill>
              </a:rPr>
              <a:t>братно пропорциональные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31292" y="4999144"/>
                <a:ext cx="1102950" cy="1520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𝟖𝟎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𝟔𝟎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3200" b="1" dirty="0">
                    <a:effectLst/>
                    <a:latin typeface="Calibri"/>
                    <a:ea typeface="Times New Roman"/>
                    <a:cs typeface="Times New Roman"/>
                  </a:rPr>
                  <a:t>     </a:t>
                </a:r>
                <a:endParaRPr lang="ru-RU" sz="3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292" y="4999144"/>
                <a:ext cx="1102950" cy="1520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8064" y="5100111"/>
                <a:ext cx="724929" cy="827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х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100111"/>
                <a:ext cx="724929" cy="8272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44392" y="52608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20280" y="5845583"/>
            <a:ext cx="2700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за 4 часа.</a:t>
            </a:r>
            <a:endParaRPr lang="ru-RU" sz="2800" b="1" dirty="0"/>
          </a:p>
        </p:txBody>
      </p:sp>
      <p:sp>
        <p:nvSpPr>
          <p:cNvPr id="17" name="Выгнутая вправо стрелка 16"/>
          <p:cNvSpPr/>
          <p:nvPr/>
        </p:nvSpPr>
        <p:spPr>
          <a:xfrm rot="676470">
            <a:off x="5937423" y="3645831"/>
            <a:ext cx="519418" cy="2272567"/>
          </a:xfrm>
          <a:prstGeom prst="curvedLeftArrow">
            <a:avLst>
              <a:gd name="adj1" fmla="val 20812"/>
              <a:gd name="adj2" fmla="val 20812"/>
              <a:gd name="adj3" fmla="val 14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 rot="787730">
            <a:off x="5969566" y="4219301"/>
            <a:ext cx="288032" cy="11940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20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997b667110d1539959a5d46e1961ea7d9f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555</Words>
  <Application>Microsoft Office PowerPoint</Application>
  <PresentationFormat>Экран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к урокам математики в 6 классе по темам «Пропорции» и  «Прямая и обратная пропорциональность» </vt:lpstr>
      <vt:lpstr>Пропорции</vt:lpstr>
      <vt:lpstr>Презентация PowerPoint</vt:lpstr>
      <vt:lpstr>Основное свойство пропорции</vt:lpstr>
      <vt:lpstr>Прямая пропорциональность</vt:lpstr>
      <vt:lpstr>Обратная</vt:lpstr>
      <vt:lpstr>Задача №72</vt:lpstr>
      <vt:lpstr>Задача №73</vt:lpstr>
      <vt:lpstr>Задача №76</vt:lpstr>
      <vt:lpstr>Задача №81</vt:lpstr>
      <vt:lpstr>Источники: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Пропорция</dc:title>
  <dc:creator>User</dc:creator>
  <cp:lastModifiedBy>TP</cp:lastModifiedBy>
  <cp:revision>80</cp:revision>
  <dcterms:created xsi:type="dcterms:W3CDTF">2012-05-01T09:19:42Z</dcterms:created>
  <dcterms:modified xsi:type="dcterms:W3CDTF">2015-09-19T19:08:35Z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336894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NXTAG2">
    <vt:lpwstr>000800b20e0000000000010250300207f7000400038000</vt:lpwstr>
  </property>
</Properties>
</file>