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5" r:id="rId10"/>
    <p:sldId id="274" r:id="rId11"/>
    <p:sldId id="277" r:id="rId12"/>
  </p:sldIdLst>
  <p:sldSz cx="9144000" cy="6858000" type="screen4x3"/>
  <p:notesSz cx="6858000" cy="9144000"/>
  <p:custDataLst>
    <p:tags r:id="rId13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66FFCC"/>
    <a:srgbClr val="FF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366" y="-4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AC3CB-657E-4260-A26E-E138B51BD696}" type="datetimeFigureOut">
              <a:rPr lang="ru-RU"/>
              <a:pPr>
                <a:defRPr/>
              </a:pPr>
              <a:t>19.09.2015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252F8-3F7E-4A9C-B094-F80FC771C2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4955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5BECD-9466-43AC-9546-3595582406B2}" type="datetimeFigureOut">
              <a:rPr lang="ru-RU"/>
              <a:pPr>
                <a:defRPr/>
              </a:pPr>
              <a:t>19.09.2015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3D68F-FE4A-46AA-B334-58E619C3C3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69050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90302-E2A2-4689-B194-443786D45464}" type="datetimeFigureOut">
              <a:rPr lang="ru-RU"/>
              <a:pPr>
                <a:defRPr/>
              </a:pPr>
              <a:t>19.09.2015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B89A8-6F6D-4A5C-9CD0-55746D96B9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13533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C0A59-9717-41A6-885A-FCF9AB7F5808}" type="datetimeFigureOut">
              <a:rPr lang="ru-RU"/>
              <a:pPr>
                <a:defRPr/>
              </a:pPr>
              <a:t>19.09.2015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FB687-3522-4511-B3AD-304DE114CD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1604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64EB0-8A0A-46D8-BD26-57EF33A5E2B2}" type="datetimeFigureOut">
              <a:rPr lang="ru-RU"/>
              <a:pPr>
                <a:defRPr/>
              </a:pPr>
              <a:t>19.09.2015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A583B-A9A0-4C45-A11C-A616A5E105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36957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C98B2-1731-4BEC-8D30-83A91A105B44}" type="datetimeFigureOut">
              <a:rPr lang="ru-RU"/>
              <a:pPr>
                <a:defRPr/>
              </a:pPr>
              <a:t>19.09.2015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C3A00-727A-4C86-BE24-DF97F4439E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20917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1B2C7-B24C-4770-83EA-3AD6CB42CBB6}" type="datetimeFigureOut">
              <a:rPr lang="ru-RU"/>
              <a:pPr>
                <a:defRPr/>
              </a:pPr>
              <a:t>19.09.2015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29ED4-7B08-47BD-9961-F49CF95316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10348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795EC-3518-4987-885C-B94383999F93}" type="datetimeFigureOut">
              <a:rPr lang="ru-RU"/>
              <a:pPr>
                <a:defRPr/>
              </a:pPr>
              <a:t>19.09.2015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136CE-B70A-417D-98FC-F54D7A6CF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52129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43A55-8F00-4F5F-9047-185135555A29}" type="datetimeFigureOut">
              <a:rPr lang="ru-RU"/>
              <a:pPr>
                <a:defRPr/>
              </a:pPr>
              <a:t>19.09.2015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5FE61-C932-4542-AFBB-40235178FB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26128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08A6B-D09B-415D-8557-72B8147253A4}" type="datetimeFigureOut">
              <a:rPr lang="ru-RU"/>
              <a:pPr>
                <a:defRPr/>
              </a:pPr>
              <a:t>19.09.2015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2771F-DA98-4542-9384-C2C55C35FD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491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C0590-FDBE-4C5E-BBD7-E5F896C96929}" type="datetimeFigureOut">
              <a:rPr lang="ru-RU"/>
              <a:pPr>
                <a:defRPr/>
              </a:pPr>
              <a:t>19.09.2015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E365D-DC6F-4D6E-94F7-A7F98D61EC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91121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12019B-94A9-4A67-B810-2AC8A738ED91}" type="datetimeFigureOut">
              <a:rPr lang="ru-RU"/>
              <a:pPr>
                <a:defRPr/>
              </a:pPr>
              <a:t>19.09.2015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399CDC6-3166-481A-B236-2F4101939C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666391"/>
            <a:ext cx="8229600" cy="1080120"/>
          </a:xfrm>
        </p:spPr>
        <p:txBody>
          <a:bodyPr/>
          <a:lstStyle/>
          <a:p>
            <a:r>
              <a:rPr lang="ru-RU" sz="3200" b="1" dirty="0" smtClean="0"/>
              <a:t>Презентация к урокам математики в 6 классе по темам «Пропорции» и </a:t>
            </a:r>
            <a:br>
              <a:rPr lang="ru-RU" sz="3200" b="1" dirty="0" smtClean="0"/>
            </a:br>
            <a:r>
              <a:rPr lang="ru-RU" sz="3200" b="1" dirty="0" smtClean="0"/>
              <a:t>«Прямая и обратная пропорциональность»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11959" y="3645024"/>
            <a:ext cx="402776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u="sng" dirty="0" smtClean="0"/>
              <a:t>Автор материала</a:t>
            </a:r>
            <a:r>
              <a:rPr lang="ru-RU" b="1" dirty="0" smtClean="0"/>
              <a:t>:</a:t>
            </a:r>
          </a:p>
          <a:p>
            <a:pPr algn="r"/>
            <a:r>
              <a:rPr lang="ru-RU" b="1" dirty="0" smtClean="0"/>
              <a:t>Щербакова Татьяна Прокопьевна</a:t>
            </a:r>
            <a:r>
              <a:rPr lang="ru-RU" dirty="0" smtClean="0"/>
              <a:t>, </a:t>
            </a:r>
          </a:p>
          <a:p>
            <a:pPr algn="r"/>
            <a:r>
              <a:rPr lang="ru-RU" dirty="0" smtClean="0"/>
              <a:t>учитель математики </a:t>
            </a:r>
          </a:p>
          <a:p>
            <a:pPr algn="r"/>
            <a:r>
              <a:rPr lang="ru-RU" dirty="0"/>
              <a:t>в</a:t>
            </a:r>
            <a:r>
              <a:rPr lang="ru-RU" dirty="0" smtClean="0"/>
              <a:t>ысшей квалификационной категории,</a:t>
            </a:r>
          </a:p>
          <a:p>
            <a:pPr algn="r"/>
            <a:r>
              <a:rPr lang="ru-RU" dirty="0" smtClean="0"/>
              <a:t>МБОУ СШ №1 г. Архангельска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75856" y="5809650"/>
            <a:ext cx="259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г</a:t>
            </a:r>
            <a:r>
              <a:rPr lang="ru-RU" dirty="0" smtClean="0"/>
              <a:t>. Архангельск, 2015 год.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755823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prstClr val="black"/>
                </a:solidFill>
              </a:rPr>
              <a:t>Задача </a:t>
            </a:r>
            <a:r>
              <a:rPr lang="ru-RU" b="1" dirty="0" smtClean="0">
                <a:solidFill>
                  <a:prstClr val="black"/>
                </a:solidFill>
              </a:rPr>
              <a:t>№81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124744"/>
            <a:ext cx="8208912" cy="1368152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 smtClean="0"/>
              <a:t>Со </a:t>
            </a:r>
            <a:r>
              <a:rPr lang="ru-RU" sz="2800" b="1" dirty="0" smtClean="0">
                <a:solidFill>
                  <a:srgbClr val="0070C0"/>
                </a:solidFill>
              </a:rPr>
              <a:t>скоростью</a:t>
            </a: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rgbClr val="C00000"/>
                </a:solidFill>
              </a:rPr>
              <a:t>80 км/ч </a:t>
            </a:r>
            <a:r>
              <a:rPr lang="ru-RU" sz="2800" b="1" dirty="0" smtClean="0"/>
              <a:t>товарный поезд прошёл          </a:t>
            </a:r>
            <a:r>
              <a:rPr lang="ru-RU" sz="2800" b="1" dirty="0" smtClean="0">
                <a:solidFill>
                  <a:srgbClr val="00B050"/>
                </a:solidFill>
              </a:rPr>
              <a:t>720 км</a:t>
            </a:r>
            <a:r>
              <a:rPr lang="ru-RU" sz="2800" b="1" dirty="0" smtClean="0"/>
              <a:t>. Какое </a:t>
            </a:r>
            <a:r>
              <a:rPr lang="ru-RU" sz="2800" b="1" dirty="0" smtClean="0">
                <a:solidFill>
                  <a:srgbClr val="00B050"/>
                </a:solidFill>
              </a:rPr>
              <a:t>расстояние </a:t>
            </a:r>
            <a:r>
              <a:rPr lang="ru-RU" sz="2800" b="1" dirty="0" smtClean="0"/>
              <a:t>пройдёт за то же время пассажирский поезд, </a:t>
            </a:r>
            <a:r>
              <a:rPr lang="ru-RU" sz="2800" b="1" dirty="0" smtClean="0">
                <a:solidFill>
                  <a:srgbClr val="0070C0"/>
                </a:solidFill>
              </a:rPr>
              <a:t>скорость</a:t>
            </a:r>
            <a:r>
              <a:rPr lang="ru-RU" sz="2800" b="1" dirty="0" smtClean="0"/>
              <a:t> которого </a:t>
            </a:r>
            <a:r>
              <a:rPr lang="ru-RU" sz="2800" b="1" dirty="0" smtClean="0">
                <a:solidFill>
                  <a:srgbClr val="C00000"/>
                </a:solidFill>
              </a:rPr>
              <a:t>60 км/ч </a:t>
            </a:r>
            <a:r>
              <a:rPr lang="ru-RU" sz="2800" b="1" dirty="0" smtClean="0"/>
              <a:t>?</a:t>
            </a:r>
            <a:endParaRPr lang="ru-RU" sz="28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151336"/>
              </p:ext>
            </p:extLst>
          </p:nvPr>
        </p:nvGraphicFramePr>
        <p:xfrm>
          <a:off x="2267744" y="2636912"/>
          <a:ext cx="460851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2304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ysClr val="windowText" lastClr="000000"/>
                          </a:solidFill>
                        </a:rPr>
                        <a:t>Скорость</a:t>
                      </a:r>
                      <a:endParaRPr lang="ru-RU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ysClr val="windowText" lastClr="000000"/>
                          </a:solidFill>
                        </a:rPr>
                        <a:t>Расстояние</a:t>
                      </a:r>
                      <a:endParaRPr lang="ru-RU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80 км/ч 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720 км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60 км/ч 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? км</a:t>
                      </a:r>
                      <a:endParaRPr lang="ru-RU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1619672" y="2852936"/>
            <a:ext cx="0" cy="172819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7546169" y="2708920"/>
            <a:ext cx="0" cy="187220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483768" y="4149080"/>
            <a:ext cx="4365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>
                <a:solidFill>
                  <a:srgbClr val="7030A0"/>
                </a:solidFill>
              </a:rPr>
              <a:t>п</a:t>
            </a:r>
            <a:r>
              <a:rPr lang="ru-RU" sz="2800" b="1" i="1" dirty="0" smtClean="0">
                <a:solidFill>
                  <a:srgbClr val="7030A0"/>
                </a:solidFill>
              </a:rPr>
              <a:t>рямо пропорциональные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3491880" y="4711706"/>
                <a:ext cx="4572000" cy="141846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8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𝟖𝟎</m:t>
                        </m:r>
                      </m:num>
                      <m:den>
                        <m:r>
                          <a:rPr lang="ru-RU" sz="28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𝟔𝟎</m:t>
                        </m:r>
                      </m:den>
                    </m:f>
                    <m:r>
                      <a:rPr lang="ru-RU" sz="28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 </m:t>
                    </m:r>
                  </m:oMath>
                </a14:m>
                <a:r>
                  <a:rPr lang="ru-RU" sz="2800" b="1" dirty="0">
                    <a:effectLst/>
                    <a:latin typeface="Calibri"/>
                    <a:ea typeface="Times New Roman"/>
                    <a:cs typeface="Times New Roman"/>
                  </a:rPr>
                  <a:t> 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8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𝟕𝟐𝟎</m:t>
                        </m:r>
                      </m:num>
                      <m:den>
                        <m:r>
                          <a:rPr lang="ru-RU" sz="28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х</m:t>
                        </m:r>
                      </m:den>
                    </m:f>
                  </m:oMath>
                </a14:m>
                <a:endParaRPr lang="ru-RU" sz="28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1000" dirty="0">
                    <a:effectLst/>
                    <a:latin typeface="Calibri"/>
                    <a:ea typeface="Calibri"/>
                    <a:cs typeface="Times New Roman"/>
                  </a:rPr>
                  <a:t> 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1000" dirty="0">
                    <a:effectLst/>
                    <a:latin typeface="Calibri"/>
                    <a:ea typeface="Calibri"/>
                    <a:cs typeface="Times New Roman"/>
                  </a:rPr>
                  <a:t> </a:t>
                </a: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4711706"/>
                <a:ext cx="4572000" cy="14184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5777880" y="5840303"/>
            <a:ext cx="24055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Ответ: 540 км.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562940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b="1" dirty="0" smtClean="0"/>
              <a:t>Математика.</a:t>
            </a:r>
            <a:r>
              <a:rPr lang="ru-RU" sz="2800" dirty="0" smtClean="0"/>
              <a:t>6 класс: учеб. Для </a:t>
            </a:r>
            <a:r>
              <a:rPr lang="ru-RU" sz="2800" dirty="0" err="1" smtClean="0"/>
              <a:t>общеобразоват</a:t>
            </a:r>
            <a:r>
              <a:rPr lang="ru-RU" sz="2800" dirty="0" smtClean="0"/>
              <a:t>. Учреждений/</a:t>
            </a:r>
            <a:r>
              <a:rPr lang="en-US" sz="2800" dirty="0" smtClean="0"/>
              <a:t>[C</a:t>
            </a:r>
            <a:r>
              <a:rPr lang="ru-RU" sz="2800" dirty="0" smtClean="0"/>
              <a:t>.М Никольский, Н.Н. Решетников, А.В. </a:t>
            </a:r>
            <a:r>
              <a:rPr lang="ru-RU" sz="2800" dirty="0" err="1" smtClean="0"/>
              <a:t>Шевкин</a:t>
            </a:r>
            <a:r>
              <a:rPr lang="en-US" sz="2800" dirty="0" smtClean="0"/>
              <a:t>]</a:t>
            </a:r>
            <a:r>
              <a:rPr lang="ru-RU" sz="2800" dirty="0" smtClean="0"/>
              <a:t>. – 7-е изд. – М.: Просвещение, 2009. -256 с.: ил. – (МГУ – школе.)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6336729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243155"/>
            <a:ext cx="8229600" cy="1143000"/>
          </a:xfrm>
        </p:spPr>
        <p:txBody>
          <a:bodyPr/>
          <a:lstStyle/>
          <a:p>
            <a:r>
              <a:rPr lang="ru-RU" sz="8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Пропорции</a:t>
            </a:r>
            <a:endParaRPr lang="ru-RU" sz="80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27784" y="4437112"/>
            <a:ext cx="6048672" cy="752947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Автор: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Щербакова Татьяна Прокопьевна,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учитель математики МБОУ СШ №1 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3728" y="3528294"/>
            <a:ext cx="5139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FF"/>
                </a:solidFill>
                <a:latin typeface="Arial Black" panose="020B0A04020102020204" pitchFamily="34" charset="0"/>
              </a:rPr>
              <a:t>Математика 6класс. Никольский С.М.</a:t>
            </a:r>
            <a:endParaRPr lang="ru-RU" b="1" dirty="0">
              <a:solidFill>
                <a:srgbClr val="FF00FF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59627" y="5517232"/>
            <a:ext cx="14871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Архангельск,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2015 год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8534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>
            <a:off x="683568" y="476672"/>
            <a:ext cx="7920880" cy="1512168"/>
          </a:xfrm>
          <a:prstGeom prst="flowChartAlternateProcess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atin typeface="Arial Narrow" panose="020B0606020202030204" pitchFamily="34" charset="0"/>
              </a:rPr>
              <a:t>Пропорция – равенство двух отношений</a:t>
            </a:r>
          </a:p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16696" y="2680664"/>
            <a:ext cx="39885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 </a:t>
            </a:r>
            <a:r>
              <a:rPr lang="en-US" sz="48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=  </a:t>
            </a:r>
            <a:r>
              <a:rPr lang="en-US" sz="48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:  </a:t>
            </a:r>
            <a:r>
              <a:rPr lang="en-US" sz="4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ru-RU" sz="48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Дуга 6"/>
          <p:cNvSpPr/>
          <p:nvPr/>
        </p:nvSpPr>
        <p:spPr>
          <a:xfrm>
            <a:off x="2146487" y="2708920"/>
            <a:ext cx="1417401" cy="373204"/>
          </a:xfrm>
          <a:prstGeom prst="arc">
            <a:avLst>
              <a:gd name="adj1" fmla="val 10910960"/>
              <a:gd name="adj2" fmla="val 21579899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уга 7"/>
          <p:cNvSpPr/>
          <p:nvPr/>
        </p:nvSpPr>
        <p:spPr>
          <a:xfrm rot="10800000">
            <a:off x="1093688" y="3124418"/>
            <a:ext cx="3456383" cy="545959"/>
          </a:xfrm>
          <a:prstGeom prst="arc">
            <a:avLst>
              <a:gd name="adj1" fmla="val 10910960"/>
              <a:gd name="adj2" fmla="val 21579899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79712" y="2339588"/>
            <a:ext cx="1993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средние члены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46813" y="3668198"/>
            <a:ext cx="1728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к</a:t>
            </a:r>
            <a:r>
              <a:rPr lang="ru-RU" b="1" dirty="0" smtClean="0">
                <a:solidFill>
                  <a:srgbClr val="C00000"/>
                </a:solidFill>
              </a:rPr>
              <a:t>райние члены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5846353" y="3559396"/>
            <a:ext cx="576064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632695" y="3124418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       =</a:t>
            </a:r>
            <a:endParaRPr lang="ru-RU" sz="48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409936" y="3013502"/>
            <a:ext cx="32412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>
                <a:solidFill>
                  <a:prstClr val="black"/>
                </a:solidFill>
              </a:rPr>
              <a:t> </a:t>
            </a:r>
            <a:endParaRPr lang="ru-RU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7236296" y="3559396"/>
            <a:ext cx="576064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888163" y="2736567"/>
            <a:ext cx="4924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01137" y="3541841"/>
            <a:ext cx="4924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ru-RU" sz="48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295740" y="2710844"/>
            <a:ext cx="4571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ru-RU" sz="48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308027" y="3559396"/>
            <a:ext cx="4924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ru-RU" sz="48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5580112" y="2895522"/>
            <a:ext cx="2220358" cy="12535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5580112" y="2895522"/>
            <a:ext cx="19442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5825651" y="2495998"/>
            <a:ext cx="1728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>
                <a:solidFill>
                  <a:srgbClr val="C00000"/>
                </a:solidFill>
              </a:rPr>
              <a:t>крайние члены</a:t>
            </a: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H="1">
            <a:off x="5632695" y="3013502"/>
            <a:ext cx="2167777" cy="12795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5632695" y="4293096"/>
            <a:ext cx="203564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5952874" y="4293096"/>
            <a:ext cx="17154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>
                <a:solidFill>
                  <a:srgbClr val="4F81BD">
                    <a:lumMod val="75000"/>
                  </a:srgbClr>
                </a:solidFill>
              </a:rPr>
              <a:t>средние члены</a:t>
            </a:r>
          </a:p>
        </p:txBody>
      </p:sp>
      <p:sp>
        <p:nvSpPr>
          <p:cNvPr id="25" name="Содержимое 24"/>
          <p:cNvSpPr>
            <a:spLocks noGrp="1"/>
          </p:cNvSpPr>
          <p:nvPr>
            <p:ph idx="1"/>
          </p:nvPr>
        </p:nvSpPr>
        <p:spPr>
          <a:xfrm>
            <a:off x="1357290" y="4500570"/>
            <a:ext cx="742953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ru-RU" sz="40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относится к </a:t>
            </a:r>
            <a:r>
              <a:rPr lang="en-US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n>
                  <a:solidFill>
                    <a:srgbClr val="7030A0"/>
                  </a:solidFill>
                </a:ln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так,  как </a:t>
            </a:r>
            <a:r>
              <a:rPr lang="en-US" sz="2400" b="1" i="1" dirty="0" smtClean="0">
                <a:ln>
                  <a:solidFill>
                    <a:srgbClr val="7030A0"/>
                  </a:solidFill>
                </a:ln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4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относится  к</a:t>
            </a:r>
            <a:r>
              <a:rPr lang="en-US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4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»</a:t>
            </a:r>
            <a:r>
              <a:rPr lang="ru-RU" sz="4800" dirty="0" smtClean="0">
                <a:solidFill>
                  <a:prstClr val="black"/>
                </a:solidFill>
              </a:rPr>
              <a:t> 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357422" y="5500702"/>
            <a:ext cx="32412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>
                <a:solidFill>
                  <a:prstClr val="black"/>
                </a:solidFill>
              </a:rPr>
              <a:t> 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214414" y="4286256"/>
            <a:ext cx="178595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Читают: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263920" y="5223702"/>
            <a:ext cx="75565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40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отношение</a:t>
            </a:r>
            <a:r>
              <a:rPr lang="ru-RU" sz="32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en-US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n>
                  <a:solidFill>
                    <a:srgbClr val="7030A0"/>
                  </a:solidFill>
                </a:ln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равно</a:t>
            </a:r>
            <a:r>
              <a:rPr lang="ru-RU" sz="28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отношению </a:t>
            </a:r>
            <a:r>
              <a:rPr lang="en-US" sz="4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32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36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»</a:t>
            </a:r>
            <a:r>
              <a:rPr lang="ru-RU" sz="4000" dirty="0" smtClean="0">
                <a:solidFill>
                  <a:prstClr val="black"/>
                </a:solidFill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09972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/>
      <p:bldP spid="21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Основное свойство пропорции</a:t>
            </a:r>
            <a:endParaRPr lang="ru-RU" sz="36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99792" y="5085184"/>
            <a:ext cx="4680520" cy="1224136"/>
          </a:xfrm>
        </p:spPr>
        <p:txBody>
          <a:bodyPr/>
          <a:lstStyle/>
          <a:p>
            <a:pPr marL="0" indent="0">
              <a:buNone/>
            </a:pPr>
            <a:r>
              <a:rPr lang="ru-RU" sz="4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en-US" sz="4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</a:t>
            </a:r>
            <a:r>
              <a:rPr lang="en-US" sz="4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d   </a:t>
            </a:r>
            <a:r>
              <a:rPr lang="en-US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en-US" sz="4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</a:t>
            </a:r>
            <a:r>
              <a:rPr lang="en-US" sz="4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 </a:t>
            </a:r>
            <a:r>
              <a:rPr lang="ru-RU" sz="4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8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45272" y="2420888"/>
            <a:ext cx="7992888" cy="2232248"/>
          </a:xfrm>
          <a:prstGeom prst="roundRect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</a:rPr>
              <a:t>Произведение</a:t>
            </a:r>
            <a:r>
              <a:rPr lang="ru-RU" sz="4000" b="1" dirty="0" smtClean="0"/>
              <a:t> </a:t>
            </a:r>
            <a:r>
              <a:rPr lang="ru-RU" sz="4000" b="1" dirty="0" smtClean="0">
                <a:solidFill>
                  <a:srgbClr val="C00000"/>
                </a:solidFill>
              </a:rPr>
              <a:t>крайних</a:t>
            </a:r>
            <a:r>
              <a:rPr lang="ru-RU" sz="4000" b="1" dirty="0" smtClean="0"/>
              <a:t> </a:t>
            </a:r>
            <a:r>
              <a:rPr lang="ru-RU" sz="4000" b="1" dirty="0" smtClean="0">
                <a:solidFill>
                  <a:srgbClr val="002060"/>
                </a:solidFill>
              </a:rPr>
              <a:t>членов</a:t>
            </a:r>
            <a:r>
              <a:rPr lang="ru-RU" sz="4000" b="1" dirty="0" smtClean="0"/>
              <a:t> равно </a:t>
            </a:r>
            <a:r>
              <a:rPr lang="ru-RU" sz="4000" b="1" dirty="0" smtClean="0">
                <a:solidFill>
                  <a:srgbClr val="00B050"/>
                </a:solidFill>
              </a:rPr>
              <a:t>произведению </a:t>
            </a:r>
            <a:r>
              <a:rPr lang="ru-RU" sz="4000" b="1" dirty="0" smtClean="0">
                <a:solidFill>
                  <a:srgbClr val="0070C0"/>
                </a:solidFill>
              </a:rPr>
              <a:t>средних</a:t>
            </a:r>
            <a:r>
              <a:rPr lang="ru-RU" sz="4000" b="1" dirty="0" smtClean="0">
                <a:solidFill>
                  <a:srgbClr val="C00000"/>
                </a:solidFill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</a:rPr>
              <a:t>членов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43808" y="1268760"/>
            <a:ext cx="39885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4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 </a:t>
            </a:r>
            <a:r>
              <a:rPr lang="en-US" sz="4800" b="1" i="1" dirty="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 </a:t>
            </a:r>
            <a:r>
              <a:rPr lang="en-US" sz="4800" b="1" i="1" dirty="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:  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ru-RU" sz="48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203848" y="1988840"/>
            <a:ext cx="1337868" cy="7920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5436096" y="1988840"/>
            <a:ext cx="1224136" cy="828092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5580112" y="3861048"/>
            <a:ext cx="792088" cy="1368152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516216" y="3789040"/>
            <a:ext cx="72008" cy="151216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2762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8289" y="260648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Прямая </a:t>
            </a:r>
            <a:r>
              <a:rPr lang="ru-RU" sz="4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пропорциональность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29173" y="1495920"/>
            <a:ext cx="7258000" cy="614354"/>
          </a:xfrm>
        </p:spPr>
        <p:txBody>
          <a:bodyPr/>
          <a:lstStyle/>
          <a:p>
            <a:pPr>
              <a:buNone/>
            </a:pPr>
            <a:r>
              <a:rPr lang="ru-RU" sz="2800" b="1" dirty="0" smtClean="0"/>
              <a:t>Пусть книга стоит 30 рублей, тогда стоимость</a:t>
            </a:r>
            <a:endParaRPr lang="ru-RU" sz="28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808424"/>
              </p:ext>
            </p:extLst>
          </p:nvPr>
        </p:nvGraphicFramePr>
        <p:xfrm>
          <a:off x="517589" y="2580470"/>
          <a:ext cx="8072492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  <a:gridCol w="714380"/>
                <a:gridCol w="785818"/>
                <a:gridCol w="928694"/>
                <a:gridCol w="1265472"/>
                <a:gridCol w="1306294"/>
                <a:gridCol w="100013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книг, шт.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1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2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3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4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5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6</a:t>
                      </a:r>
                      <a:endParaRPr lang="ru-RU" sz="3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Стоимость , руб.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30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60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90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120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150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180</a:t>
                      </a:r>
                      <a:endParaRPr lang="ru-RU" sz="3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9171" y="4308924"/>
            <a:ext cx="792832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Две величины  называются 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прямо пропорциональными</a:t>
            </a:r>
            <a:r>
              <a:rPr lang="ru-RU" sz="2400" b="1" dirty="0" smtClean="0"/>
              <a:t>, </a:t>
            </a:r>
          </a:p>
          <a:p>
            <a:pPr algn="ctr"/>
            <a:r>
              <a:rPr lang="ru-RU" sz="2400" b="1" dirty="0" smtClean="0"/>
              <a:t>если при </a:t>
            </a:r>
            <a:r>
              <a:rPr lang="ru-RU" sz="3600" b="1" dirty="0" smtClean="0">
                <a:solidFill>
                  <a:srgbClr val="00B050"/>
                </a:solidFill>
              </a:rPr>
              <a:t>увеличении</a:t>
            </a:r>
            <a:r>
              <a:rPr lang="ru-RU" sz="2400" b="1" dirty="0" smtClean="0"/>
              <a:t> одной из них в </a:t>
            </a:r>
            <a:r>
              <a:rPr lang="ru-RU" sz="2400" b="1" u="sng" dirty="0" smtClean="0">
                <a:solidFill>
                  <a:srgbClr val="7030A0"/>
                </a:solidFill>
              </a:rPr>
              <a:t>несколько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/>
              <a:t>раз </a:t>
            </a:r>
          </a:p>
          <a:p>
            <a:pPr algn="ctr"/>
            <a:r>
              <a:rPr lang="ru-RU" sz="2400" b="1" dirty="0" smtClean="0"/>
              <a:t>другая </a:t>
            </a:r>
            <a:r>
              <a:rPr lang="ru-RU" sz="3600" b="1" dirty="0" smtClean="0">
                <a:solidFill>
                  <a:srgbClr val="00B050"/>
                </a:solidFill>
              </a:rPr>
              <a:t>увеличивается</a:t>
            </a:r>
            <a:r>
              <a:rPr lang="ru-RU" sz="2400" b="1" dirty="0" smtClean="0"/>
              <a:t> во </a:t>
            </a:r>
            <a:r>
              <a:rPr lang="ru-RU" sz="2400" b="1" u="sng" dirty="0" smtClean="0">
                <a:solidFill>
                  <a:srgbClr val="7030A0"/>
                </a:solidFill>
              </a:rPr>
              <a:t>столько же </a:t>
            </a:r>
            <a:r>
              <a:rPr lang="ru-RU" sz="2400" b="1" dirty="0" smtClean="0"/>
              <a:t>раз.</a:t>
            </a:r>
            <a:endParaRPr lang="ru-RU" sz="2400" b="1" dirty="0"/>
          </a:p>
        </p:txBody>
      </p:sp>
      <p:sp>
        <p:nvSpPr>
          <p:cNvPr id="4" name="Выгнутая вверх стрелка 3"/>
          <p:cNvSpPr/>
          <p:nvPr/>
        </p:nvSpPr>
        <p:spPr>
          <a:xfrm>
            <a:off x="3563888" y="2110274"/>
            <a:ext cx="2339328" cy="542920"/>
          </a:xfrm>
          <a:prstGeom prst="curved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Выгнутая вверх стрелка 6"/>
          <p:cNvSpPr/>
          <p:nvPr/>
        </p:nvSpPr>
        <p:spPr>
          <a:xfrm rot="10800000" flipH="1">
            <a:off x="3593422" y="3805011"/>
            <a:ext cx="2228023" cy="524952"/>
          </a:xfrm>
          <a:prstGeom prst="curved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16843" y="2187689"/>
            <a:ext cx="1372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Arial Black" panose="020B0A04020102020204" pitchFamily="34" charset="0"/>
              </a:rPr>
              <a:t>в</a:t>
            </a:r>
            <a:r>
              <a:rPr lang="ru-RU" sz="2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2 раза</a:t>
            </a:r>
            <a:endParaRPr lang="ru-RU" sz="2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71927" y="3805011"/>
            <a:ext cx="1372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000" dirty="0">
                <a:solidFill>
                  <a:srgbClr val="FF0000"/>
                </a:solidFill>
                <a:latin typeface="Arial Black" panose="020B0A04020102020204" pitchFamily="34" charset="0"/>
              </a:rPr>
              <a:t>в 2 раза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2948" y="260648"/>
            <a:ext cx="8229600" cy="562074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Обратная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8356" y="1390129"/>
            <a:ext cx="8507288" cy="958751"/>
          </a:xfrm>
        </p:spPr>
        <p:txBody>
          <a:bodyPr/>
          <a:lstStyle/>
          <a:p>
            <a:pPr>
              <a:buNone/>
            </a:pPr>
            <a:r>
              <a:rPr lang="ru-RU" sz="2800" b="1" dirty="0" smtClean="0"/>
              <a:t>    Пусть имеется 120 рублей, хотят купить несколько одинаковых книг, тогда получим количество книг</a:t>
            </a:r>
            <a:endParaRPr lang="ru-RU" sz="28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2714620"/>
          <a:ext cx="8215368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1000132"/>
                <a:gridCol w="1091980"/>
                <a:gridCol w="1173624"/>
                <a:gridCol w="1173624"/>
                <a:gridCol w="1173624"/>
                <a:gridCol w="117362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Цена, руб.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10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20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30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40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60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120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Количество книг, шт.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12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6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4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3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2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1</a:t>
                      </a:r>
                      <a:endParaRPr lang="ru-RU" sz="3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36608" y="4297079"/>
            <a:ext cx="8286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0"/>
              </a:spcAft>
            </a:pPr>
            <a:r>
              <a:rPr lang="ru-RU" sz="2800" b="1" dirty="0" smtClean="0"/>
              <a:t>Две величины  называются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7624" y="620688"/>
            <a:ext cx="69847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rgbClr val="002060"/>
                </a:solidFill>
                <a:latin typeface="Arial Black" panose="020B0A04020102020204" pitchFamily="34" charset="0"/>
                <a:ea typeface="+mj-ea"/>
                <a:cs typeface="+mj-cs"/>
              </a:rPr>
              <a:t>пропорциональность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434404" y="4853851"/>
            <a:ext cx="69127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b="1" dirty="0">
                <a:solidFill>
                  <a:prstClr val="black"/>
                </a:solidFill>
              </a:rPr>
              <a:t>если при </a:t>
            </a:r>
            <a:r>
              <a:rPr lang="ru-RU" sz="4400" b="1" dirty="0">
                <a:solidFill>
                  <a:srgbClr val="00B050"/>
                </a:solidFill>
              </a:rPr>
              <a:t>увеличении</a:t>
            </a:r>
            <a:r>
              <a:rPr lang="ru-RU" sz="2800" b="1" dirty="0">
                <a:solidFill>
                  <a:prstClr val="black"/>
                </a:solidFill>
              </a:rPr>
              <a:t> одной из них в </a:t>
            </a:r>
            <a:r>
              <a:rPr lang="ru-RU" sz="2800" b="1" u="sng" dirty="0">
                <a:solidFill>
                  <a:srgbClr val="7030A0"/>
                </a:solidFill>
              </a:rPr>
              <a:t>несколько</a:t>
            </a:r>
            <a:r>
              <a:rPr lang="ru-RU" sz="2800" b="1" dirty="0">
                <a:solidFill>
                  <a:srgbClr val="7030A0"/>
                </a:solidFill>
              </a:rPr>
              <a:t> </a:t>
            </a:r>
            <a:r>
              <a:rPr lang="ru-RU" sz="2800" b="1" dirty="0">
                <a:solidFill>
                  <a:prstClr val="black"/>
                </a:solidFill>
              </a:rPr>
              <a:t>раз </a:t>
            </a:r>
          </a:p>
          <a:p>
            <a:pPr lvl="0" algn="ctr"/>
            <a:r>
              <a:rPr lang="ru-RU" sz="2800" b="1" dirty="0">
                <a:solidFill>
                  <a:prstClr val="black"/>
                </a:solidFill>
              </a:rPr>
              <a:t>другая </a:t>
            </a:r>
            <a:r>
              <a:rPr lang="ru-RU" sz="2400" b="1" dirty="0">
                <a:solidFill>
                  <a:srgbClr val="00B050"/>
                </a:solidFill>
              </a:rPr>
              <a:t>уменьшается</a:t>
            </a:r>
            <a:r>
              <a:rPr lang="ru-RU" sz="2800" b="1" dirty="0">
                <a:solidFill>
                  <a:prstClr val="black"/>
                </a:solidFill>
              </a:rPr>
              <a:t> во </a:t>
            </a:r>
            <a:r>
              <a:rPr lang="ru-RU" sz="2800" b="1" u="sng" dirty="0">
                <a:solidFill>
                  <a:srgbClr val="7030A0"/>
                </a:solidFill>
              </a:rPr>
              <a:t>столько же </a:t>
            </a:r>
            <a:r>
              <a:rPr lang="ru-RU" sz="2800" b="1" dirty="0">
                <a:solidFill>
                  <a:prstClr val="black"/>
                </a:solidFill>
              </a:rPr>
              <a:t>раз.</a:t>
            </a:r>
          </a:p>
        </p:txBody>
      </p:sp>
      <p:sp>
        <p:nvSpPr>
          <p:cNvPr id="8" name="Выгнутая вверх стрелка 7"/>
          <p:cNvSpPr/>
          <p:nvPr/>
        </p:nvSpPr>
        <p:spPr>
          <a:xfrm>
            <a:off x="3273699" y="2348880"/>
            <a:ext cx="2664296" cy="501842"/>
          </a:xfrm>
          <a:prstGeom prst="curved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9601" y="2346949"/>
            <a:ext cx="1372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Arial Black" panose="020B0A04020102020204" pitchFamily="34" charset="0"/>
              </a:rPr>
              <a:t>в</a:t>
            </a:r>
            <a:r>
              <a:rPr lang="ru-RU" sz="2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2 раза</a:t>
            </a:r>
            <a:endParaRPr lang="ru-RU" sz="2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192468" y="3862668"/>
            <a:ext cx="265271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840119" y="3896969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dirty="0">
                <a:solidFill>
                  <a:srgbClr val="FF0000"/>
                </a:solidFill>
                <a:latin typeface="Arial Black" panose="020B0A04020102020204" pitchFamily="34" charset="0"/>
              </a:rPr>
              <a:t>в 2 раза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085870" y="4653136"/>
            <a:ext cx="62234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обратно </a:t>
            </a:r>
            <a:r>
              <a:rPr lang="ru-RU" sz="2800" b="1" dirty="0" smtClean="0">
                <a:solidFill>
                  <a:srgbClr val="C00000"/>
                </a:solidFill>
              </a:rPr>
              <a:t>пропорциональными </a:t>
            </a:r>
            <a:r>
              <a:rPr lang="ru-RU" sz="2800" b="1" dirty="0" smtClean="0"/>
              <a:t>,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Задача №72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3974" y="1268760"/>
            <a:ext cx="7023724" cy="1428760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    </a:t>
            </a:r>
            <a:r>
              <a:rPr lang="ru-RU" sz="2800" b="1" dirty="0" smtClean="0"/>
              <a:t>За </a:t>
            </a:r>
            <a:r>
              <a:rPr lang="ru-RU" sz="2800" b="1" dirty="0" smtClean="0">
                <a:solidFill>
                  <a:srgbClr val="C00000"/>
                </a:solidFill>
              </a:rPr>
              <a:t>6 часов </a:t>
            </a:r>
            <a:r>
              <a:rPr lang="ru-RU" sz="2800" b="1" dirty="0" smtClean="0"/>
              <a:t>поезд прошёл </a:t>
            </a:r>
            <a:r>
              <a:rPr lang="ru-RU" sz="2800" b="1" dirty="0" smtClean="0">
                <a:solidFill>
                  <a:srgbClr val="00B050"/>
                </a:solidFill>
              </a:rPr>
              <a:t>480 км</a:t>
            </a:r>
            <a:r>
              <a:rPr lang="ru-RU" sz="2800" b="1" dirty="0" smtClean="0"/>
              <a:t>. Сколько километров прошёл за первые </a:t>
            </a:r>
            <a:r>
              <a:rPr lang="ru-RU" sz="2800" b="1" dirty="0" smtClean="0">
                <a:solidFill>
                  <a:srgbClr val="C00000"/>
                </a:solidFill>
              </a:rPr>
              <a:t>2 часа</a:t>
            </a:r>
            <a:r>
              <a:rPr lang="ru-RU" sz="2800" b="1" dirty="0" smtClean="0"/>
              <a:t>, </a:t>
            </a:r>
          </a:p>
          <a:p>
            <a:pPr>
              <a:buNone/>
            </a:pPr>
            <a:r>
              <a:rPr lang="ru-RU" sz="2800" b="1" dirty="0"/>
              <a:t> </a:t>
            </a:r>
            <a:r>
              <a:rPr lang="ru-RU" sz="2800" b="1" dirty="0" smtClean="0"/>
              <a:t>   двигаясь</a:t>
            </a:r>
            <a:r>
              <a:rPr lang="ru-RU" sz="2800" b="1" dirty="0"/>
              <a:t> </a:t>
            </a:r>
            <a:r>
              <a:rPr lang="ru-RU" sz="2800" b="1" dirty="0" smtClean="0"/>
              <a:t> с постоянной скоростью? </a:t>
            </a:r>
            <a:endParaRPr lang="ru-RU" sz="28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00298" y="2714620"/>
          <a:ext cx="4572032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16"/>
                <a:gridCol w="22860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Время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Расстояние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6 ч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B050"/>
                          </a:solidFill>
                        </a:rPr>
                        <a:t>480 км</a:t>
                      </a:r>
                      <a:endParaRPr lang="ru-RU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2 ч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? км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 rot="5400000">
            <a:off x="1179489" y="3679033"/>
            <a:ext cx="1642280" cy="79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6715934" y="3713958"/>
            <a:ext cx="1714512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80888" y="4286963"/>
            <a:ext cx="3829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</a:rPr>
              <a:t>Прямо пропорциональные</a:t>
            </a:r>
            <a:endParaRPr lang="ru-RU" sz="2400" b="1" i="1" dirty="0">
              <a:solidFill>
                <a:srgbClr val="7030A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5214950"/>
            <a:ext cx="285752" cy="666750"/>
          </a:xfrm>
          <a:prstGeom prst="rect">
            <a:avLst/>
          </a:prstGeom>
          <a:noFill/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5214950"/>
            <a:ext cx="581026" cy="66675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 rot="10800000" flipV="1">
            <a:off x="3786182" y="4786322"/>
            <a:ext cx="42862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790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00760" y="5643578"/>
            <a:ext cx="24872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Ответ:  160 км.</a:t>
            </a:r>
            <a:endParaRPr lang="ru-RU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0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prstClr val="black"/>
                </a:solidFill>
              </a:rPr>
              <a:t>Задача №</a:t>
            </a:r>
            <a:r>
              <a:rPr lang="ru-RU" b="1" dirty="0" smtClean="0">
                <a:solidFill>
                  <a:prstClr val="black"/>
                </a:solidFill>
              </a:rPr>
              <a:t>73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124744"/>
            <a:ext cx="7704856" cy="1368151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 smtClean="0"/>
              <a:t>Для варки варенья из вишни на </a:t>
            </a:r>
            <a:r>
              <a:rPr lang="ru-RU" sz="2800" b="1" dirty="0" smtClean="0">
                <a:solidFill>
                  <a:srgbClr val="00B050"/>
                </a:solidFill>
              </a:rPr>
              <a:t>6 кг ягод </a:t>
            </a:r>
            <a:r>
              <a:rPr lang="ru-RU" sz="2800" b="1" dirty="0" smtClean="0"/>
              <a:t>берут  </a:t>
            </a:r>
            <a:r>
              <a:rPr lang="ru-RU" sz="2800" b="1" dirty="0" smtClean="0">
                <a:solidFill>
                  <a:srgbClr val="C00000"/>
                </a:solidFill>
              </a:rPr>
              <a:t>4 кг сахарного песку</a:t>
            </a:r>
            <a:r>
              <a:rPr lang="ru-RU" sz="2800" b="1" dirty="0" smtClean="0"/>
              <a:t>. Сколько килограммов ягод надо взять на </a:t>
            </a:r>
            <a:r>
              <a:rPr lang="ru-RU" sz="2800" b="1" dirty="0" smtClean="0">
                <a:solidFill>
                  <a:srgbClr val="C00000"/>
                </a:solidFill>
              </a:rPr>
              <a:t>12 кг сахарного песку</a:t>
            </a:r>
            <a:r>
              <a:rPr lang="ru-RU" sz="2800" b="1" dirty="0" smtClean="0"/>
              <a:t>?</a:t>
            </a:r>
            <a:endParaRPr lang="ru-RU" sz="28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287537"/>
              </p:ext>
            </p:extLst>
          </p:nvPr>
        </p:nvGraphicFramePr>
        <p:xfrm>
          <a:off x="2411760" y="2636912"/>
          <a:ext cx="489654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448272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ysClr val="windowText" lastClr="000000"/>
                          </a:solidFill>
                        </a:rPr>
                        <a:t>Ягоды</a:t>
                      </a:r>
                      <a:endParaRPr lang="ru-RU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ysClr val="windowText" lastClr="000000"/>
                          </a:solidFill>
                        </a:rPr>
                        <a:t>Сахарный песок</a:t>
                      </a:r>
                      <a:endParaRPr lang="ru-RU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B050"/>
                          </a:solidFill>
                        </a:rPr>
                        <a:t>6 кг</a:t>
                      </a:r>
                      <a:endParaRPr lang="ru-RU" sz="24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4 кг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? кг</a:t>
                      </a:r>
                      <a:endParaRPr lang="ru-RU" sz="2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12 кг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7884368" y="2636912"/>
            <a:ext cx="0" cy="18002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1835696" y="2646690"/>
            <a:ext cx="0" cy="18002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03257" y="4083219"/>
            <a:ext cx="4344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</a:rPr>
              <a:t>прямо пропорциональные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99592" y="4797151"/>
            <a:ext cx="1822935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effectLst/>
                <a:latin typeface="Calibri"/>
                <a:ea typeface="Times New Roman"/>
                <a:cs typeface="Times New Roman"/>
              </a:rPr>
              <a:t>12 : 4  =  </a:t>
            </a:r>
            <a:r>
              <a:rPr lang="ru-RU" sz="2400" b="1" dirty="0">
                <a:effectLst/>
                <a:latin typeface="Calibri"/>
                <a:ea typeface="Times New Roman"/>
                <a:cs typeface="Times New Roman"/>
              </a:rPr>
              <a:t>х : 6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3779912" y="4634459"/>
                <a:ext cx="1563248" cy="907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ru-RU" sz="32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𝟏𝟐</m:t>
                        </m:r>
                      </m:num>
                      <m:den>
                        <m:r>
                          <a:rPr lang="ru-RU" sz="32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𝟒</m:t>
                        </m:r>
                      </m:den>
                    </m:f>
                    <m:r>
                      <a:rPr lang="ru-RU" sz="32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 </m:t>
                    </m:r>
                  </m:oMath>
                </a14:m>
                <a:r>
                  <a:rPr lang="ru-RU" sz="3200" b="1" dirty="0">
                    <a:effectLst/>
                    <a:latin typeface="Arial Black" panose="020B0A04020102020204" pitchFamily="34" charset="0"/>
                    <a:ea typeface="Times New Roman"/>
                    <a:cs typeface="Times New Roman"/>
                  </a:rPr>
                  <a:t>  </a:t>
                </a:r>
                <a:r>
                  <a:rPr lang="ru-RU" sz="3200" b="1" dirty="0" smtClean="0">
                    <a:effectLst/>
                    <a:latin typeface="+mn-lt"/>
                    <a:ea typeface="Times New Roman"/>
                    <a:cs typeface="Times New Roman"/>
                  </a:rPr>
                  <a:t>=</a:t>
                </a:r>
                <a:r>
                  <a:rPr lang="ru-RU" sz="3200" b="1" dirty="0" smtClean="0">
                    <a:effectLst/>
                    <a:latin typeface="Arial Black" panose="020B0A04020102020204" pitchFamily="34" charset="0"/>
                    <a:ea typeface="Times New Roman"/>
                    <a:cs typeface="Times New Roman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3200" b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х</m:t>
                        </m:r>
                      </m:num>
                      <m:den>
                        <m:r>
                          <a:rPr lang="ru-RU" sz="32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𝟔</m:t>
                        </m:r>
                      </m:den>
                    </m:f>
                  </m:oMath>
                </a14:m>
                <a:endParaRPr lang="ru-RU" sz="3200" b="1" dirty="0">
                  <a:effectLst/>
                  <a:latin typeface="Arial Black" panose="020B0A04020102020204" pitchFamily="34" charset="0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4634459"/>
                <a:ext cx="1563248" cy="907684"/>
              </a:xfrm>
              <a:prstGeom prst="rect">
                <a:avLst/>
              </a:prstGeom>
              <a:blipFill rotWithShape="1">
                <a:blip r:embed="rId2"/>
                <a:stretch>
                  <a:fillRect b="-107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6444208" y="4606439"/>
                <a:ext cx="3096344" cy="15181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ru-RU" sz="32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𝟔</m:t>
                        </m:r>
                      </m:num>
                      <m:den>
                        <m:r>
                          <a:rPr lang="ru-RU" sz="32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х</m:t>
                        </m:r>
                      </m:den>
                    </m:f>
                    <m:r>
                      <a:rPr lang="ru-RU" sz="32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 </m:t>
                    </m:r>
                  </m:oMath>
                </a14:m>
                <a:r>
                  <a:rPr lang="ru-RU" sz="3200" b="1" dirty="0">
                    <a:effectLst/>
                    <a:latin typeface="Calibri"/>
                    <a:ea typeface="Times New Roman"/>
                    <a:cs typeface="Times New Roman"/>
                  </a:rPr>
                  <a:t> 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32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𝟒</m:t>
                        </m:r>
                      </m:num>
                      <m:den>
                        <m:r>
                          <a:rPr lang="ru-RU" sz="32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𝟏𝟐</m:t>
                        </m:r>
                      </m:den>
                    </m:f>
                  </m:oMath>
                </a14:m>
                <a:endParaRPr lang="ru-RU" sz="32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1000" dirty="0">
                    <a:effectLst/>
                    <a:latin typeface="Calibri"/>
                    <a:ea typeface="Calibri"/>
                    <a:cs typeface="Times New Roman"/>
                  </a:rPr>
                  <a:t> 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1000" dirty="0">
                    <a:effectLst/>
                    <a:latin typeface="Calibri"/>
                    <a:ea typeface="Calibri"/>
                    <a:cs typeface="Times New Roman"/>
                  </a:rPr>
                  <a:t> </a:t>
                </a: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4606439"/>
                <a:ext cx="3096344" cy="151810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5652120" y="5814360"/>
            <a:ext cx="2159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Ответ:  18 кг.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2627575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prstClr val="black"/>
                </a:solidFill>
              </a:rPr>
              <a:t>Задача №</a:t>
            </a:r>
            <a:r>
              <a:rPr lang="ru-RU" b="1" dirty="0" smtClean="0">
                <a:solidFill>
                  <a:prstClr val="black"/>
                </a:solidFill>
              </a:rPr>
              <a:t>76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1800200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 smtClean="0"/>
              <a:t>Расстояние между двумя городами первый поезд прошёл со </a:t>
            </a:r>
            <a:r>
              <a:rPr lang="ru-RU" sz="2800" b="1" dirty="0" smtClean="0">
                <a:solidFill>
                  <a:srgbClr val="0070C0"/>
                </a:solidFill>
              </a:rPr>
              <a:t>скоростью</a:t>
            </a: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rgbClr val="C00000"/>
                </a:solidFill>
              </a:rPr>
              <a:t>80 км/ч </a:t>
            </a:r>
            <a:r>
              <a:rPr lang="ru-RU" sz="2800" b="1" dirty="0" smtClean="0"/>
              <a:t>за </a:t>
            </a:r>
            <a:r>
              <a:rPr lang="ru-RU" sz="2800" b="1" dirty="0" smtClean="0">
                <a:solidFill>
                  <a:srgbClr val="00B050"/>
                </a:solidFill>
              </a:rPr>
              <a:t>3 ч</a:t>
            </a:r>
            <a:r>
              <a:rPr lang="ru-RU" sz="2800" b="1" dirty="0" smtClean="0"/>
              <a:t>. За </a:t>
            </a:r>
            <a:r>
              <a:rPr lang="ru-RU" sz="2800" b="1" dirty="0" smtClean="0">
                <a:solidFill>
                  <a:srgbClr val="00B050"/>
                </a:solidFill>
              </a:rPr>
              <a:t>сколько часов</a:t>
            </a:r>
            <a:r>
              <a:rPr lang="ru-RU" sz="2800" b="1" dirty="0" smtClean="0"/>
              <a:t> второй поезд пройдёт то же расстояние со </a:t>
            </a:r>
            <a:r>
              <a:rPr lang="ru-RU" sz="2800" b="1" dirty="0" smtClean="0">
                <a:solidFill>
                  <a:srgbClr val="0070C0"/>
                </a:solidFill>
              </a:rPr>
              <a:t>скоростью</a:t>
            </a: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rgbClr val="C00000"/>
                </a:solidFill>
              </a:rPr>
              <a:t>60 км/ч </a:t>
            </a:r>
            <a:r>
              <a:rPr lang="ru-RU" sz="2800" b="1" dirty="0" smtClean="0"/>
              <a:t>?</a:t>
            </a:r>
            <a:endParaRPr lang="ru-RU" sz="28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985107"/>
              </p:ext>
            </p:extLst>
          </p:nvPr>
        </p:nvGraphicFramePr>
        <p:xfrm>
          <a:off x="2411760" y="2924944"/>
          <a:ext cx="460851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2304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ysClr val="windowText" lastClr="000000"/>
                          </a:solidFill>
                        </a:rPr>
                        <a:t>Скорость</a:t>
                      </a:r>
                      <a:endParaRPr lang="ru-RU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ysClr val="windowText" lastClr="000000"/>
                          </a:solidFill>
                        </a:rPr>
                        <a:t>Время</a:t>
                      </a:r>
                      <a:endParaRPr lang="ru-RU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80 км/ч 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r>
                        <a:rPr lang="ru-RU" sz="2800" b="1" baseline="0" dirty="0" smtClean="0">
                          <a:solidFill>
                            <a:srgbClr val="00B050"/>
                          </a:solidFill>
                        </a:rPr>
                        <a:t> ч</a:t>
                      </a:r>
                      <a:endParaRPr lang="ru-RU" sz="28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60 км/ч 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? ч</a:t>
                      </a:r>
                      <a:endParaRPr lang="ru-RU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1907704" y="3140968"/>
            <a:ext cx="0" cy="165618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236296" y="2888976"/>
            <a:ext cx="493713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316922" y="4437112"/>
            <a:ext cx="47884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>
                <a:solidFill>
                  <a:srgbClr val="7030A0"/>
                </a:solidFill>
              </a:rPr>
              <a:t>о</a:t>
            </a:r>
            <a:r>
              <a:rPr lang="ru-RU" sz="2800" b="1" i="1" dirty="0" smtClean="0">
                <a:solidFill>
                  <a:srgbClr val="7030A0"/>
                </a:solidFill>
              </a:rPr>
              <a:t>братно пропорциональные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31292" y="4999144"/>
                <a:ext cx="1102950" cy="1520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ru-RU" sz="32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𝟖𝟎</m:t>
                        </m:r>
                      </m:num>
                      <m:den>
                        <m:r>
                          <a:rPr lang="ru-RU" sz="32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𝟔𝟎</m:t>
                        </m:r>
                      </m:den>
                    </m:f>
                    <m:r>
                      <a:rPr lang="ru-RU" sz="32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 </m:t>
                    </m:r>
                  </m:oMath>
                </a14:m>
                <a:r>
                  <a:rPr lang="ru-RU" sz="3200" b="1" dirty="0">
                    <a:effectLst/>
                    <a:latin typeface="Calibri"/>
                    <a:ea typeface="Times New Roman"/>
                    <a:cs typeface="Times New Roman"/>
                  </a:rPr>
                  <a:t>     </a:t>
                </a:r>
                <a:endParaRPr lang="ru-RU" sz="32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1000" dirty="0">
                    <a:effectLst/>
                    <a:latin typeface="Calibri"/>
                    <a:ea typeface="Calibri"/>
                    <a:cs typeface="Times New Roman"/>
                  </a:rPr>
                  <a:t> 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1000" dirty="0">
                    <a:effectLst/>
                    <a:latin typeface="Calibri"/>
                    <a:ea typeface="Calibri"/>
                    <a:cs typeface="Times New Roman"/>
                  </a:rPr>
                  <a:t> 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292" y="4999144"/>
                <a:ext cx="1102950" cy="152080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148064" y="5100111"/>
                <a:ext cx="724929" cy="8272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>
                              <a:latin typeface="Cambria Math"/>
                              <a:ea typeface="Times New Roman"/>
                            </a:rPr>
                          </m:ctrlPr>
                        </m:fPr>
                        <m:num>
                          <m:r>
                            <a:rPr lang="ru-RU" sz="28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х</m:t>
                          </m:r>
                        </m:num>
                        <m:den>
                          <m:r>
                            <a:rPr lang="ru-RU" sz="28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5100111"/>
                <a:ext cx="724929" cy="82727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644392" y="5260807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=</a:t>
            </a:r>
            <a:endParaRPr lang="ru-RU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720280" y="5845583"/>
            <a:ext cx="27004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Ответ: за 4 часа.</a:t>
            </a:r>
            <a:endParaRPr lang="ru-RU" sz="2800" b="1" dirty="0"/>
          </a:p>
        </p:txBody>
      </p:sp>
      <p:sp>
        <p:nvSpPr>
          <p:cNvPr id="17" name="Выгнутая вправо стрелка 16"/>
          <p:cNvSpPr/>
          <p:nvPr/>
        </p:nvSpPr>
        <p:spPr>
          <a:xfrm rot="676470">
            <a:off x="5937423" y="3645831"/>
            <a:ext cx="519418" cy="2272567"/>
          </a:xfrm>
          <a:prstGeom prst="curvedLeftArrow">
            <a:avLst>
              <a:gd name="adj1" fmla="val 20812"/>
              <a:gd name="adj2" fmla="val 20812"/>
              <a:gd name="adj3" fmla="val 148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Выгнутая вправо стрелка 17"/>
          <p:cNvSpPr/>
          <p:nvPr/>
        </p:nvSpPr>
        <p:spPr>
          <a:xfrm rot="787730">
            <a:off x="5969566" y="4219301"/>
            <a:ext cx="288032" cy="119400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7208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7" grpId="0" animBg="1"/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997b667110d1539959a5d46e1961ea7d9fb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</TotalTime>
  <Words>555</Words>
  <Application>Microsoft Office PowerPoint</Application>
  <PresentationFormat>Экран (4:3)</PresentationFormat>
  <Paragraphs>135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к урокам математики в 6 классе по темам «Пропорции» и  «Прямая и обратная пропорциональность» </vt:lpstr>
      <vt:lpstr>Пропорции</vt:lpstr>
      <vt:lpstr>Презентация PowerPoint</vt:lpstr>
      <vt:lpstr>Основное свойство пропорции</vt:lpstr>
      <vt:lpstr>Прямая пропорциональность</vt:lpstr>
      <vt:lpstr>Обратная</vt:lpstr>
      <vt:lpstr>Задача №72</vt:lpstr>
      <vt:lpstr>Задача №73</vt:lpstr>
      <vt:lpstr>Задача №76</vt:lpstr>
      <vt:lpstr>Задача №81</vt:lpstr>
      <vt:lpstr>Источники: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Пропорция</dc:title>
  <dc:creator>User</dc:creator>
  <cp:lastModifiedBy>TP</cp:lastModifiedBy>
  <cp:revision>80</cp:revision>
  <dcterms:created xsi:type="dcterms:W3CDTF">2012-05-01T09:19:42Z</dcterms:created>
  <dcterms:modified xsi:type="dcterms:W3CDTF">2015-09-19T19:08:35Z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336894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  <property fmtid="{D5CDD505-2E9C-101B-9397-08002B2CF9AE}" pid="5" name="NXTAG2">
    <vt:lpwstr>000800b20e0000000000010250300207f7000400038000</vt:lpwstr>
  </property>
</Properties>
</file>